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9" r:id="rId3"/>
    <p:sldId id="297" r:id="rId4"/>
    <p:sldId id="302" r:id="rId5"/>
    <p:sldId id="303" r:id="rId6"/>
    <p:sldId id="304" r:id="rId7"/>
    <p:sldId id="306" r:id="rId8"/>
    <p:sldId id="307" r:id="rId9"/>
    <p:sldId id="308" r:id="rId10"/>
    <p:sldId id="312" r:id="rId11"/>
    <p:sldId id="314" r:id="rId12"/>
    <p:sldId id="315" r:id="rId13"/>
    <p:sldId id="316" r:id="rId14"/>
    <p:sldId id="317" r:id="rId15"/>
    <p:sldId id="318" r:id="rId16"/>
    <p:sldId id="328" r:id="rId17"/>
    <p:sldId id="332" r:id="rId18"/>
    <p:sldId id="335" r:id="rId19"/>
    <p:sldId id="397" r:id="rId20"/>
    <p:sldId id="398" r:id="rId21"/>
    <p:sldId id="331" r:id="rId22"/>
    <p:sldId id="353" r:id="rId23"/>
    <p:sldId id="350" r:id="rId24"/>
    <p:sldId id="352" r:id="rId25"/>
    <p:sldId id="354" r:id="rId26"/>
    <p:sldId id="261" r:id="rId27"/>
    <p:sldId id="399" r:id="rId28"/>
    <p:sldId id="269" r:id="rId29"/>
    <p:sldId id="323" r:id="rId30"/>
    <p:sldId id="346" r:id="rId31"/>
    <p:sldId id="349" r:id="rId32"/>
    <p:sldId id="356" r:id="rId33"/>
    <p:sldId id="339" r:id="rId34"/>
    <p:sldId id="348" r:id="rId35"/>
    <p:sldId id="355"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9"/>
    <p:restoredTop sz="94156"/>
  </p:normalViewPr>
  <p:slideViewPr>
    <p:cSldViewPr snapToGrid="0" snapToObjects="1" showGuides="1">
      <p:cViewPr varScale="1">
        <p:scale>
          <a:sx n="55" d="100"/>
          <a:sy n="55" d="100"/>
        </p:scale>
        <p:origin x="208" y="5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Built</c:v>
                </c:pt>
              </c:strCache>
            </c:strRef>
          </c:tx>
          <c:spPr>
            <a:solidFill>
              <a:schemeClr val="accent2">
                <a:lumMod val="50000"/>
              </a:schemeClr>
            </a:solidFill>
            <a:ln>
              <a:noFill/>
            </a:ln>
            <a:effectLst/>
          </c:spPr>
          <c:invertIfNegative val="0"/>
          <c:cat>
            <c:strRef>
              <c:f>Sheet1!$A$2:$A$13</c:f>
              <c:strCache>
                <c:ptCount val="12"/>
                <c:pt idx="0">
                  <c:v>Buenos Aires</c:v>
                </c:pt>
                <c:pt idx="1">
                  <c:v>Tokyo</c:v>
                </c:pt>
                <c:pt idx="2">
                  <c:v>Vienna</c:v>
                </c:pt>
                <c:pt idx="3">
                  <c:v>Paris</c:v>
                </c:pt>
                <c:pt idx="4">
                  <c:v>New York</c:v>
                </c:pt>
                <c:pt idx="5">
                  <c:v>Toronto</c:v>
                </c:pt>
                <c:pt idx="6">
                  <c:v>Memphis</c:v>
                </c:pt>
                <c:pt idx="7">
                  <c:v>Phoenix</c:v>
                </c:pt>
                <c:pt idx="8">
                  <c:v>Houston</c:v>
                </c:pt>
                <c:pt idx="9">
                  <c:v>Chicago</c:v>
                </c:pt>
                <c:pt idx="10">
                  <c:v>Washington</c:v>
                </c:pt>
                <c:pt idx="11">
                  <c:v>Los Angeles</c:v>
                </c:pt>
              </c:strCache>
            </c:strRef>
          </c:cat>
          <c:val>
            <c:numRef>
              <c:f>Sheet1!$B$2:$B$13</c:f>
              <c:numCache>
                <c:formatCode>General</c:formatCode>
                <c:ptCount val="12"/>
                <c:pt idx="0">
                  <c:v>85</c:v>
                </c:pt>
                <c:pt idx="1">
                  <c:v>80</c:v>
                </c:pt>
                <c:pt idx="2">
                  <c:v>75</c:v>
                </c:pt>
                <c:pt idx="3">
                  <c:v>74</c:v>
                </c:pt>
                <c:pt idx="4">
                  <c:v>66</c:v>
                </c:pt>
                <c:pt idx="5">
                  <c:v>64</c:v>
                </c:pt>
                <c:pt idx="6">
                  <c:v>64</c:v>
                </c:pt>
                <c:pt idx="7">
                  <c:v>62</c:v>
                </c:pt>
                <c:pt idx="8">
                  <c:v>59</c:v>
                </c:pt>
                <c:pt idx="9">
                  <c:v>58</c:v>
                </c:pt>
                <c:pt idx="10">
                  <c:v>54</c:v>
                </c:pt>
                <c:pt idx="11">
                  <c:v>49</c:v>
                </c:pt>
              </c:numCache>
            </c:numRef>
          </c:val>
          <c:extLst>
            <c:ext xmlns:c16="http://schemas.microsoft.com/office/drawing/2014/chart" uri="{C3380CC4-5D6E-409C-BE32-E72D297353CC}">
              <c16:uniqueId val="{00000000-1603-4750-B7FF-600567D960AD}"/>
            </c:ext>
          </c:extLst>
        </c:ser>
        <c:ser>
          <c:idx val="1"/>
          <c:order val="1"/>
          <c:tx>
            <c:strRef>
              <c:f>Sheet1!$C$1</c:f>
              <c:strCache>
                <c:ptCount val="1"/>
                <c:pt idx="0">
                  <c:v>Roads</c:v>
                </c:pt>
              </c:strCache>
            </c:strRef>
          </c:tx>
          <c:spPr>
            <a:solidFill>
              <a:schemeClr val="accent2">
                <a:lumMod val="60000"/>
                <a:lumOff val="40000"/>
              </a:schemeClr>
            </a:solidFill>
            <a:ln>
              <a:noFill/>
            </a:ln>
            <a:effectLst/>
          </c:spPr>
          <c:invertIfNegative val="0"/>
          <c:cat>
            <c:strRef>
              <c:f>Sheet1!$A$2:$A$13</c:f>
              <c:strCache>
                <c:ptCount val="12"/>
                <c:pt idx="0">
                  <c:v>Buenos Aires</c:v>
                </c:pt>
                <c:pt idx="1">
                  <c:v>Tokyo</c:v>
                </c:pt>
                <c:pt idx="2">
                  <c:v>Vienna</c:v>
                </c:pt>
                <c:pt idx="3">
                  <c:v>Paris</c:v>
                </c:pt>
                <c:pt idx="4">
                  <c:v>New York</c:v>
                </c:pt>
                <c:pt idx="5">
                  <c:v>Toronto</c:v>
                </c:pt>
                <c:pt idx="6">
                  <c:v>Memphis</c:v>
                </c:pt>
                <c:pt idx="7">
                  <c:v>Phoenix</c:v>
                </c:pt>
                <c:pt idx="8">
                  <c:v>Houston</c:v>
                </c:pt>
                <c:pt idx="9">
                  <c:v>Chicago</c:v>
                </c:pt>
                <c:pt idx="10">
                  <c:v>Washington</c:v>
                </c:pt>
                <c:pt idx="11">
                  <c:v>Los Angeles</c:v>
                </c:pt>
              </c:strCache>
            </c:strRef>
          </c:cat>
          <c:val>
            <c:numRef>
              <c:f>Sheet1!$C$2:$C$13</c:f>
              <c:numCache>
                <c:formatCode>General</c:formatCode>
                <c:ptCount val="12"/>
                <c:pt idx="0">
                  <c:v>15</c:v>
                </c:pt>
                <c:pt idx="1">
                  <c:v>20</c:v>
                </c:pt>
                <c:pt idx="2">
                  <c:v>23</c:v>
                </c:pt>
                <c:pt idx="3">
                  <c:v>25</c:v>
                </c:pt>
                <c:pt idx="4">
                  <c:v>28</c:v>
                </c:pt>
                <c:pt idx="5">
                  <c:v>35</c:v>
                </c:pt>
                <c:pt idx="6">
                  <c:v>34</c:v>
                </c:pt>
                <c:pt idx="7">
                  <c:v>37</c:v>
                </c:pt>
                <c:pt idx="8">
                  <c:v>40</c:v>
                </c:pt>
                <c:pt idx="9">
                  <c:v>42</c:v>
                </c:pt>
                <c:pt idx="10">
                  <c:v>43</c:v>
                </c:pt>
                <c:pt idx="11">
                  <c:v>50</c:v>
                </c:pt>
              </c:numCache>
            </c:numRef>
          </c:val>
          <c:extLst>
            <c:ext xmlns:c16="http://schemas.microsoft.com/office/drawing/2014/chart" uri="{C3380CC4-5D6E-409C-BE32-E72D297353CC}">
              <c16:uniqueId val="{00000001-1603-4750-B7FF-600567D960AD}"/>
            </c:ext>
          </c:extLst>
        </c:ser>
        <c:ser>
          <c:idx val="2"/>
          <c:order val="2"/>
          <c:tx>
            <c:strRef>
              <c:f>Sheet1!$D$1</c:f>
              <c:strCache>
                <c:ptCount val="1"/>
                <c:pt idx="0">
                  <c:v>Parks</c:v>
                </c:pt>
              </c:strCache>
            </c:strRef>
          </c:tx>
          <c:spPr>
            <a:solidFill>
              <a:schemeClr val="accent3">
                <a:lumMod val="75000"/>
              </a:schemeClr>
            </a:solidFill>
            <a:ln>
              <a:noFill/>
            </a:ln>
            <a:effectLst/>
          </c:spPr>
          <c:invertIfNegative val="0"/>
          <c:cat>
            <c:strRef>
              <c:f>Sheet1!$A$2:$A$13</c:f>
              <c:strCache>
                <c:ptCount val="12"/>
                <c:pt idx="0">
                  <c:v>Buenos Aires</c:v>
                </c:pt>
                <c:pt idx="1">
                  <c:v>Tokyo</c:v>
                </c:pt>
                <c:pt idx="2">
                  <c:v>Vienna</c:v>
                </c:pt>
                <c:pt idx="3">
                  <c:v>Paris</c:v>
                </c:pt>
                <c:pt idx="4">
                  <c:v>New York</c:v>
                </c:pt>
                <c:pt idx="5">
                  <c:v>Toronto</c:v>
                </c:pt>
                <c:pt idx="6">
                  <c:v>Memphis</c:v>
                </c:pt>
                <c:pt idx="7">
                  <c:v>Phoenix</c:v>
                </c:pt>
                <c:pt idx="8">
                  <c:v>Houston</c:v>
                </c:pt>
                <c:pt idx="9">
                  <c:v>Chicago</c:v>
                </c:pt>
                <c:pt idx="10">
                  <c:v>Washington</c:v>
                </c:pt>
                <c:pt idx="11">
                  <c:v>Los Angeles</c:v>
                </c:pt>
              </c:strCache>
            </c:strRef>
          </c:cat>
          <c:val>
            <c:numRef>
              <c:f>Sheet1!$D$2:$D$13</c:f>
              <c:numCache>
                <c:formatCode>General</c:formatCode>
                <c:ptCount val="12"/>
                <c:pt idx="0">
                  <c:v>0</c:v>
                </c:pt>
                <c:pt idx="1">
                  <c:v>0</c:v>
                </c:pt>
                <c:pt idx="2">
                  <c:v>2</c:v>
                </c:pt>
                <c:pt idx="3">
                  <c:v>1</c:v>
                </c:pt>
                <c:pt idx="4">
                  <c:v>6</c:v>
                </c:pt>
                <c:pt idx="5">
                  <c:v>1</c:v>
                </c:pt>
                <c:pt idx="6">
                  <c:v>1</c:v>
                </c:pt>
                <c:pt idx="7">
                  <c:v>1</c:v>
                </c:pt>
                <c:pt idx="8">
                  <c:v>1</c:v>
                </c:pt>
                <c:pt idx="9">
                  <c:v>0</c:v>
                </c:pt>
                <c:pt idx="10">
                  <c:v>3</c:v>
                </c:pt>
                <c:pt idx="11">
                  <c:v>1</c:v>
                </c:pt>
              </c:numCache>
            </c:numRef>
          </c:val>
          <c:extLst>
            <c:ext xmlns:c16="http://schemas.microsoft.com/office/drawing/2014/chart" uri="{C3380CC4-5D6E-409C-BE32-E72D297353CC}">
              <c16:uniqueId val="{00000002-1603-4750-B7FF-600567D960AD}"/>
            </c:ext>
          </c:extLst>
        </c:ser>
        <c:dLbls>
          <c:showLegendKey val="0"/>
          <c:showVal val="0"/>
          <c:showCatName val="0"/>
          <c:showSerName val="0"/>
          <c:showPercent val="0"/>
          <c:showBubbleSize val="0"/>
        </c:dLbls>
        <c:gapWidth val="182"/>
        <c:overlap val="100"/>
        <c:axId val="592800984"/>
        <c:axId val="592805296"/>
      </c:barChart>
      <c:catAx>
        <c:axId val="592800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592805296"/>
        <c:crosses val="autoZero"/>
        <c:auto val="1"/>
        <c:lblAlgn val="ctr"/>
        <c:lblOffset val="100"/>
        <c:noMultiLvlLbl val="0"/>
      </c:catAx>
      <c:valAx>
        <c:axId val="592805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5928009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sz="1400">
          <a:solidFill>
            <a:schemeClr val="tx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noFill/>
            <a:ln>
              <a:noFill/>
            </a:ln>
            <a:effectLst/>
          </c:spPr>
          <c:invertIfNegative val="0"/>
          <c:cat>
            <c:strRef>
              <c:f>Sheet1!$A$2:$A$6</c:f>
              <c:strCache>
                <c:ptCount val="5"/>
                <c:pt idx="0">
                  <c:v>Metro / Subway</c:v>
                </c:pt>
                <c:pt idx="1">
                  <c:v>Bus (conventional)</c:v>
                </c:pt>
                <c:pt idx="2">
                  <c:v>Bus (express)</c:v>
                </c:pt>
                <c:pt idx="3">
                  <c:v>Commuter Rail</c:v>
                </c:pt>
                <c:pt idx="4">
                  <c:v>Light Rail</c:v>
                </c:pt>
              </c:strCache>
            </c:strRef>
          </c:cat>
          <c:val>
            <c:numRef>
              <c:f>Sheet1!$B$2:$B$6</c:f>
              <c:numCache>
                <c:formatCode>General</c:formatCode>
                <c:ptCount val="5"/>
                <c:pt idx="0">
                  <c:v>0.5</c:v>
                </c:pt>
                <c:pt idx="1">
                  <c:v>0.2</c:v>
                </c:pt>
                <c:pt idx="2">
                  <c:v>0.5</c:v>
                </c:pt>
                <c:pt idx="3">
                  <c:v>3</c:v>
                </c:pt>
                <c:pt idx="4">
                  <c:v>1</c:v>
                </c:pt>
              </c:numCache>
            </c:numRef>
          </c:val>
          <c:extLst>
            <c:ext xmlns:c16="http://schemas.microsoft.com/office/drawing/2014/chart" uri="{C3380CC4-5D6E-409C-BE32-E72D297353CC}">
              <c16:uniqueId val="{00000000-8F37-4000-9A07-DE5D2C3407E8}"/>
            </c:ext>
          </c:extLst>
        </c:ser>
        <c:ser>
          <c:idx val="1"/>
          <c:order val="1"/>
          <c:tx>
            <c:strRef>
              <c:f>Sheet1!$C$1</c:f>
              <c:strCache>
                <c:ptCount val="1"/>
                <c:pt idx="0">
                  <c:v>Series 2</c:v>
                </c:pt>
              </c:strCache>
            </c:strRef>
          </c:tx>
          <c:spPr>
            <a:solidFill>
              <a:schemeClr val="accent2">
                <a:lumMod val="75000"/>
              </a:schemeClr>
            </a:solidFill>
            <a:ln>
              <a:noFill/>
            </a:ln>
            <a:effectLst/>
          </c:spPr>
          <c:invertIfNegative val="0"/>
          <c:cat>
            <c:strRef>
              <c:f>Sheet1!$A$2:$A$6</c:f>
              <c:strCache>
                <c:ptCount val="5"/>
                <c:pt idx="0">
                  <c:v>Metro / Subway</c:v>
                </c:pt>
                <c:pt idx="1">
                  <c:v>Bus (conventional)</c:v>
                </c:pt>
                <c:pt idx="2">
                  <c:v>Bus (express)</c:v>
                </c:pt>
                <c:pt idx="3">
                  <c:v>Commuter Rail</c:v>
                </c:pt>
                <c:pt idx="4">
                  <c:v>Light Rail</c:v>
                </c:pt>
              </c:strCache>
            </c:strRef>
          </c:cat>
          <c:val>
            <c:numRef>
              <c:f>Sheet1!$C$2:$C$6</c:f>
              <c:numCache>
                <c:formatCode>General</c:formatCode>
                <c:ptCount val="5"/>
                <c:pt idx="0">
                  <c:v>1.5</c:v>
                </c:pt>
                <c:pt idx="1">
                  <c:v>0.3</c:v>
                </c:pt>
                <c:pt idx="2">
                  <c:v>1.1000000000000001</c:v>
                </c:pt>
                <c:pt idx="3">
                  <c:v>7</c:v>
                </c:pt>
                <c:pt idx="4">
                  <c:v>4</c:v>
                </c:pt>
              </c:numCache>
            </c:numRef>
          </c:val>
          <c:extLst>
            <c:ext xmlns:c16="http://schemas.microsoft.com/office/drawing/2014/chart" uri="{C3380CC4-5D6E-409C-BE32-E72D297353CC}">
              <c16:uniqueId val="{00000001-8F37-4000-9A07-DE5D2C3407E8}"/>
            </c:ext>
          </c:extLst>
        </c:ser>
        <c:dLbls>
          <c:showLegendKey val="0"/>
          <c:showVal val="0"/>
          <c:showCatName val="0"/>
          <c:showSerName val="0"/>
          <c:showPercent val="0"/>
          <c:showBubbleSize val="0"/>
        </c:dLbls>
        <c:gapWidth val="150"/>
        <c:overlap val="100"/>
        <c:axId val="592815880"/>
        <c:axId val="592816664"/>
      </c:barChart>
      <c:catAx>
        <c:axId val="592815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ru-RU"/>
          </a:p>
        </c:txPr>
        <c:crossAx val="592816664"/>
        <c:crosses val="autoZero"/>
        <c:auto val="1"/>
        <c:lblAlgn val="ctr"/>
        <c:lblOffset val="100"/>
        <c:noMultiLvlLbl val="0"/>
      </c:catAx>
      <c:valAx>
        <c:axId val="592816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r>
                  <a:rPr lang="en-US"/>
                  <a:t>Kilometers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ru-RU"/>
          </a:p>
        </c:txPr>
        <c:crossAx val="59281588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000" dirty="0">
                <a:effectLst/>
              </a:rPr>
              <a:t>Number</a:t>
            </a:r>
            <a:r>
              <a:rPr lang="en-GB" sz="1000" baseline="0" dirty="0">
                <a:effectLst/>
              </a:rPr>
              <a:t> of  passengers </a:t>
            </a:r>
            <a:endParaRPr lang="x-none" sz="10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spPr>
            <a:solidFill>
              <a:schemeClr val="accent1"/>
            </a:solidFill>
            <a:ln>
              <a:noFill/>
            </a:ln>
            <a:effectLst/>
          </c:spPr>
          <c:invertIfNegative val="0"/>
          <c:cat>
            <c:numRef>
              <c:f>Лист1!$B$17:$E$17</c:f>
              <c:numCache>
                <c:formatCode>General</c:formatCode>
                <c:ptCount val="4"/>
                <c:pt idx="0">
                  <c:v>2015</c:v>
                </c:pt>
                <c:pt idx="1">
                  <c:v>2016</c:v>
                </c:pt>
                <c:pt idx="2">
                  <c:v>2017</c:v>
                </c:pt>
                <c:pt idx="3">
                  <c:v>2018</c:v>
                </c:pt>
              </c:numCache>
            </c:numRef>
          </c:cat>
          <c:val>
            <c:numRef>
              <c:f>Лист1!$B$20:$E$20</c:f>
              <c:numCache>
                <c:formatCode>#,##0.00</c:formatCode>
                <c:ptCount val="4"/>
                <c:pt idx="0">
                  <c:v>4988.2</c:v>
                </c:pt>
                <c:pt idx="1">
                  <c:v>5167.8</c:v>
                </c:pt>
                <c:pt idx="2">
                  <c:v>5347.4</c:v>
                </c:pt>
                <c:pt idx="3" formatCode="0.00">
                  <c:v>5537.6</c:v>
                </c:pt>
              </c:numCache>
            </c:numRef>
          </c:val>
          <c:extLst>
            <c:ext xmlns:c16="http://schemas.microsoft.com/office/drawing/2014/chart" uri="{C3380CC4-5D6E-409C-BE32-E72D297353CC}">
              <c16:uniqueId val="{00000000-52B2-7D4B-9FC0-79C4D2AD9B99}"/>
            </c:ext>
          </c:extLst>
        </c:ser>
        <c:dLbls>
          <c:showLegendKey val="0"/>
          <c:showVal val="0"/>
          <c:showCatName val="0"/>
          <c:showSerName val="0"/>
          <c:showPercent val="0"/>
          <c:showBubbleSize val="0"/>
        </c:dLbls>
        <c:gapWidth val="219"/>
        <c:overlap val="-27"/>
        <c:axId val="46182784"/>
        <c:axId val="46184320"/>
      </c:barChart>
      <c:catAx>
        <c:axId val="4618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6184320"/>
        <c:crosses val="autoZero"/>
        <c:auto val="1"/>
        <c:lblAlgn val="ctr"/>
        <c:lblOffset val="100"/>
        <c:noMultiLvlLbl val="0"/>
      </c:catAx>
      <c:valAx>
        <c:axId val="46184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ru-RU"/>
                  <a:t>млн. чел</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618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Passengers</a:t>
            </a:r>
            <a:r>
              <a:rPr lang="ru-RU" baseline="0" dirty="0"/>
              <a:t> </a:t>
            </a:r>
            <a:r>
              <a:rPr lang="en-GB" baseline="0" dirty="0"/>
              <a:t>turnover</a:t>
            </a:r>
            <a:endParaRPr lang="ru-RU" dirty="0"/>
          </a:p>
        </c:rich>
      </c:tx>
      <c:layout>
        <c:manualLayout>
          <c:xMode val="edge"/>
          <c:yMode val="edge"/>
          <c:x val="0.18801650349726204"/>
          <c:y val="3.37218489890842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spPr>
            <a:solidFill>
              <a:schemeClr val="accent1"/>
            </a:solidFill>
            <a:ln>
              <a:noFill/>
            </a:ln>
            <a:effectLst/>
          </c:spPr>
          <c:invertIfNegative val="0"/>
          <c:cat>
            <c:numRef>
              <c:f>Лист1!$B$17:$E$17</c:f>
              <c:numCache>
                <c:formatCode>General</c:formatCode>
                <c:ptCount val="4"/>
                <c:pt idx="0">
                  <c:v>2015</c:v>
                </c:pt>
                <c:pt idx="1">
                  <c:v>2016</c:v>
                </c:pt>
                <c:pt idx="2">
                  <c:v>2017</c:v>
                </c:pt>
                <c:pt idx="3">
                  <c:v>2018</c:v>
                </c:pt>
              </c:numCache>
            </c:numRef>
          </c:cat>
          <c:val>
            <c:numRef>
              <c:f>Лист1!$B$27:$E$27</c:f>
              <c:numCache>
                <c:formatCode>#,##0.00</c:formatCode>
                <c:ptCount val="4"/>
                <c:pt idx="0">
                  <c:v>36271.599999999999</c:v>
                </c:pt>
                <c:pt idx="1">
                  <c:v>37703.5</c:v>
                </c:pt>
                <c:pt idx="2">
                  <c:v>39135.4</c:v>
                </c:pt>
                <c:pt idx="3" formatCode="General">
                  <c:v>39555.800000000003</c:v>
                </c:pt>
              </c:numCache>
            </c:numRef>
          </c:val>
          <c:extLst>
            <c:ext xmlns:c16="http://schemas.microsoft.com/office/drawing/2014/chart" uri="{C3380CC4-5D6E-409C-BE32-E72D297353CC}">
              <c16:uniqueId val="{00000000-319C-FA45-A4F6-7D4EB6974D12}"/>
            </c:ext>
          </c:extLst>
        </c:ser>
        <c:dLbls>
          <c:showLegendKey val="0"/>
          <c:showVal val="0"/>
          <c:showCatName val="0"/>
          <c:showSerName val="0"/>
          <c:showPercent val="0"/>
          <c:showBubbleSize val="0"/>
        </c:dLbls>
        <c:gapWidth val="219"/>
        <c:overlap val="-27"/>
        <c:axId val="119778688"/>
        <c:axId val="119796864"/>
      </c:barChart>
      <c:catAx>
        <c:axId val="11977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9796864"/>
        <c:crosses val="autoZero"/>
        <c:auto val="1"/>
        <c:lblAlgn val="ctr"/>
        <c:lblOffset val="100"/>
        <c:noMultiLvlLbl val="0"/>
      </c:catAx>
      <c:valAx>
        <c:axId val="119796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ru-RU"/>
                  <a:t>млн.пкм</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9778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77808122444986"/>
          <c:y val="7.5999345056434187E-2"/>
          <c:w val="0.8594850198020223"/>
          <c:h val="0.65040248831700187"/>
        </c:manualLayout>
      </c:layout>
      <c:barChart>
        <c:barDir val="col"/>
        <c:grouping val="clustered"/>
        <c:varyColors val="0"/>
        <c:ser>
          <c:idx val="0"/>
          <c:order val="0"/>
          <c:invertIfNegative val="0"/>
          <c:cat>
            <c:strRef>
              <c:f>Лист2!$B$3:$B$14</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Лист2!$C$3:$C$14</c:f>
              <c:numCache>
                <c:formatCode>General</c:formatCode>
                <c:ptCount val="12"/>
                <c:pt idx="0">
                  <c:v>50</c:v>
                </c:pt>
                <c:pt idx="1">
                  <c:v>70</c:v>
                </c:pt>
                <c:pt idx="2">
                  <c:v>90</c:v>
                </c:pt>
                <c:pt idx="3">
                  <c:v>100</c:v>
                </c:pt>
                <c:pt idx="4">
                  <c:v>100</c:v>
                </c:pt>
                <c:pt idx="5">
                  <c:v>90</c:v>
                </c:pt>
                <c:pt idx="6">
                  <c:v>50</c:v>
                </c:pt>
                <c:pt idx="7">
                  <c:v>50</c:v>
                </c:pt>
                <c:pt idx="8">
                  <c:v>80</c:v>
                </c:pt>
                <c:pt idx="9">
                  <c:v>100</c:v>
                </c:pt>
                <c:pt idx="10">
                  <c:v>100</c:v>
                </c:pt>
                <c:pt idx="11">
                  <c:v>80</c:v>
                </c:pt>
              </c:numCache>
            </c:numRef>
          </c:val>
          <c:extLst>
            <c:ext xmlns:c16="http://schemas.microsoft.com/office/drawing/2014/chart" uri="{C3380CC4-5D6E-409C-BE32-E72D297353CC}">
              <c16:uniqueId val="{00000000-4810-584E-8BBF-90CA21F73E92}"/>
            </c:ext>
          </c:extLst>
        </c:ser>
        <c:dLbls>
          <c:showLegendKey val="0"/>
          <c:showVal val="0"/>
          <c:showCatName val="0"/>
          <c:showSerName val="0"/>
          <c:showPercent val="0"/>
          <c:showBubbleSize val="0"/>
        </c:dLbls>
        <c:gapWidth val="150"/>
        <c:axId val="115843456"/>
        <c:axId val="115844992"/>
      </c:barChart>
      <c:catAx>
        <c:axId val="115843456"/>
        <c:scaling>
          <c:orientation val="minMax"/>
        </c:scaling>
        <c:delete val="0"/>
        <c:axPos val="b"/>
        <c:numFmt formatCode="General" sourceLinked="0"/>
        <c:majorTickMark val="out"/>
        <c:minorTickMark val="none"/>
        <c:tickLblPos val="nextTo"/>
        <c:txPr>
          <a:bodyPr rot="-5400000" vert="horz"/>
          <a:lstStyle/>
          <a:p>
            <a:pPr>
              <a:defRPr/>
            </a:pPr>
            <a:endParaRPr lang="ru-RU"/>
          </a:p>
        </c:txPr>
        <c:crossAx val="115844992"/>
        <c:crosses val="autoZero"/>
        <c:auto val="1"/>
        <c:lblAlgn val="ctr"/>
        <c:lblOffset val="100"/>
        <c:noMultiLvlLbl val="0"/>
      </c:catAx>
      <c:valAx>
        <c:axId val="115844992"/>
        <c:scaling>
          <c:orientation val="minMax"/>
        </c:scaling>
        <c:delete val="0"/>
        <c:axPos val="l"/>
        <c:majorGridlines/>
        <c:title>
          <c:tx>
            <c:rich>
              <a:bodyPr rot="-5400000" vert="horz"/>
              <a:lstStyle/>
              <a:p>
                <a:pPr>
                  <a:defRPr/>
                </a:pPr>
                <a:r>
                  <a:rPr lang="ru-RU"/>
                  <a:t>Плотность, %</a:t>
                </a:r>
              </a:p>
            </c:rich>
          </c:tx>
          <c:layout>
            <c:manualLayout>
              <c:xMode val="edge"/>
              <c:yMode val="edge"/>
              <c:x val="2.209944751381239E-2"/>
              <c:y val="4.4967191601050012E-2"/>
            </c:manualLayout>
          </c:layout>
          <c:overlay val="0"/>
        </c:title>
        <c:numFmt formatCode="General" sourceLinked="1"/>
        <c:majorTickMark val="out"/>
        <c:minorTickMark val="none"/>
        <c:tickLblPos val="nextTo"/>
        <c:crossAx val="115843456"/>
        <c:crosses val="autoZero"/>
        <c:crossBetween val="between"/>
      </c:valAx>
    </c:plotArea>
    <c:plotVisOnly val="1"/>
    <c:dispBlanksAs val="gap"/>
    <c:showDLblsOverMax val="0"/>
  </c:chart>
  <c:txPr>
    <a:bodyPr/>
    <a:lstStyle/>
    <a:p>
      <a:pPr>
        <a:defRPr sz="1050" b="0"/>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CBE81-9E7A-416A-AA54-C8CB7259D9E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B5B07C2-5644-4E5B-A342-A72CE0DFE33C}">
      <dgm:prSet phldrT="[Text]"/>
      <dgm:spPr>
        <a:solidFill>
          <a:schemeClr val="accent2">
            <a:lumMod val="50000"/>
          </a:schemeClr>
        </a:solidFill>
      </dgm:spPr>
      <dgm:t>
        <a:bodyPr/>
        <a:lstStyle/>
        <a:p>
          <a:r>
            <a:rPr lang="en-US" dirty="0"/>
            <a:t>1</a:t>
          </a:r>
        </a:p>
      </dgm:t>
    </dgm:pt>
    <dgm:pt modelId="{EAE7736B-789D-4CC1-AE4A-0A0F39A5F3C9}" type="parTrans" cxnId="{433A8E28-3414-4203-A041-D42CAD52D8CF}">
      <dgm:prSet/>
      <dgm:spPr/>
      <dgm:t>
        <a:bodyPr/>
        <a:lstStyle/>
        <a:p>
          <a:endParaRPr lang="en-US"/>
        </a:p>
      </dgm:t>
    </dgm:pt>
    <dgm:pt modelId="{4971E98D-4F3B-4BB8-B590-DA47166DEFB5}" type="sibTrans" cxnId="{433A8E28-3414-4203-A041-D42CAD52D8CF}">
      <dgm:prSet/>
      <dgm:spPr/>
      <dgm:t>
        <a:bodyPr/>
        <a:lstStyle/>
        <a:p>
          <a:endParaRPr lang="en-US"/>
        </a:p>
      </dgm:t>
    </dgm:pt>
    <dgm:pt modelId="{FD788D17-207C-4A0F-A3B4-3A52F2C42D3C}">
      <dgm:prSet phldrT="[Text]"/>
      <dgm:spPr>
        <a:ln>
          <a:solidFill>
            <a:schemeClr val="accent2">
              <a:lumMod val="50000"/>
            </a:schemeClr>
          </a:solidFill>
        </a:ln>
      </dgm:spPr>
      <dgm:t>
        <a:bodyPr/>
        <a:lstStyle/>
        <a:p>
          <a:r>
            <a:rPr lang="en-US" b="1" dirty="0">
              <a:latin typeface="Arial Narrow" pitchFamily="34" charset="0"/>
            </a:rPr>
            <a:t>Problem Statement, Vision and Goals</a:t>
          </a:r>
          <a:endParaRPr lang="en-US" dirty="0"/>
        </a:p>
      </dgm:t>
    </dgm:pt>
    <dgm:pt modelId="{B696A79F-A11E-48ED-BACF-29F98B577F0D}" type="parTrans" cxnId="{D0212D71-BA79-4E31-BE0A-7802594E4B5A}">
      <dgm:prSet/>
      <dgm:spPr/>
      <dgm:t>
        <a:bodyPr/>
        <a:lstStyle/>
        <a:p>
          <a:endParaRPr lang="en-US"/>
        </a:p>
      </dgm:t>
    </dgm:pt>
    <dgm:pt modelId="{B6DF41DB-2D67-48D6-8E50-F379145B3DE1}" type="sibTrans" cxnId="{D0212D71-BA79-4E31-BE0A-7802594E4B5A}">
      <dgm:prSet/>
      <dgm:spPr/>
      <dgm:t>
        <a:bodyPr/>
        <a:lstStyle/>
        <a:p>
          <a:endParaRPr lang="en-US"/>
        </a:p>
      </dgm:t>
    </dgm:pt>
    <dgm:pt modelId="{C1D1E540-CD28-4758-A5C7-E3B528BE6D80}">
      <dgm:prSet phldrT="[Text]"/>
      <dgm:spPr>
        <a:ln>
          <a:solidFill>
            <a:schemeClr val="accent2">
              <a:lumMod val="50000"/>
            </a:schemeClr>
          </a:solidFill>
        </a:ln>
      </dgm:spPr>
      <dgm:t>
        <a:bodyPr/>
        <a:lstStyle/>
        <a:p>
          <a:r>
            <a:rPr lang="en-US" dirty="0">
              <a:latin typeface="Arial Narrow" pitchFamily="34" charset="0"/>
            </a:rPr>
            <a:t>Safety, health, mobility, equity, economic development</a:t>
          </a:r>
          <a:endParaRPr lang="en-US" dirty="0"/>
        </a:p>
      </dgm:t>
    </dgm:pt>
    <dgm:pt modelId="{5A393129-63FA-49FC-8AC4-44C599490FEF}" type="parTrans" cxnId="{CF6151DD-A71C-411F-AA3E-FBE42F7ECBD6}">
      <dgm:prSet/>
      <dgm:spPr/>
      <dgm:t>
        <a:bodyPr/>
        <a:lstStyle/>
        <a:p>
          <a:endParaRPr lang="en-US"/>
        </a:p>
      </dgm:t>
    </dgm:pt>
    <dgm:pt modelId="{E85EA824-856F-4628-AE7B-0840B582E186}" type="sibTrans" cxnId="{CF6151DD-A71C-411F-AA3E-FBE42F7ECBD6}">
      <dgm:prSet/>
      <dgm:spPr/>
      <dgm:t>
        <a:bodyPr/>
        <a:lstStyle/>
        <a:p>
          <a:endParaRPr lang="en-US"/>
        </a:p>
      </dgm:t>
    </dgm:pt>
    <dgm:pt modelId="{EB9D52F1-DC70-4FEF-B1A3-6F9775AE43A7}">
      <dgm:prSet phldrT="[Text]"/>
      <dgm:spPr>
        <a:solidFill>
          <a:schemeClr val="accent2">
            <a:lumMod val="50000"/>
          </a:schemeClr>
        </a:solidFill>
      </dgm:spPr>
      <dgm:t>
        <a:bodyPr/>
        <a:lstStyle/>
        <a:p>
          <a:r>
            <a:rPr lang="en-US" dirty="0"/>
            <a:t>2</a:t>
          </a:r>
        </a:p>
      </dgm:t>
    </dgm:pt>
    <dgm:pt modelId="{50371393-A449-4F8B-944D-0A7D93C3D6AE}" type="parTrans" cxnId="{00362D33-68B1-4B0E-8E82-E32CB0110491}">
      <dgm:prSet/>
      <dgm:spPr/>
      <dgm:t>
        <a:bodyPr/>
        <a:lstStyle/>
        <a:p>
          <a:endParaRPr lang="en-US"/>
        </a:p>
      </dgm:t>
    </dgm:pt>
    <dgm:pt modelId="{EA3E9A10-A06B-422B-BB4F-3A67D832181D}" type="sibTrans" cxnId="{00362D33-68B1-4B0E-8E82-E32CB0110491}">
      <dgm:prSet/>
      <dgm:spPr/>
      <dgm:t>
        <a:bodyPr/>
        <a:lstStyle/>
        <a:p>
          <a:endParaRPr lang="en-US"/>
        </a:p>
      </dgm:t>
    </dgm:pt>
    <dgm:pt modelId="{51D08064-5492-4F14-A76D-857FA8139EA0}">
      <dgm:prSet phldrT="[Text]"/>
      <dgm:spPr>
        <a:ln>
          <a:solidFill>
            <a:schemeClr val="accent2">
              <a:lumMod val="50000"/>
            </a:schemeClr>
          </a:solidFill>
        </a:ln>
      </dgm:spPr>
      <dgm:t>
        <a:bodyPr/>
        <a:lstStyle/>
        <a:p>
          <a:r>
            <a:rPr lang="en-US" b="1" dirty="0">
              <a:latin typeface="Arial Narrow" pitchFamily="34" charset="0"/>
              <a:sym typeface="Symbol" pitchFamily="18" charset="2"/>
            </a:rPr>
            <a:t>Objectives</a:t>
          </a:r>
          <a:endParaRPr lang="en-US" dirty="0"/>
        </a:p>
      </dgm:t>
    </dgm:pt>
    <dgm:pt modelId="{45B07D41-0EDA-4D0B-8836-8A6A7C8AA78C}" type="parTrans" cxnId="{34C228D0-028B-4DF9-9556-F0F13CC253EE}">
      <dgm:prSet/>
      <dgm:spPr/>
      <dgm:t>
        <a:bodyPr/>
        <a:lstStyle/>
        <a:p>
          <a:endParaRPr lang="en-US"/>
        </a:p>
      </dgm:t>
    </dgm:pt>
    <dgm:pt modelId="{6D5BE28B-93F4-4950-B577-0E87A5AF38D8}" type="sibTrans" cxnId="{34C228D0-028B-4DF9-9556-F0F13CC253EE}">
      <dgm:prSet/>
      <dgm:spPr/>
      <dgm:t>
        <a:bodyPr/>
        <a:lstStyle/>
        <a:p>
          <a:endParaRPr lang="en-US"/>
        </a:p>
      </dgm:t>
    </dgm:pt>
    <dgm:pt modelId="{97DDF4C4-3061-4901-B260-46D6D34034F9}">
      <dgm:prSet phldrT="[Text]"/>
      <dgm:spPr>
        <a:ln>
          <a:solidFill>
            <a:schemeClr val="accent2">
              <a:lumMod val="50000"/>
            </a:schemeClr>
          </a:solidFill>
        </a:ln>
      </dgm:spPr>
      <dgm:t>
        <a:bodyPr/>
        <a:lstStyle/>
        <a:p>
          <a:r>
            <a:rPr lang="en-US" dirty="0">
              <a:latin typeface="Arial Narrow" pitchFamily="34" charset="0"/>
              <a:sym typeface="Symbol" pitchFamily="18" charset="2"/>
            </a:rPr>
            <a:t>Improve safety, improve roadway and trail facilities, increase non-motorized travel</a:t>
          </a:r>
          <a:endParaRPr lang="en-US" dirty="0"/>
        </a:p>
      </dgm:t>
    </dgm:pt>
    <dgm:pt modelId="{3B71600F-2758-4E77-848B-094ADE840BE2}" type="parTrans" cxnId="{5B9A6E0D-7B7B-4747-A797-156D5A8DA941}">
      <dgm:prSet/>
      <dgm:spPr/>
      <dgm:t>
        <a:bodyPr/>
        <a:lstStyle/>
        <a:p>
          <a:endParaRPr lang="en-US"/>
        </a:p>
      </dgm:t>
    </dgm:pt>
    <dgm:pt modelId="{1F7A35B5-2D0F-490E-88BA-B016B8898584}" type="sibTrans" cxnId="{5B9A6E0D-7B7B-4747-A797-156D5A8DA941}">
      <dgm:prSet/>
      <dgm:spPr/>
      <dgm:t>
        <a:bodyPr/>
        <a:lstStyle/>
        <a:p>
          <a:endParaRPr lang="en-US"/>
        </a:p>
      </dgm:t>
    </dgm:pt>
    <dgm:pt modelId="{A8F297FD-FA55-4359-B7CA-711BAFCAC20A}">
      <dgm:prSet phldrT="[Text]"/>
      <dgm:spPr>
        <a:solidFill>
          <a:schemeClr val="accent2">
            <a:lumMod val="50000"/>
          </a:schemeClr>
        </a:solidFill>
      </dgm:spPr>
      <dgm:t>
        <a:bodyPr/>
        <a:lstStyle/>
        <a:p>
          <a:r>
            <a:rPr lang="en-US" dirty="0"/>
            <a:t>3</a:t>
          </a:r>
        </a:p>
      </dgm:t>
    </dgm:pt>
    <dgm:pt modelId="{7A430FFE-050E-416E-9BF8-55A7C58701ED}" type="parTrans" cxnId="{BDC20A49-0FCE-4A3B-AE1C-33DA42CE427B}">
      <dgm:prSet/>
      <dgm:spPr/>
      <dgm:t>
        <a:bodyPr/>
        <a:lstStyle/>
        <a:p>
          <a:endParaRPr lang="en-US"/>
        </a:p>
      </dgm:t>
    </dgm:pt>
    <dgm:pt modelId="{6309619F-FE21-40C8-BEDF-E070C8F190EE}" type="sibTrans" cxnId="{BDC20A49-0FCE-4A3B-AE1C-33DA42CE427B}">
      <dgm:prSet/>
      <dgm:spPr/>
      <dgm:t>
        <a:bodyPr/>
        <a:lstStyle/>
        <a:p>
          <a:endParaRPr lang="en-US"/>
        </a:p>
      </dgm:t>
    </dgm:pt>
    <dgm:pt modelId="{84ABC5A1-9B92-4B03-AD97-BD2B6CE63F82}">
      <dgm:prSet phldrT="[Text]"/>
      <dgm:spPr>
        <a:ln>
          <a:solidFill>
            <a:schemeClr val="accent2">
              <a:lumMod val="50000"/>
            </a:schemeClr>
          </a:solidFill>
        </a:ln>
      </dgm:spPr>
      <dgm:t>
        <a:bodyPr/>
        <a:lstStyle/>
        <a:p>
          <a:r>
            <a:rPr lang="en-US" b="1" dirty="0">
              <a:latin typeface="Arial Narrow" pitchFamily="34" charset="0"/>
              <a:sym typeface="Symbol" pitchFamily="18" charset="2"/>
            </a:rPr>
            <a:t>Evaluation Criteria</a:t>
          </a:r>
          <a:endParaRPr lang="en-US" dirty="0"/>
        </a:p>
      </dgm:t>
    </dgm:pt>
    <dgm:pt modelId="{D63C41FF-5F5C-49D5-BE8E-C8F7F525E9E6}" type="parTrans" cxnId="{18A1EEBA-55CA-4E8F-BCB8-E21703ECCC86}">
      <dgm:prSet/>
      <dgm:spPr/>
      <dgm:t>
        <a:bodyPr/>
        <a:lstStyle/>
        <a:p>
          <a:endParaRPr lang="en-US"/>
        </a:p>
      </dgm:t>
    </dgm:pt>
    <dgm:pt modelId="{D3866BE8-9414-4206-B57F-BA10AE78C218}" type="sibTrans" cxnId="{18A1EEBA-55CA-4E8F-BCB8-E21703ECCC86}">
      <dgm:prSet/>
      <dgm:spPr/>
      <dgm:t>
        <a:bodyPr/>
        <a:lstStyle/>
        <a:p>
          <a:endParaRPr lang="en-US"/>
        </a:p>
      </dgm:t>
    </dgm:pt>
    <dgm:pt modelId="{FD5430B5-FF85-4C60-BA49-AB9D9A22D886}">
      <dgm:prSet phldrT="[Text]"/>
      <dgm:spPr>
        <a:ln>
          <a:solidFill>
            <a:schemeClr val="accent2">
              <a:lumMod val="50000"/>
            </a:schemeClr>
          </a:solidFill>
        </a:ln>
      </dgm:spPr>
      <dgm:t>
        <a:bodyPr/>
        <a:lstStyle/>
        <a:p>
          <a:r>
            <a:rPr lang="en-US" dirty="0">
              <a:latin typeface="Arial Narrow" pitchFamily="34" charset="0"/>
              <a:sym typeface="Symbol" pitchFamily="18" charset="2"/>
            </a:rPr>
            <a:t>Accident / injury rates, Bicycle Compatibility Index, non-motorized travel rate</a:t>
          </a:r>
          <a:endParaRPr lang="en-US" dirty="0"/>
        </a:p>
      </dgm:t>
    </dgm:pt>
    <dgm:pt modelId="{28C2CDA3-7A3A-4B46-A1C9-050E048CF22A}" type="parTrans" cxnId="{2C28F8EC-1786-48E6-B181-FE03F0317E2B}">
      <dgm:prSet/>
      <dgm:spPr/>
      <dgm:t>
        <a:bodyPr/>
        <a:lstStyle/>
        <a:p>
          <a:endParaRPr lang="en-US"/>
        </a:p>
      </dgm:t>
    </dgm:pt>
    <dgm:pt modelId="{E49EEB8A-9BAE-4BFB-9A6B-8C409854A4D3}" type="sibTrans" cxnId="{2C28F8EC-1786-48E6-B181-FE03F0317E2B}">
      <dgm:prSet/>
      <dgm:spPr/>
      <dgm:t>
        <a:bodyPr/>
        <a:lstStyle/>
        <a:p>
          <a:endParaRPr lang="en-US"/>
        </a:p>
      </dgm:t>
    </dgm:pt>
    <dgm:pt modelId="{71641BB2-A39B-4354-B23D-EFA8F493E063}">
      <dgm:prSet phldrT="[Text]"/>
      <dgm:spPr>
        <a:solidFill>
          <a:schemeClr val="accent2">
            <a:lumMod val="50000"/>
          </a:schemeClr>
        </a:solidFill>
      </dgm:spPr>
      <dgm:t>
        <a:bodyPr/>
        <a:lstStyle/>
        <a:p>
          <a:r>
            <a:rPr lang="en-US" dirty="0"/>
            <a:t>4</a:t>
          </a:r>
        </a:p>
      </dgm:t>
    </dgm:pt>
    <dgm:pt modelId="{64E12692-0F4D-4000-AB34-7F9E6FEC42A1}" type="parTrans" cxnId="{31918092-E6DA-4E23-AAD3-68977E0196A1}">
      <dgm:prSet/>
      <dgm:spPr/>
      <dgm:t>
        <a:bodyPr/>
        <a:lstStyle/>
        <a:p>
          <a:endParaRPr lang="en-US"/>
        </a:p>
      </dgm:t>
    </dgm:pt>
    <dgm:pt modelId="{02672069-EB7F-41ED-A4A4-973C30250C4C}" type="sibTrans" cxnId="{31918092-E6DA-4E23-AAD3-68977E0196A1}">
      <dgm:prSet/>
      <dgm:spPr/>
      <dgm:t>
        <a:bodyPr/>
        <a:lstStyle/>
        <a:p>
          <a:endParaRPr lang="en-US"/>
        </a:p>
      </dgm:t>
    </dgm:pt>
    <dgm:pt modelId="{3CAAD105-BE28-4497-A515-79E5052E2BD9}">
      <dgm:prSet phldrT="[Text]"/>
      <dgm:spPr>
        <a:ln>
          <a:solidFill>
            <a:schemeClr val="accent2">
              <a:lumMod val="50000"/>
            </a:schemeClr>
          </a:solidFill>
        </a:ln>
      </dgm:spPr>
      <dgm:t>
        <a:bodyPr/>
        <a:lstStyle/>
        <a:p>
          <a:r>
            <a:rPr lang="en-US" b="1" dirty="0">
              <a:latin typeface="Arial Narrow" pitchFamily="34" charset="0"/>
              <a:sym typeface="Symbol" pitchFamily="18" charset="2"/>
            </a:rPr>
            <a:t>Program Evaluation</a:t>
          </a:r>
          <a:endParaRPr lang="en-US" dirty="0"/>
        </a:p>
      </dgm:t>
    </dgm:pt>
    <dgm:pt modelId="{672B0F69-5285-47A0-A730-74FF3DAEABD6}" type="parTrans" cxnId="{CE08B714-19B4-4951-824C-17564C9A8DD3}">
      <dgm:prSet/>
      <dgm:spPr/>
      <dgm:t>
        <a:bodyPr/>
        <a:lstStyle/>
        <a:p>
          <a:endParaRPr lang="en-US"/>
        </a:p>
      </dgm:t>
    </dgm:pt>
    <dgm:pt modelId="{57B87CD2-27A5-4522-8D30-6EE49D8E42F1}" type="sibTrans" cxnId="{CE08B714-19B4-4951-824C-17564C9A8DD3}">
      <dgm:prSet/>
      <dgm:spPr/>
      <dgm:t>
        <a:bodyPr/>
        <a:lstStyle/>
        <a:p>
          <a:endParaRPr lang="en-US"/>
        </a:p>
      </dgm:t>
    </dgm:pt>
    <dgm:pt modelId="{BA09AFD3-8500-4D41-B50F-5C13F969872D}">
      <dgm:prSet phldrT="[Text]"/>
      <dgm:spPr>
        <a:ln>
          <a:solidFill>
            <a:schemeClr val="accent2">
              <a:lumMod val="50000"/>
            </a:schemeClr>
          </a:solidFill>
        </a:ln>
      </dgm:spPr>
      <dgm:t>
        <a:bodyPr/>
        <a:lstStyle/>
        <a:p>
          <a:r>
            <a:rPr lang="en-US" dirty="0">
              <a:latin typeface="Arial Narrow" pitchFamily="34" charset="0"/>
              <a:sym typeface="Symbol" pitchFamily="18" charset="2"/>
            </a:rPr>
            <a:t>Did program achieve its stated objectives? What is the program’s acceptance? What are its costs and benefits?</a:t>
          </a:r>
          <a:endParaRPr lang="en-US" dirty="0"/>
        </a:p>
      </dgm:t>
    </dgm:pt>
    <dgm:pt modelId="{CAA2C449-140A-4E62-8DEE-8853B6D7F484}" type="parTrans" cxnId="{A34BC054-22DA-4561-A6BB-48919A770A62}">
      <dgm:prSet/>
      <dgm:spPr/>
      <dgm:t>
        <a:bodyPr/>
        <a:lstStyle/>
        <a:p>
          <a:endParaRPr lang="en-US"/>
        </a:p>
      </dgm:t>
    </dgm:pt>
    <dgm:pt modelId="{0996F834-B4AC-4DF6-968F-DD9FAC34B6FE}" type="sibTrans" cxnId="{A34BC054-22DA-4561-A6BB-48919A770A62}">
      <dgm:prSet/>
      <dgm:spPr/>
      <dgm:t>
        <a:bodyPr/>
        <a:lstStyle/>
        <a:p>
          <a:endParaRPr lang="en-US"/>
        </a:p>
      </dgm:t>
    </dgm:pt>
    <dgm:pt modelId="{DEF73FB1-FD61-4CC6-8A39-54FD5D456A49}" type="pres">
      <dgm:prSet presAssocID="{7C4CBE81-9E7A-416A-AA54-C8CB7259D9E4}" presName="linearFlow" presStyleCnt="0">
        <dgm:presLayoutVars>
          <dgm:dir/>
          <dgm:animLvl val="lvl"/>
          <dgm:resizeHandles val="exact"/>
        </dgm:presLayoutVars>
      </dgm:prSet>
      <dgm:spPr/>
    </dgm:pt>
    <dgm:pt modelId="{B3DDCB8D-8896-4E2E-9C4D-60E6DAFBDC02}" type="pres">
      <dgm:prSet presAssocID="{AB5B07C2-5644-4E5B-A342-A72CE0DFE33C}" presName="composite" presStyleCnt="0"/>
      <dgm:spPr/>
    </dgm:pt>
    <dgm:pt modelId="{F72C4E4D-8404-41F3-96D0-59EECF560C58}" type="pres">
      <dgm:prSet presAssocID="{AB5B07C2-5644-4E5B-A342-A72CE0DFE33C}" presName="parentText" presStyleLbl="alignNode1" presStyleIdx="0" presStyleCnt="4">
        <dgm:presLayoutVars>
          <dgm:chMax val="1"/>
          <dgm:bulletEnabled val="1"/>
        </dgm:presLayoutVars>
      </dgm:prSet>
      <dgm:spPr/>
    </dgm:pt>
    <dgm:pt modelId="{54DB8D08-B09E-44A1-B91F-0CBCB373BCEE}" type="pres">
      <dgm:prSet presAssocID="{AB5B07C2-5644-4E5B-A342-A72CE0DFE33C}" presName="descendantText" presStyleLbl="alignAcc1" presStyleIdx="0" presStyleCnt="4">
        <dgm:presLayoutVars>
          <dgm:bulletEnabled val="1"/>
        </dgm:presLayoutVars>
      </dgm:prSet>
      <dgm:spPr/>
    </dgm:pt>
    <dgm:pt modelId="{7D641A43-90A1-4006-848A-1F96067B8A73}" type="pres">
      <dgm:prSet presAssocID="{4971E98D-4F3B-4BB8-B590-DA47166DEFB5}" presName="sp" presStyleCnt="0"/>
      <dgm:spPr/>
    </dgm:pt>
    <dgm:pt modelId="{C8799F99-06EC-4E6F-BB77-86EA2CC238F0}" type="pres">
      <dgm:prSet presAssocID="{EB9D52F1-DC70-4FEF-B1A3-6F9775AE43A7}" presName="composite" presStyleCnt="0"/>
      <dgm:spPr/>
    </dgm:pt>
    <dgm:pt modelId="{C2375C64-BD25-4C7C-8D21-B4B58F56C0B9}" type="pres">
      <dgm:prSet presAssocID="{EB9D52F1-DC70-4FEF-B1A3-6F9775AE43A7}" presName="parentText" presStyleLbl="alignNode1" presStyleIdx="1" presStyleCnt="4">
        <dgm:presLayoutVars>
          <dgm:chMax val="1"/>
          <dgm:bulletEnabled val="1"/>
        </dgm:presLayoutVars>
      </dgm:prSet>
      <dgm:spPr/>
    </dgm:pt>
    <dgm:pt modelId="{964A5136-D6A4-45A4-B3A3-04AD32472CFD}" type="pres">
      <dgm:prSet presAssocID="{EB9D52F1-DC70-4FEF-B1A3-6F9775AE43A7}" presName="descendantText" presStyleLbl="alignAcc1" presStyleIdx="1" presStyleCnt="4">
        <dgm:presLayoutVars>
          <dgm:bulletEnabled val="1"/>
        </dgm:presLayoutVars>
      </dgm:prSet>
      <dgm:spPr/>
    </dgm:pt>
    <dgm:pt modelId="{01762B30-532E-4959-BF6A-AA14121C3745}" type="pres">
      <dgm:prSet presAssocID="{EA3E9A10-A06B-422B-BB4F-3A67D832181D}" presName="sp" presStyleCnt="0"/>
      <dgm:spPr/>
    </dgm:pt>
    <dgm:pt modelId="{CB3C697F-7E92-45F2-8971-0150D3A38A73}" type="pres">
      <dgm:prSet presAssocID="{A8F297FD-FA55-4359-B7CA-711BAFCAC20A}" presName="composite" presStyleCnt="0"/>
      <dgm:spPr/>
    </dgm:pt>
    <dgm:pt modelId="{7252B650-EB23-4051-963A-0F9C571C158C}" type="pres">
      <dgm:prSet presAssocID="{A8F297FD-FA55-4359-B7CA-711BAFCAC20A}" presName="parentText" presStyleLbl="alignNode1" presStyleIdx="2" presStyleCnt="4">
        <dgm:presLayoutVars>
          <dgm:chMax val="1"/>
          <dgm:bulletEnabled val="1"/>
        </dgm:presLayoutVars>
      </dgm:prSet>
      <dgm:spPr/>
    </dgm:pt>
    <dgm:pt modelId="{C5EF8CC4-1EAF-49C1-A259-945798DD41C6}" type="pres">
      <dgm:prSet presAssocID="{A8F297FD-FA55-4359-B7CA-711BAFCAC20A}" presName="descendantText" presStyleLbl="alignAcc1" presStyleIdx="2" presStyleCnt="4">
        <dgm:presLayoutVars>
          <dgm:bulletEnabled val="1"/>
        </dgm:presLayoutVars>
      </dgm:prSet>
      <dgm:spPr/>
    </dgm:pt>
    <dgm:pt modelId="{F1383F80-1A54-48EC-A35B-8A69CE2969A5}" type="pres">
      <dgm:prSet presAssocID="{6309619F-FE21-40C8-BEDF-E070C8F190EE}" presName="sp" presStyleCnt="0"/>
      <dgm:spPr/>
    </dgm:pt>
    <dgm:pt modelId="{F5D5F13B-8598-405E-AFEE-8CC2053A362D}" type="pres">
      <dgm:prSet presAssocID="{71641BB2-A39B-4354-B23D-EFA8F493E063}" presName="composite" presStyleCnt="0"/>
      <dgm:spPr/>
    </dgm:pt>
    <dgm:pt modelId="{D98E9825-B020-4156-BEB3-2E723564CF78}" type="pres">
      <dgm:prSet presAssocID="{71641BB2-A39B-4354-B23D-EFA8F493E063}" presName="parentText" presStyleLbl="alignNode1" presStyleIdx="3" presStyleCnt="4">
        <dgm:presLayoutVars>
          <dgm:chMax val="1"/>
          <dgm:bulletEnabled val="1"/>
        </dgm:presLayoutVars>
      </dgm:prSet>
      <dgm:spPr/>
    </dgm:pt>
    <dgm:pt modelId="{FE0CC0C8-247A-4A3B-820C-38DC08A766E0}" type="pres">
      <dgm:prSet presAssocID="{71641BB2-A39B-4354-B23D-EFA8F493E063}" presName="descendantText" presStyleLbl="alignAcc1" presStyleIdx="3" presStyleCnt="4">
        <dgm:presLayoutVars>
          <dgm:bulletEnabled val="1"/>
        </dgm:presLayoutVars>
      </dgm:prSet>
      <dgm:spPr/>
    </dgm:pt>
  </dgm:ptLst>
  <dgm:cxnLst>
    <dgm:cxn modelId="{0CC7C109-935C-477B-944F-DD286D5970DD}" type="presOf" srcId="{84ABC5A1-9B92-4B03-AD97-BD2B6CE63F82}" destId="{C5EF8CC4-1EAF-49C1-A259-945798DD41C6}" srcOrd="0" destOrd="0" presId="urn:microsoft.com/office/officeart/2005/8/layout/chevron2"/>
    <dgm:cxn modelId="{5B9A6E0D-7B7B-4747-A797-156D5A8DA941}" srcId="{EB9D52F1-DC70-4FEF-B1A3-6F9775AE43A7}" destId="{97DDF4C4-3061-4901-B260-46D6D34034F9}" srcOrd="1" destOrd="0" parTransId="{3B71600F-2758-4E77-848B-094ADE840BE2}" sibTransId="{1F7A35B5-2D0F-490E-88BA-B016B8898584}"/>
    <dgm:cxn modelId="{59A97A11-1680-4793-AE90-E5B1FDA0F083}" type="presOf" srcId="{51D08064-5492-4F14-A76D-857FA8139EA0}" destId="{964A5136-D6A4-45A4-B3A3-04AD32472CFD}" srcOrd="0" destOrd="0" presId="urn:microsoft.com/office/officeart/2005/8/layout/chevron2"/>
    <dgm:cxn modelId="{CE08B714-19B4-4951-824C-17564C9A8DD3}" srcId="{71641BB2-A39B-4354-B23D-EFA8F493E063}" destId="{3CAAD105-BE28-4497-A515-79E5052E2BD9}" srcOrd="0" destOrd="0" parTransId="{672B0F69-5285-47A0-A730-74FF3DAEABD6}" sibTransId="{57B87CD2-27A5-4522-8D30-6EE49D8E42F1}"/>
    <dgm:cxn modelId="{670BBC19-FEB9-4D10-AAB1-DEFAB03BA025}" type="presOf" srcId="{FD788D17-207C-4A0F-A3B4-3A52F2C42D3C}" destId="{54DB8D08-B09E-44A1-B91F-0CBCB373BCEE}" srcOrd="0" destOrd="0" presId="urn:microsoft.com/office/officeart/2005/8/layout/chevron2"/>
    <dgm:cxn modelId="{28DE7E24-E1CE-4FAE-8028-16361872D8CA}" type="presOf" srcId="{3CAAD105-BE28-4497-A515-79E5052E2BD9}" destId="{FE0CC0C8-247A-4A3B-820C-38DC08A766E0}" srcOrd="0" destOrd="0" presId="urn:microsoft.com/office/officeart/2005/8/layout/chevron2"/>
    <dgm:cxn modelId="{433A8E28-3414-4203-A041-D42CAD52D8CF}" srcId="{7C4CBE81-9E7A-416A-AA54-C8CB7259D9E4}" destId="{AB5B07C2-5644-4E5B-A342-A72CE0DFE33C}" srcOrd="0" destOrd="0" parTransId="{EAE7736B-789D-4CC1-AE4A-0A0F39A5F3C9}" sibTransId="{4971E98D-4F3B-4BB8-B590-DA47166DEFB5}"/>
    <dgm:cxn modelId="{00362D33-68B1-4B0E-8E82-E32CB0110491}" srcId="{7C4CBE81-9E7A-416A-AA54-C8CB7259D9E4}" destId="{EB9D52F1-DC70-4FEF-B1A3-6F9775AE43A7}" srcOrd="1" destOrd="0" parTransId="{50371393-A449-4F8B-944D-0A7D93C3D6AE}" sibTransId="{EA3E9A10-A06B-422B-BB4F-3A67D832181D}"/>
    <dgm:cxn modelId="{88D6C533-7DEE-4493-A6CD-1868F7618D82}" type="presOf" srcId="{97DDF4C4-3061-4901-B260-46D6D34034F9}" destId="{964A5136-D6A4-45A4-B3A3-04AD32472CFD}" srcOrd="0" destOrd="1" presId="urn:microsoft.com/office/officeart/2005/8/layout/chevron2"/>
    <dgm:cxn modelId="{BDC20A49-0FCE-4A3B-AE1C-33DA42CE427B}" srcId="{7C4CBE81-9E7A-416A-AA54-C8CB7259D9E4}" destId="{A8F297FD-FA55-4359-B7CA-711BAFCAC20A}" srcOrd="2" destOrd="0" parTransId="{7A430FFE-050E-416E-9BF8-55A7C58701ED}" sibTransId="{6309619F-FE21-40C8-BEDF-E070C8F190EE}"/>
    <dgm:cxn modelId="{42C1074A-E594-4B02-9F6E-83BD93A1D81F}" type="presOf" srcId="{7C4CBE81-9E7A-416A-AA54-C8CB7259D9E4}" destId="{DEF73FB1-FD61-4CC6-8A39-54FD5D456A49}" srcOrd="0" destOrd="0" presId="urn:microsoft.com/office/officeart/2005/8/layout/chevron2"/>
    <dgm:cxn modelId="{A34BC054-22DA-4561-A6BB-48919A770A62}" srcId="{71641BB2-A39B-4354-B23D-EFA8F493E063}" destId="{BA09AFD3-8500-4D41-B50F-5C13F969872D}" srcOrd="1" destOrd="0" parTransId="{CAA2C449-140A-4E62-8DEE-8853B6D7F484}" sibTransId="{0996F834-B4AC-4DF6-968F-DD9FAC34B6FE}"/>
    <dgm:cxn modelId="{090DD86D-F9B1-41CF-8031-AC063C30A137}" type="presOf" srcId="{FD5430B5-FF85-4C60-BA49-AB9D9A22D886}" destId="{C5EF8CC4-1EAF-49C1-A259-945798DD41C6}" srcOrd="0" destOrd="1" presId="urn:microsoft.com/office/officeart/2005/8/layout/chevron2"/>
    <dgm:cxn modelId="{02B38F70-1A78-4AA9-B680-11D73957476F}" type="presOf" srcId="{C1D1E540-CD28-4758-A5C7-E3B528BE6D80}" destId="{54DB8D08-B09E-44A1-B91F-0CBCB373BCEE}" srcOrd="0" destOrd="1" presId="urn:microsoft.com/office/officeart/2005/8/layout/chevron2"/>
    <dgm:cxn modelId="{D0212D71-BA79-4E31-BE0A-7802594E4B5A}" srcId="{AB5B07C2-5644-4E5B-A342-A72CE0DFE33C}" destId="{FD788D17-207C-4A0F-A3B4-3A52F2C42D3C}" srcOrd="0" destOrd="0" parTransId="{B696A79F-A11E-48ED-BACF-29F98B577F0D}" sibTransId="{B6DF41DB-2D67-48D6-8E50-F379145B3DE1}"/>
    <dgm:cxn modelId="{355FBB74-766B-4C14-835D-984EF58A0557}" type="presOf" srcId="{AB5B07C2-5644-4E5B-A342-A72CE0DFE33C}" destId="{F72C4E4D-8404-41F3-96D0-59EECF560C58}" srcOrd="0" destOrd="0" presId="urn:microsoft.com/office/officeart/2005/8/layout/chevron2"/>
    <dgm:cxn modelId="{31918092-E6DA-4E23-AAD3-68977E0196A1}" srcId="{7C4CBE81-9E7A-416A-AA54-C8CB7259D9E4}" destId="{71641BB2-A39B-4354-B23D-EFA8F493E063}" srcOrd="3" destOrd="0" parTransId="{64E12692-0F4D-4000-AB34-7F9E6FEC42A1}" sibTransId="{02672069-EB7F-41ED-A4A4-973C30250C4C}"/>
    <dgm:cxn modelId="{18A1EEBA-55CA-4E8F-BCB8-E21703ECCC86}" srcId="{A8F297FD-FA55-4359-B7CA-711BAFCAC20A}" destId="{84ABC5A1-9B92-4B03-AD97-BD2B6CE63F82}" srcOrd="0" destOrd="0" parTransId="{D63C41FF-5F5C-49D5-BE8E-C8F7F525E9E6}" sibTransId="{D3866BE8-9414-4206-B57F-BA10AE78C218}"/>
    <dgm:cxn modelId="{34C228D0-028B-4DF9-9556-F0F13CC253EE}" srcId="{EB9D52F1-DC70-4FEF-B1A3-6F9775AE43A7}" destId="{51D08064-5492-4F14-A76D-857FA8139EA0}" srcOrd="0" destOrd="0" parTransId="{45B07D41-0EDA-4D0B-8836-8A6A7C8AA78C}" sibTransId="{6D5BE28B-93F4-4950-B577-0E87A5AF38D8}"/>
    <dgm:cxn modelId="{73BB5BD5-6A81-4E83-B49F-67EF0A839765}" type="presOf" srcId="{EB9D52F1-DC70-4FEF-B1A3-6F9775AE43A7}" destId="{C2375C64-BD25-4C7C-8D21-B4B58F56C0B9}" srcOrd="0" destOrd="0" presId="urn:microsoft.com/office/officeart/2005/8/layout/chevron2"/>
    <dgm:cxn modelId="{CF6151DD-A71C-411F-AA3E-FBE42F7ECBD6}" srcId="{AB5B07C2-5644-4E5B-A342-A72CE0DFE33C}" destId="{C1D1E540-CD28-4758-A5C7-E3B528BE6D80}" srcOrd="1" destOrd="0" parTransId="{5A393129-63FA-49FC-8AC4-44C599490FEF}" sibTransId="{E85EA824-856F-4628-AE7B-0840B582E186}"/>
    <dgm:cxn modelId="{7ACAD9E7-61F1-4E2E-9FA7-6A02FA7ACAED}" type="presOf" srcId="{BA09AFD3-8500-4D41-B50F-5C13F969872D}" destId="{FE0CC0C8-247A-4A3B-820C-38DC08A766E0}" srcOrd="0" destOrd="1" presId="urn:microsoft.com/office/officeart/2005/8/layout/chevron2"/>
    <dgm:cxn modelId="{94ADA2EC-ADF2-4C88-916B-BEF2108870F0}" type="presOf" srcId="{71641BB2-A39B-4354-B23D-EFA8F493E063}" destId="{D98E9825-B020-4156-BEB3-2E723564CF78}" srcOrd="0" destOrd="0" presId="urn:microsoft.com/office/officeart/2005/8/layout/chevron2"/>
    <dgm:cxn modelId="{2C28F8EC-1786-48E6-B181-FE03F0317E2B}" srcId="{A8F297FD-FA55-4359-B7CA-711BAFCAC20A}" destId="{FD5430B5-FF85-4C60-BA49-AB9D9A22D886}" srcOrd="1" destOrd="0" parTransId="{28C2CDA3-7A3A-4B46-A1C9-050E048CF22A}" sibTransId="{E49EEB8A-9BAE-4BFB-9A6B-8C409854A4D3}"/>
    <dgm:cxn modelId="{679EF6FF-4E09-422C-B656-2A3157B9447A}" type="presOf" srcId="{A8F297FD-FA55-4359-B7CA-711BAFCAC20A}" destId="{7252B650-EB23-4051-963A-0F9C571C158C}" srcOrd="0" destOrd="0" presId="urn:microsoft.com/office/officeart/2005/8/layout/chevron2"/>
    <dgm:cxn modelId="{3B5472F8-0BAD-4440-A5D0-495671248A5E}" type="presParOf" srcId="{DEF73FB1-FD61-4CC6-8A39-54FD5D456A49}" destId="{B3DDCB8D-8896-4E2E-9C4D-60E6DAFBDC02}" srcOrd="0" destOrd="0" presId="urn:microsoft.com/office/officeart/2005/8/layout/chevron2"/>
    <dgm:cxn modelId="{143D83BC-F3EE-4421-AC58-3BFF5318F149}" type="presParOf" srcId="{B3DDCB8D-8896-4E2E-9C4D-60E6DAFBDC02}" destId="{F72C4E4D-8404-41F3-96D0-59EECF560C58}" srcOrd="0" destOrd="0" presId="urn:microsoft.com/office/officeart/2005/8/layout/chevron2"/>
    <dgm:cxn modelId="{026FD460-0E7A-4E86-8165-98BCB6CB90D5}" type="presParOf" srcId="{B3DDCB8D-8896-4E2E-9C4D-60E6DAFBDC02}" destId="{54DB8D08-B09E-44A1-B91F-0CBCB373BCEE}" srcOrd="1" destOrd="0" presId="urn:microsoft.com/office/officeart/2005/8/layout/chevron2"/>
    <dgm:cxn modelId="{F5F116AA-05DC-48DD-803E-8DF9708EC379}" type="presParOf" srcId="{DEF73FB1-FD61-4CC6-8A39-54FD5D456A49}" destId="{7D641A43-90A1-4006-848A-1F96067B8A73}" srcOrd="1" destOrd="0" presId="urn:microsoft.com/office/officeart/2005/8/layout/chevron2"/>
    <dgm:cxn modelId="{89CC37D4-BD6A-4CCE-826B-83742249014E}" type="presParOf" srcId="{DEF73FB1-FD61-4CC6-8A39-54FD5D456A49}" destId="{C8799F99-06EC-4E6F-BB77-86EA2CC238F0}" srcOrd="2" destOrd="0" presId="urn:microsoft.com/office/officeart/2005/8/layout/chevron2"/>
    <dgm:cxn modelId="{BB9DCADA-7EA4-4FDC-A69F-D1B03B757DBF}" type="presParOf" srcId="{C8799F99-06EC-4E6F-BB77-86EA2CC238F0}" destId="{C2375C64-BD25-4C7C-8D21-B4B58F56C0B9}" srcOrd="0" destOrd="0" presId="urn:microsoft.com/office/officeart/2005/8/layout/chevron2"/>
    <dgm:cxn modelId="{7F54EE0B-AA9C-4E74-B5DD-DCFAA77557A1}" type="presParOf" srcId="{C8799F99-06EC-4E6F-BB77-86EA2CC238F0}" destId="{964A5136-D6A4-45A4-B3A3-04AD32472CFD}" srcOrd="1" destOrd="0" presId="urn:microsoft.com/office/officeart/2005/8/layout/chevron2"/>
    <dgm:cxn modelId="{29441916-3EFD-4901-AE53-142DC0A5FA2A}" type="presParOf" srcId="{DEF73FB1-FD61-4CC6-8A39-54FD5D456A49}" destId="{01762B30-532E-4959-BF6A-AA14121C3745}" srcOrd="3" destOrd="0" presId="urn:microsoft.com/office/officeart/2005/8/layout/chevron2"/>
    <dgm:cxn modelId="{ED7110F7-6255-4D8D-86BF-5C8EB9567EE0}" type="presParOf" srcId="{DEF73FB1-FD61-4CC6-8A39-54FD5D456A49}" destId="{CB3C697F-7E92-45F2-8971-0150D3A38A73}" srcOrd="4" destOrd="0" presId="urn:microsoft.com/office/officeart/2005/8/layout/chevron2"/>
    <dgm:cxn modelId="{513FB160-8EB4-42BA-AFD4-8ED68B1E6444}" type="presParOf" srcId="{CB3C697F-7E92-45F2-8971-0150D3A38A73}" destId="{7252B650-EB23-4051-963A-0F9C571C158C}" srcOrd="0" destOrd="0" presId="urn:microsoft.com/office/officeart/2005/8/layout/chevron2"/>
    <dgm:cxn modelId="{DB5B7343-D9AD-4961-AF3E-17B41A9ED8AD}" type="presParOf" srcId="{CB3C697F-7E92-45F2-8971-0150D3A38A73}" destId="{C5EF8CC4-1EAF-49C1-A259-945798DD41C6}" srcOrd="1" destOrd="0" presId="urn:microsoft.com/office/officeart/2005/8/layout/chevron2"/>
    <dgm:cxn modelId="{6C8A4E44-45A1-45AA-B4CC-C9A2E2BFA281}" type="presParOf" srcId="{DEF73FB1-FD61-4CC6-8A39-54FD5D456A49}" destId="{F1383F80-1A54-48EC-A35B-8A69CE2969A5}" srcOrd="5" destOrd="0" presId="urn:microsoft.com/office/officeart/2005/8/layout/chevron2"/>
    <dgm:cxn modelId="{24C552E2-7F8C-4266-B4BC-91D05FAB7E7C}" type="presParOf" srcId="{DEF73FB1-FD61-4CC6-8A39-54FD5D456A49}" destId="{F5D5F13B-8598-405E-AFEE-8CC2053A362D}" srcOrd="6" destOrd="0" presId="urn:microsoft.com/office/officeart/2005/8/layout/chevron2"/>
    <dgm:cxn modelId="{0D2197BB-E26C-4FD9-A0F7-2FFA3D44A91D}" type="presParOf" srcId="{F5D5F13B-8598-405E-AFEE-8CC2053A362D}" destId="{D98E9825-B020-4156-BEB3-2E723564CF78}" srcOrd="0" destOrd="0" presId="urn:microsoft.com/office/officeart/2005/8/layout/chevron2"/>
    <dgm:cxn modelId="{DCAFD892-4750-488E-958F-936189637F9B}" type="presParOf" srcId="{F5D5F13B-8598-405E-AFEE-8CC2053A362D}" destId="{FE0CC0C8-247A-4A3B-820C-38DC08A766E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F59F32-C886-4182-A996-954B02DD04F3}"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x-none"/>
        </a:p>
      </dgm:t>
    </dgm:pt>
    <dgm:pt modelId="{B15A1D0A-A54F-4158-8EEA-F4F6F34647E0}">
      <dgm:prSet phldrT="[Текст]" custT="1"/>
      <dgm:spPr/>
      <dgm:t>
        <a:bodyPr/>
        <a:lstStyle/>
        <a:p>
          <a:r>
            <a:rPr lang="ru-RU" sz="1800" b="1" dirty="0">
              <a:latin typeface="Times New Roman" panose="02020603050405020304" pitchFamily="18" charset="0"/>
              <a:cs typeface="Times New Roman" panose="02020603050405020304" pitchFamily="18" charset="0"/>
            </a:rPr>
            <a:t>Устойчивый транспорт г. Алматы</a:t>
          </a:r>
          <a:endParaRPr lang="x-none" sz="1800" b="1" dirty="0">
            <a:latin typeface="Times New Roman" panose="02020603050405020304" pitchFamily="18" charset="0"/>
            <a:cs typeface="Times New Roman" panose="02020603050405020304" pitchFamily="18" charset="0"/>
          </a:endParaRPr>
        </a:p>
      </dgm:t>
    </dgm:pt>
    <dgm:pt modelId="{620244B2-D453-416E-ACE7-689F834F69EF}" type="parTrans" cxnId="{A1361847-04C9-43FA-ADAD-340E2D4F3BFF}">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1C2E63C9-6A6A-46E6-B9E6-EF73D830DC3D}" type="sibTrans" cxnId="{A1361847-04C9-43FA-ADAD-340E2D4F3BFF}">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32A97FD9-2D27-4910-983E-FE939030B79F}">
      <dgm:prSet phldrT="[Текст]" custT="1"/>
      <dgm:spPr/>
      <dgm:t>
        <a:bodyPr/>
        <a:lstStyle/>
        <a:p>
          <a:r>
            <a:rPr lang="ru-RU" sz="1800" b="1" dirty="0">
              <a:latin typeface="Times New Roman" panose="02020603050405020304" pitchFamily="18" charset="0"/>
              <a:cs typeface="Times New Roman" panose="02020603050405020304" pitchFamily="18" charset="0"/>
            </a:rPr>
            <a:t>Программа развития г. Алматы 2020</a:t>
          </a:r>
          <a:endParaRPr lang="x-none" sz="1800" b="1" dirty="0">
            <a:latin typeface="Times New Roman" panose="02020603050405020304" pitchFamily="18" charset="0"/>
            <a:cs typeface="Times New Roman" panose="02020603050405020304" pitchFamily="18" charset="0"/>
          </a:endParaRPr>
        </a:p>
      </dgm:t>
    </dgm:pt>
    <dgm:pt modelId="{12A1CCD6-4BB9-479E-BD35-0AB74DF4750C}" type="parTrans" cxnId="{1FC7D3BD-6B54-4768-9F4B-C78C68248D9B}">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9AA9FF05-13E5-4B69-8A54-D64ADB99755E}" type="sibTrans" cxnId="{1FC7D3BD-6B54-4768-9F4B-C78C68248D9B}">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5851CF58-CEE3-49B7-89BB-381CAE8469AD}">
      <dgm:prSet phldrT="[Текст]" custT="1"/>
      <dgm:spPr/>
      <dgm:t>
        <a:bodyPr/>
        <a:lstStyle/>
        <a:p>
          <a:r>
            <a:rPr lang="ru-RU" sz="1800" b="1">
              <a:latin typeface="Times New Roman" panose="02020603050405020304" pitchFamily="18" charset="0"/>
              <a:cs typeface="Times New Roman" panose="02020603050405020304" pitchFamily="18" charset="0"/>
            </a:rPr>
            <a:t> Smart Сity </a:t>
          </a:r>
          <a:r>
            <a:rPr lang="en-US" sz="1800" b="1">
              <a:latin typeface="Times New Roman" panose="02020603050405020304" pitchFamily="18" charset="0"/>
              <a:cs typeface="Times New Roman" panose="02020603050405020304" pitchFamily="18" charset="0"/>
            </a:rPr>
            <a:t>Almaty</a:t>
          </a:r>
          <a:endParaRPr lang="x-none" sz="1800" b="1" dirty="0">
            <a:latin typeface="Times New Roman" panose="02020603050405020304" pitchFamily="18" charset="0"/>
            <a:cs typeface="Times New Roman" panose="02020603050405020304" pitchFamily="18" charset="0"/>
          </a:endParaRPr>
        </a:p>
      </dgm:t>
    </dgm:pt>
    <dgm:pt modelId="{EEADEB84-36CC-46D0-987A-FA5BC014BD66}" type="parTrans" cxnId="{7269F1A2-CB6D-4DB2-88C3-C161F80F3076}">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7D77DF3E-7577-4E73-8216-5FE31854D43F}" type="sibTrans" cxnId="{7269F1A2-CB6D-4DB2-88C3-C161F80F3076}">
      <dgm:prSet/>
      <dgm:spPr/>
      <dgm:t>
        <a:bodyPr/>
        <a:lstStyle/>
        <a:p>
          <a:endParaRPr lang="x-none" sz="1800" b="1">
            <a:solidFill>
              <a:schemeClr val="tx1"/>
            </a:solidFill>
            <a:latin typeface="Times New Roman" panose="02020603050405020304" pitchFamily="18" charset="0"/>
            <a:cs typeface="Times New Roman" panose="02020603050405020304" pitchFamily="18" charset="0"/>
          </a:endParaRPr>
        </a:p>
      </dgm:t>
    </dgm:pt>
    <dgm:pt modelId="{73CD4082-2EE5-453E-846C-46E0A3A1BC3E}" type="pres">
      <dgm:prSet presAssocID="{2FF59F32-C886-4182-A996-954B02DD04F3}" presName="Name0" presStyleCnt="0">
        <dgm:presLayoutVars>
          <dgm:chMax val="7"/>
          <dgm:chPref val="7"/>
          <dgm:dir/>
        </dgm:presLayoutVars>
      </dgm:prSet>
      <dgm:spPr/>
    </dgm:pt>
    <dgm:pt modelId="{47290DBB-3B99-4450-A424-69791CEA4BB8}" type="pres">
      <dgm:prSet presAssocID="{2FF59F32-C886-4182-A996-954B02DD04F3}" presName="Name1" presStyleCnt="0"/>
      <dgm:spPr/>
    </dgm:pt>
    <dgm:pt modelId="{9CFF3CDE-5F45-4785-8A53-3067CF3B49FD}" type="pres">
      <dgm:prSet presAssocID="{2FF59F32-C886-4182-A996-954B02DD04F3}" presName="cycle" presStyleCnt="0"/>
      <dgm:spPr/>
    </dgm:pt>
    <dgm:pt modelId="{CDBA6D38-B50B-45DA-B2B7-24AD581113C0}" type="pres">
      <dgm:prSet presAssocID="{2FF59F32-C886-4182-A996-954B02DD04F3}" presName="srcNode" presStyleLbl="node1" presStyleIdx="0" presStyleCnt="3"/>
      <dgm:spPr/>
    </dgm:pt>
    <dgm:pt modelId="{3095200D-3749-494E-8EFE-20E169B40B01}" type="pres">
      <dgm:prSet presAssocID="{2FF59F32-C886-4182-A996-954B02DD04F3}" presName="conn" presStyleLbl="parChTrans1D2" presStyleIdx="0" presStyleCnt="1"/>
      <dgm:spPr/>
    </dgm:pt>
    <dgm:pt modelId="{63721E40-45E3-4EDE-BB31-22AD48E3F17B}" type="pres">
      <dgm:prSet presAssocID="{2FF59F32-C886-4182-A996-954B02DD04F3}" presName="extraNode" presStyleLbl="node1" presStyleIdx="0" presStyleCnt="3"/>
      <dgm:spPr/>
    </dgm:pt>
    <dgm:pt modelId="{24221F8A-EA8D-462F-894C-186C77291606}" type="pres">
      <dgm:prSet presAssocID="{2FF59F32-C886-4182-A996-954B02DD04F3}" presName="dstNode" presStyleLbl="node1" presStyleIdx="0" presStyleCnt="3"/>
      <dgm:spPr/>
    </dgm:pt>
    <dgm:pt modelId="{8026EC5F-9A7C-4C38-BF12-1BBB0C7D8C4F}" type="pres">
      <dgm:prSet presAssocID="{B15A1D0A-A54F-4158-8EEA-F4F6F34647E0}" presName="text_1" presStyleLbl="node1" presStyleIdx="0" presStyleCnt="3">
        <dgm:presLayoutVars>
          <dgm:bulletEnabled val="1"/>
        </dgm:presLayoutVars>
      </dgm:prSet>
      <dgm:spPr/>
    </dgm:pt>
    <dgm:pt modelId="{57EE7474-85A1-4F72-828A-C3269F7916C7}" type="pres">
      <dgm:prSet presAssocID="{B15A1D0A-A54F-4158-8EEA-F4F6F34647E0}" presName="accent_1" presStyleCnt="0"/>
      <dgm:spPr/>
    </dgm:pt>
    <dgm:pt modelId="{9771AD1A-517A-430B-9A95-3C0032ECA41B}" type="pres">
      <dgm:prSet presAssocID="{B15A1D0A-A54F-4158-8EEA-F4F6F34647E0}" presName="accentRepeatNode" presStyleLbl="solidFgAcc1" presStyleIdx="0" presStyleCnt="3"/>
      <dgm:spPr/>
    </dgm:pt>
    <dgm:pt modelId="{F2FF0498-E954-4419-AAD5-92893DE73C1C}" type="pres">
      <dgm:prSet presAssocID="{32A97FD9-2D27-4910-983E-FE939030B79F}" presName="text_2" presStyleLbl="node1" presStyleIdx="1" presStyleCnt="3" custScaleY="151863">
        <dgm:presLayoutVars>
          <dgm:bulletEnabled val="1"/>
        </dgm:presLayoutVars>
      </dgm:prSet>
      <dgm:spPr/>
    </dgm:pt>
    <dgm:pt modelId="{64F14F53-C1F0-4023-B0D3-EB215F2C5A63}" type="pres">
      <dgm:prSet presAssocID="{32A97FD9-2D27-4910-983E-FE939030B79F}" presName="accent_2" presStyleCnt="0"/>
      <dgm:spPr/>
    </dgm:pt>
    <dgm:pt modelId="{03B0FD28-02CA-49CC-A938-3C90523A4E4F}" type="pres">
      <dgm:prSet presAssocID="{32A97FD9-2D27-4910-983E-FE939030B79F}" presName="accentRepeatNode" presStyleLbl="solidFgAcc1" presStyleIdx="1" presStyleCnt="3"/>
      <dgm:spPr/>
    </dgm:pt>
    <dgm:pt modelId="{3BBE03A0-3882-4388-9C46-063FDEE471F2}" type="pres">
      <dgm:prSet presAssocID="{5851CF58-CEE3-49B7-89BB-381CAE8469AD}" presName="text_3" presStyleLbl="node1" presStyleIdx="2" presStyleCnt="3" custLinFactNeighborX="4456" custLinFactNeighborY="-6859">
        <dgm:presLayoutVars>
          <dgm:bulletEnabled val="1"/>
        </dgm:presLayoutVars>
      </dgm:prSet>
      <dgm:spPr/>
    </dgm:pt>
    <dgm:pt modelId="{AB13771D-170F-4F2B-80A3-2286AE5C3A5D}" type="pres">
      <dgm:prSet presAssocID="{5851CF58-CEE3-49B7-89BB-381CAE8469AD}" presName="accent_3" presStyleCnt="0"/>
      <dgm:spPr/>
    </dgm:pt>
    <dgm:pt modelId="{FACD7D7A-D5B7-4CF9-A9DE-300E3FC31934}" type="pres">
      <dgm:prSet presAssocID="{5851CF58-CEE3-49B7-89BB-381CAE8469AD}" presName="accentRepeatNode" presStyleLbl="solidFgAcc1" presStyleIdx="2" presStyleCnt="3"/>
      <dgm:spPr/>
    </dgm:pt>
  </dgm:ptLst>
  <dgm:cxnLst>
    <dgm:cxn modelId="{1809003B-16E4-4932-9751-9884C5C68C9E}" type="presOf" srcId="{B15A1D0A-A54F-4158-8EEA-F4F6F34647E0}" destId="{8026EC5F-9A7C-4C38-BF12-1BBB0C7D8C4F}" srcOrd="0" destOrd="0" presId="urn:microsoft.com/office/officeart/2008/layout/VerticalCurvedList"/>
    <dgm:cxn modelId="{A1361847-04C9-43FA-ADAD-340E2D4F3BFF}" srcId="{2FF59F32-C886-4182-A996-954B02DD04F3}" destId="{B15A1D0A-A54F-4158-8EEA-F4F6F34647E0}" srcOrd="0" destOrd="0" parTransId="{620244B2-D453-416E-ACE7-689F834F69EF}" sibTransId="{1C2E63C9-6A6A-46E6-B9E6-EF73D830DC3D}"/>
    <dgm:cxn modelId="{7269F1A2-CB6D-4DB2-88C3-C161F80F3076}" srcId="{2FF59F32-C886-4182-A996-954B02DD04F3}" destId="{5851CF58-CEE3-49B7-89BB-381CAE8469AD}" srcOrd="2" destOrd="0" parTransId="{EEADEB84-36CC-46D0-987A-FA5BC014BD66}" sibTransId="{7D77DF3E-7577-4E73-8216-5FE31854D43F}"/>
    <dgm:cxn modelId="{DFA012A3-C625-4F55-A10A-7962D806F43C}" type="presOf" srcId="{2FF59F32-C886-4182-A996-954B02DD04F3}" destId="{73CD4082-2EE5-453E-846C-46E0A3A1BC3E}" srcOrd="0" destOrd="0" presId="urn:microsoft.com/office/officeart/2008/layout/VerticalCurvedList"/>
    <dgm:cxn modelId="{B09D28AF-CDE0-47AE-B815-476E8082732E}" type="presOf" srcId="{32A97FD9-2D27-4910-983E-FE939030B79F}" destId="{F2FF0498-E954-4419-AAD5-92893DE73C1C}" srcOrd="0" destOrd="0" presId="urn:microsoft.com/office/officeart/2008/layout/VerticalCurvedList"/>
    <dgm:cxn modelId="{1FC7D3BD-6B54-4768-9F4B-C78C68248D9B}" srcId="{2FF59F32-C886-4182-A996-954B02DD04F3}" destId="{32A97FD9-2D27-4910-983E-FE939030B79F}" srcOrd="1" destOrd="0" parTransId="{12A1CCD6-4BB9-479E-BD35-0AB74DF4750C}" sibTransId="{9AA9FF05-13E5-4B69-8A54-D64ADB99755E}"/>
    <dgm:cxn modelId="{F5605ECB-185A-4F34-AEAD-85B122218647}" type="presOf" srcId="{1C2E63C9-6A6A-46E6-B9E6-EF73D830DC3D}" destId="{3095200D-3749-494E-8EFE-20E169B40B01}" srcOrd="0" destOrd="0" presId="urn:microsoft.com/office/officeart/2008/layout/VerticalCurvedList"/>
    <dgm:cxn modelId="{544C32E8-7ECB-40E2-A206-0E1345ED7474}" type="presOf" srcId="{5851CF58-CEE3-49B7-89BB-381CAE8469AD}" destId="{3BBE03A0-3882-4388-9C46-063FDEE471F2}" srcOrd="0" destOrd="0" presId="urn:microsoft.com/office/officeart/2008/layout/VerticalCurvedList"/>
    <dgm:cxn modelId="{31717A0F-062F-49A3-A372-D14AE544FCDB}" type="presParOf" srcId="{73CD4082-2EE5-453E-846C-46E0A3A1BC3E}" destId="{47290DBB-3B99-4450-A424-69791CEA4BB8}" srcOrd="0" destOrd="0" presId="urn:microsoft.com/office/officeart/2008/layout/VerticalCurvedList"/>
    <dgm:cxn modelId="{55D0AC94-F3FD-41D7-86F2-5B17EC009FB0}" type="presParOf" srcId="{47290DBB-3B99-4450-A424-69791CEA4BB8}" destId="{9CFF3CDE-5F45-4785-8A53-3067CF3B49FD}" srcOrd="0" destOrd="0" presId="urn:microsoft.com/office/officeart/2008/layout/VerticalCurvedList"/>
    <dgm:cxn modelId="{88204125-744D-4FF9-B1BE-E01BD7B007C2}" type="presParOf" srcId="{9CFF3CDE-5F45-4785-8A53-3067CF3B49FD}" destId="{CDBA6D38-B50B-45DA-B2B7-24AD581113C0}" srcOrd="0" destOrd="0" presId="urn:microsoft.com/office/officeart/2008/layout/VerticalCurvedList"/>
    <dgm:cxn modelId="{1D3B43CF-B93A-438C-A1F9-369F0A62C548}" type="presParOf" srcId="{9CFF3CDE-5F45-4785-8A53-3067CF3B49FD}" destId="{3095200D-3749-494E-8EFE-20E169B40B01}" srcOrd="1" destOrd="0" presId="urn:microsoft.com/office/officeart/2008/layout/VerticalCurvedList"/>
    <dgm:cxn modelId="{32BAE763-D458-468B-9FBC-B43D5872AC53}" type="presParOf" srcId="{9CFF3CDE-5F45-4785-8A53-3067CF3B49FD}" destId="{63721E40-45E3-4EDE-BB31-22AD48E3F17B}" srcOrd="2" destOrd="0" presId="urn:microsoft.com/office/officeart/2008/layout/VerticalCurvedList"/>
    <dgm:cxn modelId="{057934C4-0C6F-4DA9-BA55-2D77E3FE7045}" type="presParOf" srcId="{9CFF3CDE-5F45-4785-8A53-3067CF3B49FD}" destId="{24221F8A-EA8D-462F-894C-186C77291606}" srcOrd="3" destOrd="0" presId="urn:microsoft.com/office/officeart/2008/layout/VerticalCurvedList"/>
    <dgm:cxn modelId="{8BCFD9A1-D645-469B-8F9A-797A0E90C6ED}" type="presParOf" srcId="{47290DBB-3B99-4450-A424-69791CEA4BB8}" destId="{8026EC5F-9A7C-4C38-BF12-1BBB0C7D8C4F}" srcOrd="1" destOrd="0" presId="urn:microsoft.com/office/officeart/2008/layout/VerticalCurvedList"/>
    <dgm:cxn modelId="{6F8B5CFB-E70C-4CC9-8E73-2B0E4F061DC9}" type="presParOf" srcId="{47290DBB-3B99-4450-A424-69791CEA4BB8}" destId="{57EE7474-85A1-4F72-828A-C3269F7916C7}" srcOrd="2" destOrd="0" presId="urn:microsoft.com/office/officeart/2008/layout/VerticalCurvedList"/>
    <dgm:cxn modelId="{535B1A6E-9439-4297-8C55-DFBF6FCDDC07}" type="presParOf" srcId="{57EE7474-85A1-4F72-828A-C3269F7916C7}" destId="{9771AD1A-517A-430B-9A95-3C0032ECA41B}" srcOrd="0" destOrd="0" presId="urn:microsoft.com/office/officeart/2008/layout/VerticalCurvedList"/>
    <dgm:cxn modelId="{1B07FD21-F848-4BB8-9597-3DC1482BF61E}" type="presParOf" srcId="{47290DBB-3B99-4450-A424-69791CEA4BB8}" destId="{F2FF0498-E954-4419-AAD5-92893DE73C1C}" srcOrd="3" destOrd="0" presId="urn:microsoft.com/office/officeart/2008/layout/VerticalCurvedList"/>
    <dgm:cxn modelId="{151106E4-C5E2-43AD-800D-5305BBB25B4C}" type="presParOf" srcId="{47290DBB-3B99-4450-A424-69791CEA4BB8}" destId="{64F14F53-C1F0-4023-B0D3-EB215F2C5A63}" srcOrd="4" destOrd="0" presId="urn:microsoft.com/office/officeart/2008/layout/VerticalCurvedList"/>
    <dgm:cxn modelId="{48D94CD0-0E4D-4193-8B8B-4FF7DD123053}" type="presParOf" srcId="{64F14F53-C1F0-4023-B0D3-EB215F2C5A63}" destId="{03B0FD28-02CA-49CC-A938-3C90523A4E4F}" srcOrd="0" destOrd="0" presId="urn:microsoft.com/office/officeart/2008/layout/VerticalCurvedList"/>
    <dgm:cxn modelId="{43AE07CD-5252-42E7-884E-C7ECAAC00941}" type="presParOf" srcId="{47290DBB-3B99-4450-A424-69791CEA4BB8}" destId="{3BBE03A0-3882-4388-9C46-063FDEE471F2}" srcOrd="5" destOrd="0" presId="urn:microsoft.com/office/officeart/2008/layout/VerticalCurvedList"/>
    <dgm:cxn modelId="{DD27E76F-8D68-4FCD-9D1A-209EC29E9700}" type="presParOf" srcId="{47290DBB-3B99-4450-A424-69791CEA4BB8}" destId="{AB13771D-170F-4F2B-80A3-2286AE5C3A5D}" srcOrd="6" destOrd="0" presId="urn:microsoft.com/office/officeart/2008/layout/VerticalCurvedList"/>
    <dgm:cxn modelId="{F3256508-2107-48C2-8BEB-103062BEB576}" type="presParOf" srcId="{AB13771D-170F-4F2B-80A3-2286AE5C3A5D}" destId="{FACD7D7A-D5B7-4CF9-A9DE-300E3FC3193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C4E4D-8404-41F3-96D0-59EECF560C58}">
      <dsp:nvSpPr>
        <dsp:cNvPr id="0" name=""/>
        <dsp:cNvSpPr/>
      </dsp:nvSpPr>
      <dsp:spPr>
        <a:xfrm rot="5400000">
          <a:off x="-218485" y="219468"/>
          <a:ext cx="1456573" cy="1019601"/>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2" y="510783"/>
        <a:ext cx="1019601" cy="436972"/>
      </dsp:txXfrm>
    </dsp:sp>
    <dsp:sp modelId="{54DB8D08-B09E-44A1-B91F-0CBCB373BCEE}">
      <dsp:nvSpPr>
        <dsp:cNvPr id="0" name=""/>
        <dsp:cNvSpPr/>
      </dsp:nvSpPr>
      <dsp:spPr>
        <a:xfrm rot="5400000">
          <a:off x="4516339" y="-3495755"/>
          <a:ext cx="946772" cy="7940248"/>
        </a:xfrm>
        <a:prstGeom prst="round2Same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latin typeface="Arial Narrow" pitchFamily="34" charset="0"/>
            </a:rPr>
            <a:t>Problem Statement, Vision and Goals</a:t>
          </a:r>
          <a:endParaRPr lang="en-US" sz="1900" kern="1200" dirty="0"/>
        </a:p>
        <a:p>
          <a:pPr marL="171450" lvl="1" indent="-171450" algn="l" defTabSz="844550">
            <a:lnSpc>
              <a:spcPct val="90000"/>
            </a:lnSpc>
            <a:spcBef>
              <a:spcPct val="0"/>
            </a:spcBef>
            <a:spcAft>
              <a:spcPct val="15000"/>
            </a:spcAft>
            <a:buChar char="•"/>
          </a:pPr>
          <a:r>
            <a:rPr lang="en-US" sz="1900" kern="1200" dirty="0">
              <a:latin typeface="Arial Narrow" pitchFamily="34" charset="0"/>
            </a:rPr>
            <a:t>Safety, health, mobility, equity, economic development</a:t>
          </a:r>
          <a:endParaRPr lang="en-US" sz="1900" kern="1200" dirty="0"/>
        </a:p>
      </dsp:txBody>
      <dsp:txXfrm rot="-5400000">
        <a:off x="1019601" y="47201"/>
        <a:ext cx="7894030" cy="854336"/>
      </dsp:txXfrm>
    </dsp:sp>
    <dsp:sp modelId="{C2375C64-BD25-4C7C-8D21-B4B58F56C0B9}">
      <dsp:nvSpPr>
        <dsp:cNvPr id="0" name=""/>
        <dsp:cNvSpPr/>
      </dsp:nvSpPr>
      <dsp:spPr>
        <a:xfrm rot="5400000">
          <a:off x="-218485" y="1531397"/>
          <a:ext cx="1456573" cy="1019601"/>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2" y="1822712"/>
        <a:ext cx="1019601" cy="436972"/>
      </dsp:txXfrm>
    </dsp:sp>
    <dsp:sp modelId="{964A5136-D6A4-45A4-B3A3-04AD32472CFD}">
      <dsp:nvSpPr>
        <dsp:cNvPr id="0" name=""/>
        <dsp:cNvSpPr/>
      </dsp:nvSpPr>
      <dsp:spPr>
        <a:xfrm rot="5400000">
          <a:off x="4516339" y="-2183826"/>
          <a:ext cx="946772" cy="7940248"/>
        </a:xfrm>
        <a:prstGeom prst="round2Same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latin typeface="Arial Narrow" pitchFamily="34" charset="0"/>
              <a:sym typeface="Symbol" pitchFamily="18" charset="2"/>
            </a:rPr>
            <a:t>Objectives</a:t>
          </a:r>
          <a:endParaRPr lang="en-US" sz="1900" kern="1200" dirty="0"/>
        </a:p>
        <a:p>
          <a:pPr marL="171450" lvl="1" indent="-171450" algn="l" defTabSz="844550">
            <a:lnSpc>
              <a:spcPct val="90000"/>
            </a:lnSpc>
            <a:spcBef>
              <a:spcPct val="0"/>
            </a:spcBef>
            <a:spcAft>
              <a:spcPct val="15000"/>
            </a:spcAft>
            <a:buChar char="•"/>
          </a:pPr>
          <a:r>
            <a:rPr lang="en-US" sz="1900" kern="1200" dirty="0">
              <a:latin typeface="Arial Narrow" pitchFamily="34" charset="0"/>
              <a:sym typeface="Symbol" pitchFamily="18" charset="2"/>
            </a:rPr>
            <a:t>Improve safety, improve roadway and trail facilities, increase non-motorized travel</a:t>
          </a:r>
          <a:endParaRPr lang="en-US" sz="1900" kern="1200" dirty="0"/>
        </a:p>
      </dsp:txBody>
      <dsp:txXfrm rot="-5400000">
        <a:off x="1019601" y="1359130"/>
        <a:ext cx="7894030" cy="854336"/>
      </dsp:txXfrm>
    </dsp:sp>
    <dsp:sp modelId="{7252B650-EB23-4051-963A-0F9C571C158C}">
      <dsp:nvSpPr>
        <dsp:cNvPr id="0" name=""/>
        <dsp:cNvSpPr/>
      </dsp:nvSpPr>
      <dsp:spPr>
        <a:xfrm rot="5400000">
          <a:off x="-218485" y="2843326"/>
          <a:ext cx="1456573" cy="1019601"/>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3</a:t>
          </a:r>
        </a:p>
      </dsp:txBody>
      <dsp:txXfrm rot="-5400000">
        <a:off x="2" y="3134641"/>
        <a:ext cx="1019601" cy="436972"/>
      </dsp:txXfrm>
    </dsp:sp>
    <dsp:sp modelId="{C5EF8CC4-1EAF-49C1-A259-945798DD41C6}">
      <dsp:nvSpPr>
        <dsp:cNvPr id="0" name=""/>
        <dsp:cNvSpPr/>
      </dsp:nvSpPr>
      <dsp:spPr>
        <a:xfrm rot="5400000">
          <a:off x="4516339" y="-871897"/>
          <a:ext cx="946772" cy="7940248"/>
        </a:xfrm>
        <a:prstGeom prst="round2Same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latin typeface="Arial Narrow" pitchFamily="34" charset="0"/>
              <a:sym typeface="Symbol" pitchFamily="18" charset="2"/>
            </a:rPr>
            <a:t>Evaluation Criteria</a:t>
          </a:r>
          <a:endParaRPr lang="en-US" sz="1900" kern="1200" dirty="0"/>
        </a:p>
        <a:p>
          <a:pPr marL="171450" lvl="1" indent="-171450" algn="l" defTabSz="844550">
            <a:lnSpc>
              <a:spcPct val="90000"/>
            </a:lnSpc>
            <a:spcBef>
              <a:spcPct val="0"/>
            </a:spcBef>
            <a:spcAft>
              <a:spcPct val="15000"/>
            </a:spcAft>
            <a:buChar char="•"/>
          </a:pPr>
          <a:r>
            <a:rPr lang="en-US" sz="1900" kern="1200" dirty="0">
              <a:latin typeface="Arial Narrow" pitchFamily="34" charset="0"/>
              <a:sym typeface="Symbol" pitchFamily="18" charset="2"/>
            </a:rPr>
            <a:t>Accident / injury rates, Bicycle Compatibility Index, non-motorized travel rate</a:t>
          </a:r>
          <a:endParaRPr lang="en-US" sz="1900" kern="1200" dirty="0"/>
        </a:p>
      </dsp:txBody>
      <dsp:txXfrm rot="-5400000">
        <a:off x="1019601" y="2671059"/>
        <a:ext cx="7894030" cy="854336"/>
      </dsp:txXfrm>
    </dsp:sp>
    <dsp:sp modelId="{D98E9825-B020-4156-BEB3-2E723564CF78}">
      <dsp:nvSpPr>
        <dsp:cNvPr id="0" name=""/>
        <dsp:cNvSpPr/>
      </dsp:nvSpPr>
      <dsp:spPr>
        <a:xfrm rot="5400000">
          <a:off x="-218485" y="4155255"/>
          <a:ext cx="1456573" cy="1019601"/>
        </a:xfrm>
        <a:prstGeom prst="chevron">
          <a:avLst/>
        </a:prstGeom>
        <a:solidFill>
          <a:schemeClr val="accent2">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4</a:t>
          </a:r>
        </a:p>
      </dsp:txBody>
      <dsp:txXfrm rot="-5400000">
        <a:off x="2" y="4446570"/>
        <a:ext cx="1019601" cy="436972"/>
      </dsp:txXfrm>
    </dsp:sp>
    <dsp:sp modelId="{FE0CC0C8-247A-4A3B-820C-38DC08A766E0}">
      <dsp:nvSpPr>
        <dsp:cNvPr id="0" name=""/>
        <dsp:cNvSpPr/>
      </dsp:nvSpPr>
      <dsp:spPr>
        <a:xfrm rot="5400000">
          <a:off x="4516339" y="440031"/>
          <a:ext cx="946772" cy="7940248"/>
        </a:xfrm>
        <a:prstGeom prst="round2Same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a:latin typeface="Arial Narrow" pitchFamily="34" charset="0"/>
              <a:sym typeface="Symbol" pitchFamily="18" charset="2"/>
            </a:rPr>
            <a:t>Program Evaluation</a:t>
          </a:r>
          <a:endParaRPr lang="en-US" sz="1900" kern="1200" dirty="0"/>
        </a:p>
        <a:p>
          <a:pPr marL="171450" lvl="1" indent="-171450" algn="l" defTabSz="844550">
            <a:lnSpc>
              <a:spcPct val="90000"/>
            </a:lnSpc>
            <a:spcBef>
              <a:spcPct val="0"/>
            </a:spcBef>
            <a:spcAft>
              <a:spcPct val="15000"/>
            </a:spcAft>
            <a:buChar char="•"/>
          </a:pPr>
          <a:r>
            <a:rPr lang="en-US" sz="1900" kern="1200" dirty="0">
              <a:latin typeface="Arial Narrow" pitchFamily="34" charset="0"/>
              <a:sym typeface="Symbol" pitchFamily="18" charset="2"/>
            </a:rPr>
            <a:t>Did program achieve its stated objectives? What is the program’s acceptance? What are its costs and benefits?</a:t>
          </a:r>
          <a:endParaRPr lang="en-US" sz="1900" kern="1200" dirty="0"/>
        </a:p>
      </dsp:txBody>
      <dsp:txXfrm rot="-5400000">
        <a:off x="1019601" y="3982987"/>
        <a:ext cx="7894030" cy="854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5200D-3749-494E-8EFE-20E169B40B01}">
      <dsp:nvSpPr>
        <dsp:cNvPr id="0" name=""/>
        <dsp:cNvSpPr/>
      </dsp:nvSpPr>
      <dsp:spPr>
        <a:xfrm>
          <a:off x="-3345923" y="-514616"/>
          <a:ext cx="3989792" cy="3989792"/>
        </a:xfrm>
        <a:prstGeom prst="blockArc">
          <a:avLst>
            <a:gd name="adj1" fmla="val 18900000"/>
            <a:gd name="adj2" fmla="val 2700000"/>
            <a:gd name="adj3" fmla="val 541"/>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26EC5F-9A7C-4C38-BF12-1BBB0C7D8C4F}">
      <dsp:nvSpPr>
        <dsp:cNvPr id="0" name=""/>
        <dsp:cNvSpPr/>
      </dsp:nvSpPr>
      <dsp:spPr>
        <a:xfrm>
          <a:off x="414022" y="296056"/>
          <a:ext cx="4395440" cy="59211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89"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latin typeface="Times New Roman" panose="02020603050405020304" pitchFamily="18" charset="0"/>
              <a:cs typeface="Times New Roman" panose="02020603050405020304" pitchFamily="18" charset="0"/>
            </a:rPr>
            <a:t>Устойчивый транспорт г. Алматы</a:t>
          </a:r>
          <a:endParaRPr lang="x-none" sz="1800" b="1" kern="1200" dirty="0">
            <a:latin typeface="Times New Roman" panose="02020603050405020304" pitchFamily="18" charset="0"/>
            <a:cs typeface="Times New Roman" panose="02020603050405020304" pitchFamily="18" charset="0"/>
          </a:endParaRPr>
        </a:p>
      </dsp:txBody>
      <dsp:txXfrm>
        <a:off x="414022" y="296056"/>
        <a:ext cx="4395440" cy="592112"/>
      </dsp:txXfrm>
    </dsp:sp>
    <dsp:sp modelId="{9771AD1A-517A-430B-9A95-3C0032ECA41B}">
      <dsp:nvSpPr>
        <dsp:cNvPr id="0" name=""/>
        <dsp:cNvSpPr/>
      </dsp:nvSpPr>
      <dsp:spPr>
        <a:xfrm>
          <a:off x="43952" y="222042"/>
          <a:ext cx="740140" cy="74014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FF0498-E954-4419-AAD5-92893DE73C1C}">
      <dsp:nvSpPr>
        <dsp:cNvPr id="0" name=""/>
        <dsp:cNvSpPr/>
      </dsp:nvSpPr>
      <dsp:spPr>
        <a:xfrm>
          <a:off x="629255" y="1030680"/>
          <a:ext cx="4180207" cy="89919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89"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latin typeface="Times New Roman" panose="02020603050405020304" pitchFamily="18" charset="0"/>
              <a:cs typeface="Times New Roman" panose="02020603050405020304" pitchFamily="18" charset="0"/>
            </a:rPr>
            <a:t>Программа развития г. Алматы 2020</a:t>
          </a:r>
          <a:endParaRPr lang="x-none" sz="1800" b="1" kern="1200" dirty="0">
            <a:latin typeface="Times New Roman" panose="02020603050405020304" pitchFamily="18" charset="0"/>
            <a:cs typeface="Times New Roman" panose="02020603050405020304" pitchFamily="18" charset="0"/>
          </a:endParaRPr>
        </a:p>
      </dsp:txBody>
      <dsp:txXfrm>
        <a:off x="629255" y="1030680"/>
        <a:ext cx="4180207" cy="899199"/>
      </dsp:txXfrm>
    </dsp:sp>
    <dsp:sp modelId="{03B0FD28-02CA-49CC-A938-3C90523A4E4F}">
      <dsp:nvSpPr>
        <dsp:cNvPr id="0" name=""/>
        <dsp:cNvSpPr/>
      </dsp:nvSpPr>
      <dsp:spPr>
        <a:xfrm>
          <a:off x="259185" y="1110210"/>
          <a:ext cx="740140" cy="74014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BE03A0-3882-4388-9C46-063FDEE471F2}">
      <dsp:nvSpPr>
        <dsp:cNvPr id="0" name=""/>
        <dsp:cNvSpPr/>
      </dsp:nvSpPr>
      <dsp:spPr>
        <a:xfrm>
          <a:off x="451781" y="2031779"/>
          <a:ext cx="4395440" cy="59211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89"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a:latin typeface="Times New Roman" panose="02020603050405020304" pitchFamily="18" charset="0"/>
              <a:cs typeface="Times New Roman" panose="02020603050405020304" pitchFamily="18" charset="0"/>
            </a:rPr>
            <a:t> Smart Сity </a:t>
          </a:r>
          <a:r>
            <a:rPr lang="en-US" sz="1800" b="1" kern="1200">
              <a:latin typeface="Times New Roman" panose="02020603050405020304" pitchFamily="18" charset="0"/>
              <a:cs typeface="Times New Roman" panose="02020603050405020304" pitchFamily="18" charset="0"/>
            </a:rPr>
            <a:t>Almaty</a:t>
          </a:r>
          <a:endParaRPr lang="x-none" sz="1800" b="1" kern="1200" dirty="0">
            <a:latin typeface="Times New Roman" panose="02020603050405020304" pitchFamily="18" charset="0"/>
            <a:cs typeface="Times New Roman" panose="02020603050405020304" pitchFamily="18" charset="0"/>
          </a:endParaRPr>
        </a:p>
      </dsp:txBody>
      <dsp:txXfrm>
        <a:off x="451781" y="2031779"/>
        <a:ext cx="4395440" cy="592112"/>
      </dsp:txXfrm>
    </dsp:sp>
    <dsp:sp modelId="{FACD7D7A-D5B7-4CF9-A9DE-300E3FC31934}">
      <dsp:nvSpPr>
        <dsp:cNvPr id="0" name=""/>
        <dsp:cNvSpPr/>
      </dsp:nvSpPr>
      <dsp:spPr>
        <a:xfrm>
          <a:off x="43952" y="1998378"/>
          <a:ext cx="740140" cy="740140"/>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CF4D2-56CA-EE4B-BE6B-DE5544A7209C}" type="datetimeFigureOut">
              <a:rPr lang="ru-RU" smtClean="0"/>
              <a:t>05.11.2024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B8021-EC27-4A4D-8F15-ED7F02474F1D}" type="slidenum">
              <a:rPr lang="ru-RU" smtClean="0"/>
              <a:t>‹#›</a:t>
            </a:fld>
            <a:endParaRPr lang="ru-RU"/>
          </a:p>
        </p:txBody>
      </p:sp>
    </p:spTree>
    <p:extLst>
      <p:ext uri="{BB962C8B-B14F-4D97-AF65-F5344CB8AC3E}">
        <p14:creationId xmlns:p14="http://schemas.microsoft.com/office/powerpoint/2010/main" val="378101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83A7F42-BD9F-4AB3-B11D-80978D275B5A}" type="slidenum">
              <a:rPr lang="en-US" smtClean="0"/>
              <a:pPr/>
              <a:t>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69709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6C556ED-EA33-49CF-9633-23206F3E5345}" type="slidenum">
              <a:rPr lang="en-US" smtClean="0"/>
              <a:pPr/>
              <a:t>13</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2321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AA698253-8EE3-46BE-AB37-E6C4EDCED0A9}" type="slidenum">
              <a:rPr lang="en-US" smtClean="0"/>
              <a:pPr/>
              <a:t>14</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r>
              <a:rPr lang="en-US" dirty="0"/>
              <a:t>Source: adapted from H. Carter (1995) The Study of Urban Geography, Fourth Edition, London: Arnold, p. </a:t>
            </a:r>
            <a:r>
              <a:rPr lang="en-US"/>
              <a:t>126.</a:t>
            </a:r>
          </a:p>
        </p:txBody>
      </p:sp>
    </p:spTree>
    <p:extLst>
      <p:ext uri="{BB962C8B-B14F-4D97-AF65-F5344CB8AC3E}">
        <p14:creationId xmlns:p14="http://schemas.microsoft.com/office/powerpoint/2010/main" val="410019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2EFA54BD-420A-4F98-A5C3-35F53ADF020A}" type="slidenum">
              <a:rPr lang="en-US" smtClean="0"/>
              <a:pPr/>
              <a:t>15</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a:t>Adapted from: Taaffe E.J., Gauthier H.L. and O'Kelly M.E. (1996) </a:t>
            </a:r>
            <a:r>
              <a:rPr lang="en-US" i="1"/>
              <a:t>Geography of Transportation</a:t>
            </a:r>
            <a:r>
              <a:rPr lang="en-US"/>
              <a:t> (second edition).</a:t>
            </a:r>
          </a:p>
        </p:txBody>
      </p:sp>
    </p:spTree>
    <p:extLst>
      <p:ext uri="{BB962C8B-B14F-4D97-AF65-F5344CB8AC3E}">
        <p14:creationId xmlns:p14="http://schemas.microsoft.com/office/powerpoint/2010/main" val="245241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US" dirty="0"/>
              <a:t>Source: adapted from Transportation Demand Management Encyclopedia, Victoria Transport Policy Institute.</a:t>
            </a:r>
          </a:p>
        </p:txBody>
      </p:sp>
      <p:sp>
        <p:nvSpPr>
          <p:cNvPr id="168964" name="Slide Number Placeholder 3"/>
          <p:cNvSpPr>
            <a:spLocks noGrp="1"/>
          </p:cNvSpPr>
          <p:nvPr>
            <p:ph type="sldNum" sz="quarter" idx="5"/>
          </p:nvPr>
        </p:nvSpPr>
        <p:spPr>
          <a:noFill/>
        </p:spPr>
        <p:txBody>
          <a:bodyPr/>
          <a:lstStyle/>
          <a:p>
            <a:fld id="{D679D580-3446-43DD-8E81-6D93DFBFD0DD}" type="slidenum">
              <a:rPr lang="en-US" smtClean="0"/>
              <a:pPr/>
              <a:t>16</a:t>
            </a:fld>
            <a:endParaRPr lang="en-US"/>
          </a:p>
        </p:txBody>
      </p:sp>
    </p:spTree>
    <p:extLst>
      <p:ext uri="{BB962C8B-B14F-4D97-AF65-F5344CB8AC3E}">
        <p14:creationId xmlns:p14="http://schemas.microsoft.com/office/powerpoint/2010/main" val="420790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2670F3D1-7846-40B4-8A2D-25972A138AF6}" type="slidenum">
              <a:rPr lang="en-US" smtClean="0"/>
              <a:pPr/>
              <a:t>19</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8065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LA Metro, </a:t>
            </a:r>
            <a:r>
              <a:rPr lang="en-US" sz="1200" b="0" i="0" kern="1200" dirty="0">
                <a:solidFill>
                  <a:schemeClr val="tx1"/>
                </a:solidFill>
                <a:effectLst/>
                <a:latin typeface="+mn-lt"/>
                <a:ea typeface="+mn-ea"/>
                <a:cs typeface="+mn-cs"/>
              </a:rPr>
              <a:t>General Transit Feed Specification</a:t>
            </a:r>
            <a:r>
              <a:rPr lang="en-US" dirty="0"/>
              <a:t> GTFS Data.</a:t>
            </a:r>
          </a:p>
        </p:txBody>
      </p:sp>
      <p:sp>
        <p:nvSpPr>
          <p:cNvPr id="4" name="Slide Number Placeholder 3"/>
          <p:cNvSpPr>
            <a:spLocks noGrp="1"/>
          </p:cNvSpPr>
          <p:nvPr>
            <p:ph type="sldNum" sz="quarter" idx="10"/>
          </p:nvPr>
        </p:nvSpPr>
        <p:spPr/>
        <p:txBody>
          <a:bodyPr/>
          <a:lstStyle/>
          <a:p>
            <a:fld id="{3D9B129D-E325-4470-8FD3-E3EB2F45F1EC}" type="slidenum">
              <a:rPr lang="en-US" smtClean="0"/>
              <a:t>20</a:t>
            </a:fld>
            <a:endParaRPr lang="en-US"/>
          </a:p>
        </p:txBody>
      </p:sp>
    </p:spTree>
    <p:extLst>
      <p:ext uri="{BB962C8B-B14F-4D97-AF65-F5344CB8AC3E}">
        <p14:creationId xmlns:p14="http://schemas.microsoft.com/office/powerpoint/2010/main" val="255550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1E82A-D6E4-4141-8BB9-957304297FE9}" type="slidenum">
              <a:rPr lang="en-US" smtClean="0"/>
              <a:pPr>
                <a:defRPr/>
              </a:pPr>
              <a:t>21</a:t>
            </a:fld>
            <a:endParaRPr lang="en-US"/>
          </a:p>
        </p:txBody>
      </p:sp>
    </p:spTree>
    <p:extLst>
      <p:ext uri="{BB962C8B-B14F-4D97-AF65-F5344CB8AC3E}">
        <p14:creationId xmlns:p14="http://schemas.microsoft.com/office/powerpoint/2010/main" val="1112711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ru-RU" dirty="0"/>
              <a:t>Для теоретического обоснования </a:t>
            </a:r>
            <a:r>
              <a:rPr lang="ru-RU" sz="1200" dirty="0">
                <a:latin typeface="Times New Roman" panose="02020603050405020304" pitchFamily="18" charset="0"/>
                <a:cs typeface="Times New Roman" panose="02020603050405020304" pitchFamily="18" charset="0"/>
              </a:rPr>
              <a:t>совершенствования системы управления городского транспортного потока нужно провести анализ и узнать что же происходит в Г Алматы с точки зрения транспорта</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0807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33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22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a:t>
            </a:r>
            <a:r>
              <a:rPr lang="en-US" baseline="0" dirty="0"/>
              <a:t>d from </a:t>
            </a:r>
            <a:r>
              <a:rPr lang="en-US" dirty="0"/>
              <a:t>Marshall, W.E. and N.W. Garrick (2010) “Street Network Types and Road Safety,” Urban Design International, 10.1057/udi.2009.31, April 21 2010 </a:t>
            </a:r>
          </a:p>
        </p:txBody>
      </p:sp>
      <p:sp>
        <p:nvSpPr>
          <p:cNvPr id="4" name="Slide Number Placeholder 3"/>
          <p:cNvSpPr>
            <a:spLocks noGrp="1"/>
          </p:cNvSpPr>
          <p:nvPr>
            <p:ph type="sldNum" sz="quarter" idx="10"/>
          </p:nvPr>
        </p:nvSpPr>
        <p:spPr/>
        <p:txBody>
          <a:bodyPr/>
          <a:lstStyle/>
          <a:p>
            <a:pPr>
              <a:defRPr/>
            </a:pPr>
            <a:fld id="{95C42F4C-1226-49D0-8637-174404F38C4E}" type="slidenum">
              <a:rPr lang="en-US" smtClean="0"/>
              <a:pPr>
                <a:defRPr/>
              </a:pPr>
              <a:t>4</a:t>
            </a:fld>
            <a:endParaRPr lang="en-US"/>
          </a:p>
        </p:txBody>
      </p:sp>
    </p:spTree>
    <p:extLst>
      <p:ext uri="{BB962C8B-B14F-4D97-AF65-F5344CB8AC3E}">
        <p14:creationId xmlns:p14="http://schemas.microsoft.com/office/powerpoint/2010/main" val="237123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6D9F91-0129-47BA-AB37-89E98ADA4A16}" type="slidenum">
              <a:rPr lang="x-none" smtClean="0"/>
              <a:t>30</a:t>
            </a:fld>
            <a:endParaRPr lang="x-none"/>
          </a:p>
        </p:txBody>
      </p:sp>
    </p:spTree>
    <p:extLst>
      <p:ext uri="{BB962C8B-B14F-4D97-AF65-F5344CB8AC3E}">
        <p14:creationId xmlns:p14="http://schemas.microsoft.com/office/powerpoint/2010/main" val="178146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Мадина</a:t>
            </a:r>
            <a:r>
              <a:rPr lang="ru-RU" dirty="0"/>
              <a:t> добавь верхний график не как картинку, а как график</a:t>
            </a:r>
          </a:p>
        </p:txBody>
      </p:sp>
      <p:sp>
        <p:nvSpPr>
          <p:cNvPr id="4" name="Номер слайда 3"/>
          <p:cNvSpPr>
            <a:spLocks noGrp="1"/>
          </p:cNvSpPr>
          <p:nvPr>
            <p:ph type="sldNum" sz="quarter" idx="5"/>
          </p:nvPr>
        </p:nvSpPr>
        <p:spPr/>
        <p:txBody>
          <a:bodyPr/>
          <a:lstStyle/>
          <a:p>
            <a:fld id="{F66D9F91-0129-47BA-AB37-89E98ADA4A16}" type="slidenum">
              <a:rPr lang="x-none" smtClean="0"/>
              <a:t>33</a:t>
            </a:fld>
            <a:endParaRPr lang="x-none"/>
          </a:p>
        </p:txBody>
      </p:sp>
    </p:spTree>
    <p:extLst>
      <p:ext uri="{BB962C8B-B14F-4D97-AF65-F5344CB8AC3E}">
        <p14:creationId xmlns:p14="http://schemas.microsoft.com/office/powerpoint/2010/main" val="336603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075EE4F-5927-472A-8F5A-7BDE0CA8E93C}" type="slidenum">
              <a:rPr lang="en-US" smtClean="0"/>
              <a:pPr/>
              <a:t>5</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2117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0BDD6C9-4A1A-4BEC-A870-4466DD2F2634}" type="slidenum">
              <a:rPr lang="en-US" smtClean="0"/>
              <a:pPr/>
              <a:t>6</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9588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2BA4A71A-2225-4D09-A337-B16B888D3135}" type="slidenum">
              <a:rPr lang="en-US" smtClean="0"/>
              <a:pPr/>
              <a:t>7</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85080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Adapted from C. Gardener (2011) Old Urbanist, http://oldurbanist.blogspot.it/2011/06/density-on-ground-cities-and-building.html.</a:t>
            </a:r>
          </a:p>
          <a:p>
            <a:r>
              <a:rPr lang="en-US" baseline="0" dirty="0"/>
              <a:t>Refer to density within city limits. Includes open parking areas.</a:t>
            </a:r>
          </a:p>
          <a:p>
            <a:endParaRPr lang="en-US" dirty="0"/>
          </a:p>
        </p:txBody>
      </p:sp>
      <p:sp>
        <p:nvSpPr>
          <p:cNvPr id="4" name="Slide Number Placeholder 3"/>
          <p:cNvSpPr>
            <a:spLocks noGrp="1"/>
          </p:cNvSpPr>
          <p:nvPr>
            <p:ph type="sldNum" sz="quarter" idx="10"/>
          </p:nvPr>
        </p:nvSpPr>
        <p:spPr/>
        <p:txBody>
          <a:bodyPr/>
          <a:lstStyle/>
          <a:p>
            <a:fld id="{3D9B129D-E325-4470-8FD3-E3EB2F45F1EC}" type="slidenum">
              <a:rPr lang="en-US" smtClean="0"/>
              <a:t>9</a:t>
            </a:fld>
            <a:endParaRPr lang="en-US"/>
          </a:p>
        </p:txBody>
      </p:sp>
    </p:spTree>
    <p:extLst>
      <p:ext uri="{BB962C8B-B14F-4D97-AF65-F5344CB8AC3E}">
        <p14:creationId xmlns:p14="http://schemas.microsoft.com/office/powerpoint/2010/main" val="378117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30B017D-4859-4153-B216-DA1C5E168E36}" type="slidenum">
              <a:rPr lang="en-US" smtClean="0"/>
              <a:pPr/>
              <a:t>10</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en-US"/>
              <a:t>Source: adapted from. Giuliano, G. (1995) “Land Use Impacts of Transportation Investments: Highway and Transit”, in S. Hanson (ed) The Geography of Urban Transportation, New York: The Guilford Press, p. 307.</a:t>
            </a:r>
          </a:p>
        </p:txBody>
      </p:sp>
    </p:spTree>
    <p:extLst>
      <p:ext uri="{BB962C8B-B14F-4D97-AF65-F5344CB8AC3E}">
        <p14:creationId xmlns:p14="http://schemas.microsoft.com/office/powerpoint/2010/main" val="19843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5A494437-B849-43A0-ABBA-94E4C0E198C8}" type="slidenum">
              <a:rPr lang="en-US" smtClean="0"/>
              <a:pPr/>
              <a:t>11</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2359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EDCFAD5-7256-4DDD-B660-557C6B36CB70}" type="slidenum">
              <a:rPr lang="en-US" smtClean="0"/>
              <a:pPr/>
              <a:t>12</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r>
              <a:rPr lang="en-US"/>
              <a:t>Stutz, R. and A. de Souza (1998), "The World Economy: Resources, Location, Trade and Development." Third Edition, Toronto: Prentice Hall. P. 268.</a:t>
            </a:r>
          </a:p>
        </p:txBody>
      </p:sp>
    </p:spTree>
    <p:extLst>
      <p:ext uri="{BB962C8B-B14F-4D97-AF65-F5344CB8AC3E}">
        <p14:creationId xmlns:p14="http://schemas.microsoft.com/office/powerpoint/2010/main" val="816743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1CA6E6-E717-BD4C-B98D-F506A4FEC3F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EACAD76-B089-D348-8635-1701B714D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A2E1257-5420-4E46-A45D-7B30DCA22BEF}"/>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67ADF97F-4695-7548-AD39-ADDC6F675E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610732A-232C-954D-A231-235E812D7DAB}"/>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269547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19BA3E-2B0F-8F4D-A44D-E13ACB53C50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FDC69CF-1DEE-0649-B72B-BC8C36DC2384}"/>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CDA237FE-6882-C944-B66C-D1B2C9DCFEAC}"/>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D06F6AC8-9526-1F48-8417-D69717A49B7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3B7710F-A77F-8A46-9EE9-59FAAF1A817C}"/>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314858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DF5218D-03FC-204B-B159-246F35861E1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1CD763B-E8C3-454E-BF93-837C76366B66}"/>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9F2849D1-F3D5-0F4D-BAB3-27C0FA07C970}"/>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2236C8D8-611F-994B-AC12-D52BD03CF70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19E03D7-FDE9-454A-8DBB-A70013242266}"/>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383140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3"/>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70" name="Google Shape;70;p5"/>
          <p:cNvGrpSpPr/>
          <p:nvPr/>
        </p:nvGrpSpPr>
        <p:grpSpPr>
          <a:xfrm>
            <a:off x="-6" y="55"/>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vo"/>
                  <a:ea typeface="Arvo"/>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8485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573044-E55B-564F-91BC-F4A6C5B5507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8E73ADB-88AF-154E-A2D9-B7CEFFB950FF}"/>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07370467-EF68-5F4B-9002-B0A3EBD9B4E0}"/>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DF385932-8113-3C4C-BAEC-2C7167E9DD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C291B08-E106-274A-96DE-0C3776D9AEDB}"/>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342389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297C0-787A-C446-B076-7638D0B339E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F62AEF3-FC5B-264E-9084-9A994B70AE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4B38DB0E-E5E9-C94B-B171-434153B4FCD7}"/>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B41CB3EB-5793-E04B-A726-483EEDCE16C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FF8DEE-721B-0440-80E6-C641DE42933E}"/>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95120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4521AA-3453-3645-95EE-4B5C8B37801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71E4993-0287-B44D-8CD1-F6F1D3EAAD68}"/>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29EAB1CF-E3CB-8F4C-A2BB-613D3A9651C0}"/>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7A336E35-8697-6441-ABD6-373CF6B7AA30}"/>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ABA2C9A0-4704-F645-95FB-0C6E9B26D9F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5D9B73F-7059-8740-B8C0-ED5DF6BC048E}"/>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214633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CB7AA2-CC4D-1E4F-9CE0-52625BB9C71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753BF9E-9AFF-2B47-A52F-D700246BF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CE8D45D7-47F4-5C42-B5F4-5003E33AEA64}"/>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id="{F1FDB728-B1F9-304F-895B-1B0DEFEE3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id="{F3C40D85-E47E-E24D-A3EF-9EB60EEA3734}"/>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id="{329125ED-2453-3445-B43E-C10D046D5C36}"/>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8" name="Нижний колонтитул 7">
            <a:extLst>
              <a:ext uri="{FF2B5EF4-FFF2-40B4-BE49-F238E27FC236}">
                <a16:creationId xmlns:a16="http://schemas.microsoft.com/office/drawing/2014/main" id="{AF75A725-2B58-4041-88D1-3429D53B5C7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426371F-2977-C543-885C-38176A7AF10A}"/>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138037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F11B92-7FC2-114E-BB84-408F13C1ECC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952776E-285E-F84D-A1B3-6648E1E5453D}"/>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4" name="Нижний колонтитул 3">
            <a:extLst>
              <a:ext uri="{FF2B5EF4-FFF2-40B4-BE49-F238E27FC236}">
                <a16:creationId xmlns:a16="http://schemas.microsoft.com/office/drawing/2014/main" id="{5EF72499-1324-2740-A309-25FF3EEFB33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22190FD-21DB-5E4B-A38F-BEA8DADA8464}"/>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232309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B637375-9638-F643-874D-C58539DF6911}"/>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3" name="Нижний колонтитул 2">
            <a:extLst>
              <a:ext uri="{FF2B5EF4-FFF2-40B4-BE49-F238E27FC236}">
                <a16:creationId xmlns:a16="http://schemas.microsoft.com/office/drawing/2014/main" id="{04531542-92E0-2D42-B5DB-7F2DC3BCA7E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3D96023-CD27-4243-9393-972410C77625}"/>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139726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92DCE1-9158-AF4E-BF9E-C0E21B51F4F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94C01A5-891A-B24A-A691-7E3268FEF0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id="{BB5723FF-53E2-CE4D-8F14-7E96C2F02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606C5581-86F2-5F49-A0DE-FD5E6B679491}"/>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D987A554-A84D-1543-A18B-1E0F143396C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B294EC3-1DCB-3C4B-94B4-A4FF49884B5E}"/>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705307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01197D-CB84-E847-90B7-1C97DA5F756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B928F92-A8E9-D241-BBE8-8831C05F7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577DA7E-A741-3346-945B-B710174BC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25E02A72-D238-484A-AE62-52C43F59B105}"/>
              </a:ext>
            </a:extLst>
          </p:cNvPr>
          <p:cNvSpPr>
            <a:spLocks noGrp="1"/>
          </p:cNvSpPr>
          <p:nvPr>
            <p:ph type="dt" sz="half" idx="10"/>
          </p:nvPr>
        </p:nvSpPr>
        <p:spPr/>
        <p:txBody>
          <a:bodyPr/>
          <a:lstStyle/>
          <a:p>
            <a:fld id="{58D363B0-62C5-5D44-A3AD-F08DC47DF41F}" type="datetimeFigureOut">
              <a:rPr lang="ru-RU" smtClean="0"/>
              <a:t>05.11.2024</a:t>
            </a:fld>
            <a:endParaRPr lang="ru-RU"/>
          </a:p>
        </p:txBody>
      </p:sp>
      <p:sp>
        <p:nvSpPr>
          <p:cNvPr id="6" name="Нижний колонтитул 5">
            <a:extLst>
              <a:ext uri="{FF2B5EF4-FFF2-40B4-BE49-F238E27FC236}">
                <a16:creationId xmlns:a16="http://schemas.microsoft.com/office/drawing/2014/main" id="{CBF10D20-5B66-6843-8610-6DE49501455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BCEA1F0-7B02-4746-B4A4-A378BB539ED8}"/>
              </a:ext>
            </a:extLst>
          </p:cNvPr>
          <p:cNvSpPr>
            <a:spLocks noGrp="1"/>
          </p:cNvSpPr>
          <p:nvPr>
            <p:ph type="sldNum" sz="quarter" idx="12"/>
          </p:nvPr>
        </p:nvSpPr>
        <p:spPr/>
        <p:txBody>
          <a:bodyPr/>
          <a:lstStyle/>
          <a:p>
            <a:fld id="{A4C6263B-9093-D54E-9CCA-641EA7E9DA46}" type="slidenum">
              <a:rPr lang="ru-RU" smtClean="0"/>
              <a:t>‹#›</a:t>
            </a:fld>
            <a:endParaRPr lang="ru-RU"/>
          </a:p>
        </p:txBody>
      </p:sp>
    </p:spTree>
    <p:extLst>
      <p:ext uri="{BB962C8B-B14F-4D97-AF65-F5344CB8AC3E}">
        <p14:creationId xmlns:p14="http://schemas.microsoft.com/office/powerpoint/2010/main" val="137720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46104F-9BAE-A64B-A1C6-F0B9E61D6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212D6B0-688A-7143-9403-3B1CC65DF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1CC7FC65-EE11-3B4A-82C6-2D7C68AAF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363B0-62C5-5D44-A3AD-F08DC47DF41F}" type="datetimeFigureOut">
              <a:rPr lang="ru-RU" smtClean="0"/>
              <a:t>05.11.2024</a:t>
            </a:fld>
            <a:endParaRPr lang="ru-RU"/>
          </a:p>
        </p:txBody>
      </p:sp>
      <p:sp>
        <p:nvSpPr>
          <p:cNvPr id="5" name="Нижний колонтитул 4">
            <a:extLst>
              <a:ext uri="{FF2B5EF4-FFF2-40B4-BE49-F238E27FC236}">
                <a16:creationId xmlns:a16="http://schemas.microsoft.com/office/drawing/2014/main" id="{E09D55DD-EEA9-EC43-B073-3552EA3C2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8942868-9902-3A4B-BAA7-54C1A4997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6263B-9093-D54E-9CCA-641EA7E9DA46}" type="slidenum">
              <a:rPr lang="ru-RU" smtClean="0"/>
              <a:t>‹#›</a:t>
            </a:fld>
            <a:endParaRPr lang="ru-RU"/>
          </a:p>
        </p:txBody>
      </p:sp>
    </p:spTree>
    <p:extLst>
      <p:ext uri="{BB962C8B-B14F-4D97-AF65-F5344CB8AC3E}">
        <p14:creationId xmlns:p14="http://schemas.microsoft.com/office/powerpoint/2010/main" val="137108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8733" y="761766"/>
            <a:ext cx="8930598" cy="571951"/>
          </a:xfrm>
          <a:prstGeom prst="rect">
            <a:avLst/>
          </a:prstGeom>
        </p:spPr>
        <p:txBody>
          <a:bodyPr vert="horz" wrap="square" lIns="0" tIns="17780" rIns="0" bIns="0" rtlCol="0" anchor="ctr">
            <a:spAutoFit/>
          </a:bodyPr>
          <a:lstStyle/>
          <a:p>
            <a:pPr marL="16933" marR="6773">
              <a:lnSpc>
                <a:spcPct val="100000"/>
              </a:lnSpc>
              <a:spcBef>
                <a:spcPts val="140"/>
              </a:spcBef>
            </a:pPr>
            <a:r>
              <a:rPr lang="en-US" sz="3600" dirty="0">
                <a:latin typeface="PT Sans" panose="020B0503020203020204" pitchFamily="34" charset="-52"/>
              </a:rPr>
              <a:t>AL-FARABI KAZAKH NATIONAL UNIVERSITY</a:t>
            </a:r>
            <a:r>
              <a:rPr lang="ru-RU" sz="3600" dirty="0">
                <a:latin typeface="PT Sans" panose="020B0503020203020204" pitchFamily="34" charset="-52"/>
              </a:rPr>
              <a:t> </a:t>
            </a:r>
            <a:endParaRPr sz="3600" dirty="0">
              <a:latin typeface="PT Sans" panose="020B0503020203020204" pitchFamily="34" charset="-52"/>
              <a:cs typeface="Arial" panose="020B0604020202020204" pitchFamily="34" charset="0"/>
            </a:endParaRPr>
          </a:p>
        </p:txBody>
      </p:sp>
      <p:sp>
        <p:nvSpPr>
          <p:cNvPr id="3" name="object 3"/>
          <p:cNvSpPr txBox="1"/>
          <p:nvPr/>
        </p:nvSpPr>
        <p:spPr>
          <a:xfrm>
            <a:off x="2508734" y="1823710"/>
            <a:ext cx="8230984" cy="325730"/>
          </a:xfrm>
          <a:prstGeom prst="rect">
            <a:avLst/>
          </a:prstGeom>
        </p:spPr>
        <p:txBody>
          <a:bodyPr vert="horz" wrap="square" lIns="0" tIns="17780" rIns="0" bIns="0" rtlCol="0">
            <a:spAutoFit/>
          </a:bodyPr>
          <a:lstStyle/>
          <a:p>
            <a:pPr marL="16933">
              <a:spcBef>
                <a:spcPts val="140"/>
              </a:spcBef>
            </a:pPr>
            <a:r>
              <a:rPr lang="en-US" sz="2000" dirty="0">
                <a:latin typeface="PT Sans" panose="020B0503020203020204" pitchFamily="34" charset="-52"/>
              </a:rPr>
              <a:t>Department of Recreational geography and tourism</a:t>
            </a:r>
            <a:r>
              <a:rPr lang="en-US" sz="2000" spc="-47" dirty="0">
                <a:latin typeface="PT Sans" panose="020B0503020203020204" pitchFamily="34" charset="-52"/>
                <a:cs typeface="Arial" panose="020B0604020202020204" pitchFamily="34" charset="0"/>
              </a:rPr>
              <a:t> </a:t>
            </a:r>
            <a:endParaRPr lang="ru-RU" sz="2000" dirty="0">
              <a:latin typeface="PT Sans" panose="020B0503020203020204" pitchFamily="34" charset="-52"/>
              <a:ea typeface="PT Sans" panose="020B0503020203020204" pitchFamily="34" charset="-52"/>
            </a:endParaRPr>
          </a:p>
        </p:txBody>
      </p:sp>
      <p:sp>
        <p:nvSpPr>
          <p:cNvPr id="7" name="TextBox 6">
            <a:extLst>
              <a:ext uri="{FF2B5EF4-FFF2-40B4-BE49-F238E27FC236}">
                <a16:creationId xmlns:a16="http://schemas.microsoft.com/office/drawing/2014/main" id="{C289D5EB-7799-49F6-AC59-525B93387E7E}"/>
              </a:ext>
            </a:extLst>
          </p:cNvPr>
          <p:cNvSpPr txBox="1"/>
          <p:nvPr/>
        </p:nvSpPr>
        <p:spPr>
          <a:xfrm>
            <a:off x="1413077" y="2900706"/>
            <a:ext cx="8246737" cy="830997"/>
          </a:xfrm>
          <a:prstGeom prst="rect">
            <a:avLst/>
          </a:prstGeom>
          <a:noFill/>
        </p:spPr>
        <p:txBody>
          <a:bodyPr wrap="square" rtlCol="0">
            <a:spAutoFit/>
          </a:bodyPr>
          <a:lstStyle/>
          <a:p>
            <a:r>
              <a:rPr lang="en-GB" sz="4800" dirty="0">
                <a:latin typeface="PT Sans" panose="020B0503020203020204" pitchFamily="34" charset="-52"/>
                <a:ea typeface="PT Sans" panose="020B0503020203020204" pitchFamily="34" charset="-52"/>
              </a:rPr>
              <a:t>Transportation in Tourism</a:t>
            </a:r>
            <a:endParaRPr lang="ru-RU" sz="4800" dirty="0">
              <a:latin typeface="PT Sans" panose="020B0503020203020204" pitchFamily="34" charset="-52"/>
              <a:ea typeface="PT Sans" panose="020B0503020203020204" pitchFamily="34" charset="-52"/>
            </a:endParaRPr>
          </a:p>
        </p:txBody>
      </p:sp>
      <p:sp>
        <p:nvSpPr>
          <p:cNvPr id="4" name="Прямоугольник 3"/>
          <p:cNvSpPr/>
          <p:nvPr/>
        </p:nvSpPr>
        <p:spPr>
          <a:xfrm>
            <a:off x="1413078" y="4160641"/>
            <a:ext cx="6096000" cy="707886"/>
          </a:xfrm>
          <a:prstGeom prst="rect">
            <a:avLst/>
          </a:prstGeom>
        </p:spPr>
        <p:txBody>
          <a:bodyPr>
            <a:spAutoFit/>
          </a:bodyPr>
          <a:lstStyle/>
          <a:p>
            <a:pPr marL="16933">
              <a:spcBef>
                <a:spcPts val="2047"/>
              </a:spcBef>
            </a:pPr>
            <a:r>
              <a:rPr lang="en-US" sz="2000" dirty="0">
                <a:latin typeface="PT Sans" panose="020B0503020203020204" pitchFamily="34" charset="-52"/>
                <a:cs typeface="Arial" panose="020B0604020202020204" pitchFamily="34" charset="0"/>
              </a:rPr>
              <a:t>Assipova Zhanna</a:t>
            </a:r>
            <a:endParaRPr lang="ru-RU" sz="2000" dirty="0">
              <a:latin typeface="PT Sans" panose="020B0503020203020204" pitchFamily="34" charset="-52"/>
              <a:cs typeface="Arial" panose="020B0604020202020204" pitchFamily="34" charset="0"/>
            </a:endParaRPr>
          </a:p>
          <a:p>
            <a:pPr marL="16933">
              <a:spcBef>
                <a:spcPts val="7"/>
              </a:spcBef>
            </a:pPr>
            <a:r>
              <a:rPr lang="en-US" sz="2000" spc="-7" dirty="0">
                <a:latin typeface="PT Sans" panose="020B0503020203020204" pitchFamily="34" charset="-52"/>
                <a:cs typeface="Arial" panose="020B0604020202020204" pitchFamily="34" charset="0"/>
              </a:rPr>
              <a:t>PhD</a:t>
            </a:r>
            <a:r>
              <a:rPr lang="en-US" sz="2000" spc="-7">
                <a:latin typeface="PT Sans" panose="020B0503020203020204" pitchFamily="34" charset="-52"/>
                <a:cs typeface="Arial" panose="020B0604020202020204" pitchFamily="34" charset="0"/>
              </a:rPr>
              <a:t>, associate </a:t>
            </a:r>
            <a:r>
              <a:rPr lang="en-US" sz="2000" spc="-7" dirty="0">
                <a:latin typeface="PT Sans" panose="020B0503020203020204" pitchFamily="34" charset="-52"/>
                <a:cs typeface="Arial" panose="020B0604020202020204" pitchFamily="34" charset="0"/>
              </a:rPr>
              <a:t>professor </a:t>
            </a:r>
            <a:endParaRPr lang="ru-RU" sz="2000" dirty="0">
              <a:latin typeface="PT Sans" panose="020B0503020203020204" pitchFamily="34" charset="-52"/>
              <a:ea typeface="PT Sans" panose="020B0503020203020204" pitchFamily="34" charset="-52"/>
            </a:endParaRPr>
          </a:p>
        </p:txBody>
      </p:sp>
      <p:pic>
        <p:nvPicPr>
          <p:cNvPr id="6" name="Рисунок 5">
            <a:extLst>
              <a:ext uri="{FF2B5EF4-FFF2-40B4-BE49-F238E27FC236}">
                <a16:creationId xmlns:a16="http://schemas.microsoft.com/office/drawing/2014/main" id="{9A0F8D68-4421-B04B-994D-7EB164C9DEB6}"/>
              </a:ext>
            </a:extLst>
          </p:cNvPr>
          <p:cNvPicPr>
            <a:picLocks noChangeAspect="1"/>
          </p:cNvPicPr>
          <p:nvPr/>
        </p:nvPicPr>
        <p:blipFill>
          <a:blip r:embed="rId2"/>
          <a:stretch>
            <a:fillRect/>
          </a:stretch>
        </p:blipFill>
        <p:spPr>
          <a:xfrm>
            <a:off x="662067" y="494240"/>
            <a:ext cx="1502019" cy="1678949"/>
          </a:xfrm>
          <a:prstGeom prst="rect">
            <a:avLst/>
          </a:prstGeom>
        </p:spPr>
      </p:pic>
    </p:spTree>
    <p:extLst>
      <p:ext uri="{BB962C8B-B14F-4D97-AF65-F5344CB8AC3E}">
        <p14:creationId xmlns:p14="http://schemas.microsoft.com/office/powerpoint/2010/main" val="61679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47A2E941-1B64-4048-8E15-59EC4BA98909}"/>
              </a:ext>
            </a:extLst>
          </p:cNvPr>
          <p:cNvSpPr/>
          <p:nvPr/>
        </p:nvSpPr>
        <p:spPr>
          <a:xfrm>
            <a:off x="2395656" y="2814547"/>
            <a:ext cx="2924389" cy="182880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nut 1"/>
          <p:cNvSpPr/>
          <p:nvPr/>
        </p:nvSpPr>
        <p:spPr>
          <a:xfrm>
            <a:off x="5726448" y="1440250"/>
            <a:ext cx="4572000" cy="4572000"/>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Narrow" panose="020B0606020202030204" pitchFamily="34" charset="0"/>
            </a:endParaRPr>
          </a:p>
        </p:txBody>
      </p:sp>
      <p:sp>
        <p:nvSpPr>
          <p:cNvPr id="78850" name="Rectangle 2"/>
          <p:cNvSpPr>
            <a:spLocks noGrp="1" noChangeArrowheads="1"/>
          </p:cNvSpPr>
          <p:nvPr>
            <p:ph type="title"/>
          </p:nvPr>
        </p:nvSpPr>
        <p:spPr/>
        <p:txBody>
          <a:bodyPr/>
          <a:lstStyle/>
          <a:p>
            <a:pPr eaLnBrk="1" hangingPunct="1"/>
            <a:r>
              <a:rPr lang="en-US" dirty="0"/>
              <a:t>Transportation / Land Use Interactions</a:t>
            </a:r>
          </a:p>
        </p:txBody>
      </p:sp>
      <p:sp>
        <p:nvSpPr>
          <p:cNvPr id="11"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78852" name="AutoShape 3"/>
          <p:cNvSpPr>
            <a:spLocks noChangeArrowheads="1"/>
          </p:cNvSpPr>
          <p:nvPr/>
        </p:nvSpPr>
        <p:spPr bwMode="auto">
          <a:xfrm>
            <a:off x="6869448" y="1863330"/>
            <a:ext cx="2286000" cy="548640"/>
          </a:xfrm>
          <a:prstGeom prst="roundRect">
            <a:avLst>
              <a:gd name="adj" fmla="val 16667"/>
            </a:avLst>
          </a:prstGeom>
          <a:solidFill>
            <a:schemeClr val="tx1"/>
          </a:solidFill>
          <a:ln w="38100">
            <a:solidFill>
              <a:schemeClr val="accent4">
                <a:lumMod val="20000"/>
                <a:lumOff val="80000"/>
              </a:schemeClr>
            </a:solidFill>
            <a:round/>
            <a:headEnd/>
            <a:tailEnd/>
          </a:ln>
          <a:effectLst/>
        </p:spPr>
        <p:txBody>
          <a:bodyPr wrap="none" anchor="ctr"/>
          <a:lstStyle/>
          <a:p>
            <a:pPr algn="ctr"/>
            <a:r>
              <a:rPr lang="en-US" sz="2000" b="1" dirty="0">
                <a:solidFill>
                  <a:schemeClr val="bg1"/>
                </a:solidFill>
                <a:latin typeface="Arial Narrow" panose="020B0606020202030204" pitchFamily="34" charset="0"/>
              </a:rPr>
              <a:t>Transportation</a:t>
            </a:r>
          </a:p>
        </p:txBody>
      </p:sp>
      <p:sp>
        <p:nvSpPr>
          <p:cNvPr id="78853" name="AutoShape 4"/>
          <p:cNvSpPr>
            <a:spLocks noChangeArrowheads="1"/>
          </p:cNvSpPr>
          <p:nvPr/>
        </p:nvSpPr>
        <p:spPr bwMode="auto">
          <a:xfrm>
            <a:off x="6869448" y="5042039"/>
            <a:ext cx="2286000" cy="548640"/>
          </a:xfrm>
          <a:prstGeom prst="roundRect">
            <a:avLst>
              <a:gd name="adj" fmla="val 16667"/>
            </a:avLst>
          </a:prstGeom>
          <a:solidFill>
            <a:schemeClr val="tx1"/>
          </a:solidFill>
          <a:ln w="38100">
            <a:solidFill>
              <a:schemeClr val="accent4">
                <a:lumMod val="20000"/>
                <a:lumOff val="80000"/>
              </a:schemeClr>
            </a:solidFill>
            <a:round/>
            <a:headEnd/>
            <a:tailEnd/>
          </a:ln>
          <a:effectLst/>
        </p:spPr>
        <p:txBody>
          <a:bodyPr wrap="none" anchor="ctr"/>
          <a:lstStyle/>
          <a:p>
            <a:pPr algn="ctr"/>
            <a:r>
              <a:rPr lang="en-US" sz="2000" b="1">
                <a:solidFill>
                  <a:schemeClr val="bg1"/>
                </a:solidFill>
                <a:latin typeface="Arial Narrow" panose="020B0606020202030204" pitchFamily="34" charset="0"/>
              </a:rPr>
              <a:t>Land Use</a:t>
            </a:r>
          </a:p>
        </p:txBody>
      </p:sp>
      <p:sp>
        <p:nvSpPr>
          <p:cNvPr id="78854" name="AutoShape 5"/>
          <p:cNvSpPr>
            <a:spLocks noChangeArrowheads="1"/>
          </p:cNvSpPr>
          <p:nvPr/>
        </p:nvSpPr>
        <p:spPr bwMode="auto">
          <a:xfrm>
            <a:off x="8691841" y="3440868"/>
            <a:ext cx="2011680" cy="548640"/>
          </a:xfrm>
          <a:prstGeom prst="roundRect">
            <a:avLst>
              <a:gd name="adj" fmla="val 16667"/>
            </a:avLst>
          </a:prstGeom>
          <a:solidFill>
            <a:schemeClr val="accent2">
              <a:lumMod val="50000"/>
            </a:schemeClr>
          </a:solidFill>
          <a:ln w="38100">
            <a:solidFill>
              <a:schemeClr val="accent2">
                <a:lumMod val="20000"/>
                <a:lumOff val="80000"/>
              </a:schemeClr>
            </a:solidFill>
            <a:round/>
            <a:headEnd/>
            <a:tailEnd/>
          </a:ln>
          <a:effectLst/>
        </p:spPr>
        <p:txBody>
          <a:bodyPr wrap="none" anchor="ctr"/>
          <a:lstStyle/>
          <a:p>
            <a:pPr algn="ctr"/>
            <a:r>
              <a:rPr lang="en-US" sz="2000" b="1">
                <a:solidFill>
                  <a:schemeClr val="bg1"/>
                </a:solidFill>
                <a:latin typeface="Arial Narrow" panose="020B0606020202030204" pitchFamily="34" charset="0"/>
              </a:rPr>
              <a:t>Accessibility</a:t>
            </a:r>
          </a:p>
        </p:txBody>
      </p:sp>
      <p:sp>
        <p:nvSpPr>
          <p:cNvPr id="78855" name="AutoShape 6"/>
          <p:cNvSpPr>
            <a:spLocks noChangeArrowheads="1"/>
          </p:cNvSpPr>
          <p:nvPr/>
        </p:nvSpPr>
        <p:spPr bwMode="auto">
          <a:xfrm>
            <a:off x="5299721" y="3440868"/>
            <a:ext cx="2011680" cy="548640"/>
          </a:xfrm>
          <a:prstGeom prst="roundRect">
            <a:avLst>
              <a:gd name="adj" fmla="val 16667"/>
            </a:avLst>
          </a:prstGeom>
          <a:solidFill>
            <a:schemeClr val="accent2">
              <a:lumMod val="50000"/>
            </a:schemeClr>
          </a:solidFill>
          <a:ln w="38100">
            <a:solidFill>
              <a:schemeClr val="accent2">
                <a:lumMod val="20000"/>
                <a:lumOff val="80000"/>
              </a:schemeClr>
            </a:solidFill>
            <a:round/>
            <a:headEnd/>
            <a:tailEnd/>
          </a:ln>
          <a:effectLst/>
        </p:spPr>
        <p:txBody>
          <a:bodyPr wrap="none" anchor="ctr"/>
          <a:lstStyle/>
          <a:p>
            <a:pPr algn="ctr"/>
            <a:r>
              <a:rPr lang="en-US" sz="2000" b="1" dirty="0">
                <a:solidFill>
                  <a:schemeClr val="bg1"/>
                </a:solidFill>
                <a:latin typeface="Arial Narrow" panose="020B0606020202030204" pitchFamily="34" charset="0"/>
              </a:rPr>
              <a:t>Activity Patterns</a:t>
            </a:r>
          </a:p>
        </p:txBody>
      </p:sp>
      <p:sp>
        <p:nvSpPr>
          <p:cNvPr id="9" name="Up Arrow 8"/>
          <p:cNvSpPr/>
          <p:nvPr/>
        </p:nvSpPr>
        <p:spPr>
          <a:xfrm rot="1800000">
            <a:off x="6248445" y="2494426"/>
            <a:ext cx="548640" cy="720602"/>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20" name="Up Arrow 19"/>
          <p:cNvSpPr/>
          <p:nvPr/>
        </p:nvSpPr>
        <p:spPr>
          <a:xfrm rot="9000000">
            <a:off x="9288613" y="2594094"/>
            <a:ext cx="548640" cy="720602"/>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21" name="Up Arrow 20"/>
          <p:cNvSpPr/>
          <p:nvPr/>
        </p:nvSpPr>
        <p:spPr>
          <a:xfrm rot="12600000">
            <a:off x="9155628" y="4227861"/>
            <a:ext cx="548640" cy="720602"/>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22" name="Up Arrow 21"/>
          <p:cNvSpPr/>
          <p:nvPr/>
        </p:nvSpPr>
        <p:spPr>
          <a:xfrm rot="19800000">
            <a:off x="6318329" y="4173861"/>
            <a:ext cx="548640" cy="720602"/>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3" name="AutoShape 3">
            <a:extLst>
              <a:ext uri="{FF2B5EF4-FFF2-40B4-BE49-F238E27FC236}">
                <a16:creationId xmlns:a16="http://schemas.microsoft.com/office/drawing/2014/main" id="{4FCB0468-D71A-4EEE-84F5-07A30248925E}"/>
              </a:ext>
            </a:extLst>
          </p:cNvPr>
          <p:cNvSpPr>
            <a:spLocks noChangeArrowheads="1"/>
          </p:cNvSpPr>
          <p:nvPr/>
        </p:nvSpPr>
        <p:spPr bwMode="auto">
          <a:xfrm>
            <a:off x="1524475" y="2450972"/>
            <a:ext cx="2743200" cy="365760"/>
          </a:xfrm>
          <a:prstGeom prst="roundRect">
            <a:avLst>
              <a:gd name="adj" fmla="val 16667"/>
            </a:avLst>
          </a:prstGeom>
          <a:solidFill>
            <a:schemeClr val="bg1">
              <a:lumMod val="50000"/>
            </a:schemeClr>
          </a:solidFill>
          <a:ln w="38100">
            <a:noFill/>
            <a:round/>
            <a:headEnd/>
            <a:tailEnd/>
          </a:ln>
          <a:effectLst/>
        </p:spPr>
        <p:txBody>
          <a:bodyPr wrap="none" anchor="ctr"/>
          <a:lstStyle/>
          <a:p>
            <a:r>
              <a:rPr lang="en-US" sz="2000" b="1" dirty="0">
                <a:solidFill>
                  <a:schemeClr val="bg1"/>
                </a:solidFill>
                <a:latin typeface="Arial Narrow" panose="020B0606020202030204" pitchFamily="34" charset="0"/>
              </a:rPr>
              <a:t>Landscape</a:t>
            </a:r>
          </a:p>
        </p:txBody>
      </p:sp>
      <p:sp>
        <p:nvSpPr>
          <p:cNvPr id="14" name="AutoShape 3">
            <a:extLst>
              <a:ext uri="{FF2B5EF4-FFF2-40B4-BE49-F238E27FC236}">
                <a16:creationId xmlns:a16="http://schemas.microsoft.com/office/drawing/2014/main" id="{1C31AB44-E0FB-4A6A-979C-71FD398EBBE3}"/>
              </a:ext>
            </a:extLst>
          </p:cNvPr>
          <p:cNvSpPr>
            <a:spLocks noChangeArrowheads="1"/>
          </p:cNvSpPr>
          <p:nvPr/>
        </p:nvSpPr>
        <p:spPr bwMode="auto">
          <a:xfrm>
            <a:off x="1524475" y="2999612"/>
            <a:ext cx="2743200" cy="365760"/>
          </a:xfrm>
          <a:prstGeom prst="roundRect">
            <a:avLst>
              <a:gd name="adj" fmla="val 16667"/>
            </a:avLst>
          </a:prstGeom>
          <a:solidFill>
            <a:schemeClr val="bg1">
              <a:lumMod val="50000"/>
            </a:schemeClr>
          </a:solidFill>
          <a:ln w="38100">
            <a:noFill/>
            <a:round/>
            <a:headEnd/>
            <a:tailEnd/>
          </a:ln>
          <a:effectLst/>
        </p:spPr>
        <p:txBody>
          <a:bodyPr wrap="none" anchor="ctr"/>
          <a:lstStyle/>
          <a:p>
            <a:r>
              <a:rPr lang="en-US" sz="2000" b="1" dirty="0">
                <a:solidFill>
                  <a:schemeClr val="bg1"/>
                </a:solidFill>
                <a:latin typeface="Arial Narrow" panose="020B0606020202030204" pitchFamily="34" charset="0"/>
              </a:rPr>
              <a:t>Economic processes</a:t>
            </a:r>
          </a:p>
        </p:txBody>
      </p:sp>
      <p:sp>
        <p:nvSpPr>
          <p:cNvPr id="15" name="AutoShape 3">
            <a:extLst>
              <a:ext uri="{FF2B5EF4-FFF2-40B4-BE49-F238E27FC236}">
                <a16:creationId xmlns:a16="http://schemas.microsoft.com/office/drawing/2014/main" id="{75EB33EE-C355-4941-AABC-52DBACC44C07}"/>
              </a:ext>
            </a:extLst>
          </p:cNvPr>
          <p:cNvSpPr>
            <a:spLocks noChangeArrowheads="1"/>
          </p:cNvSpPr>
          <p:nvPr/>
        </p:nvSpPr>
        <p:spPr bwMode="auto">
          <a:xfrm>
            <a:off x="1524475" y="3547375"/>
            <a:ext cx="2743200" cy="365760"/>
          </a:xfrm>
          <a:prstGeom prst="roundRect">
            <a:avLst>
              <a:gd name="adj" fmla="val 16667"/>
            </a:avLst>
          </a:prstGeom>
          <a:solidFill>
            <a:schemeClr val="bg1">
              <a:lumMod val="50000"/>
            </a:schemeClr>
          </a:solidFill>
          <a:ln w="38100">
            <a:noFill/>
            <a:round/>
            <a:headEnd/>
            <a:tailEnd/>
          </a:ln>
          <a:effectLst/>
        </p:spPr>
        <p:txBody>
          <a:bodyPr wrap="none" anchor="ctr"/>
          <a:lstStyle/>
          <a:p>
            <a:r>
              <a:rPr lang="en-US" sz="2000" b="1" dirty="0">
                <a:solidFill>
                  <a:schemeClr val="bg1"/>
                </a:solidFill>
                <a:latin typeface="Arial Narrow" panose="020B0606020202030204" pitchFamily="34" charset="0"/>
              </a:rPr>
              <a:t>Demographic processes</a:t>
            </a:r>
          </a:p>
        </p:txBody>
      </p:sp>
      <p:sp>
        <p:nvSpPr>
          <p:cNvPr id="16" name="AutoShape 3">
            <a:extLst>
              <a:ext uri="{FF2B5EF4-FFF2-40B4-BE49-F238E27FC236}">
                <a16:creationId xmlns:a16="http://schemas.microsoft.com/office/drawing/2014/main" id="{0E0997C7-2ADA-4F70-ADC8-989751CDEB36}"/>
              </a:ext>
            </a:extLst>
          </p:cNvPr>
          <p:cNvSpPr>
            <a:spLocks noChangeArrowheads="1"/>
          </p:cNvSpPr>
          <p:nvPr/>
        </p:nvSpPr>
        <p:spPr bwMode="auto">
          <a:xfrm>
            <a:off x="1524475" y="4091028"/>
            <a:ext cx="2743200" cy="365760"/>
          </a:xfrm>
          <a:prstGeom prst="roundRect">
            <a:avLst>
              <a:gd name="adj" fmla="val 16667"/>
            </a:avLst>
          </a:prstGeom>
          <a:solidFill>
            <a:schemeClr val="bg1">
              <a:lumMod val="50000"/>
            </a:schemeClr>
          </a:solidFill>
          <a:ln w="38100">
            <a:noFill/>
            <a:round/>
            <a:headEnd/>
            <a:tailEnd/>
          </a:ln>
          <a:effectLst/>
        </p:spPr>
        <p:txBody>
          <a:bodyPr wrap="none" anchor="ctr"/>
          <a:lstStyle/>
          <a:p>
            <a:r>
              <a:rPr lang="en-US" sz="2000" b="1" dirty="0">
                <a:solidFill>
                  <a:schemeClr val="bg1"/>
                </a:solidFill>
                <a:latin typeface="Arial Narrow" panose="020B0606020202030204" pitchFamily="34" charset="0"/>
              </a:rPr>
              <a:t>Technological changes</a:t>
            </a:r>
          </a:p>
        </p:txBody>
      </p:sp>
      <p:sp>
        <p:nvSpPr>
          <p:cNvPr id="17" name="AutoShape 3">
            <a:extLst>
              <a:ext uri="{FF2B5EF4-FFF2-40B4-BE49-F238E27FC236}">
                <a16:creationId xmlns:a16="http://schemas.microsoft.com/office/drawing/2014/main" id="{FE0E6029-17F2-4FD0-B6B1-5CA16487031D}"/>
              </a:ext>
            </a:extLst>
          </p:cNvPr>
          <p:cNvSpPr>
            <a:spLocks noChangeArrowheads="1"/>
          </p:cNvSpPr>
          <p:nvPr/>
        </p:nvSpPr>
        <p:spPr bwMode="auto">
          <a:xfrm>
            <a:off x="1524475" y="4634681"/>
            <a:ext cx="2743200" cy="365760"/>
          </a:xfrm>
          <a:prstGeom prst="roundRect">
            <a:avLst>
              <a:gd name="adj" fmla="val 16667"/>
            </a:avLst>
          </a:prstGeom>
          <a:solidFill>
            <a:schemeClr val="bg1">
              <a:lumMod val="50000"/>
            </a:schemeClr>
          </a:solidFill>
          <a:ln w="38100">
            <a:noFill/>
            <a:round/>
            <a:headEnd/>
            <a:tailEnd/>
          </a:ln>
          <a:effectLst/>
        </p:spPr>
        <p:txBody>
          <a:bodyPr wrap="none" anchor="ctr"/>
          <a:lstStyle/>
          <a:p>
            <a:r>
              <a:rPr lang="en-US" sz="2000" b="1" dirty="0">
                <a:solidFill>
                  <a:schemeClr val="bg1"/>
                </a:solidFill>
                <a:latin typeface="Arial Narrow" panose="020B0606020202030204" pitchFamily="34" charset="0"/>
              </a:rPr>
              <a:t>Public policy</a:t>
            </a:r>
          </a:p>
        </p:txBody>
      </p:sp>
    </p:spTree>
    <p:extLst>
      <p:ext uri="{BB962C8B-B14F-4D97-AF65-F5344CB8AC3E}">
        <p14:creationId xmlns:p14="http://schemas.microsoft.com/office/powerpoint/2010/main" val="375793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5"/>
          <p:cNvSpPr>
            <a:spLocks noGrp="1" noChangeArrowheads="1"/>
          </p:cNvSpPr>
          <p:nvPr>
            <p:ph type="title"/>
          </p:nvPr>
        </p:nvSpPr>
        <p:spPr/>
        <p:txBody>
          <a:bodyPr/>
          <a:lstStyle/>
          <a:p>
            <a:pPr eaLnBrk="1" hangingPunct="1"/>
            <a:r>
              <a:rPr lang="en-US" dirty="0"/>
              <a:t>Von </a:t>
            </a:r>
            <a:r>
              <a:rPr lang="en-US" dirty="0" err="1"/>
              <a:t>Thunen's</a:t>
            </a:r>
            <a:r>
              <a:rPr lang="en-US" dirty="0"/>
              <a:t> Regional Land Use Model</a:t>
            </a:r>
          </a:p>
        </p:txBody>
      </p:sp>
      <p:sp>
        <p:nvSpPr>
          <p:cNvPr id="48"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80901" name="Oval 2"/>
          <p:cNvSpPr>
            <a:spLocks noChangeArrowheads="1"/>
          </p:cNvSpPr>
          <p:nvPr/>
        </p:nvSpPr>
        <p:spPr bwMode="auto">
          <a:xfrm>
            <a:off x="2592388" y="1547813"/>
            <a:ext cx="4648200" cy="4648200"/>
          </a:xfrm>
          <a:prstGeom prst="ellipse">
            <a:avLst/>
          </a:prstGeom>
          <a:solidFill>
            <a:schemeClr val="accent4">
              <a:lumMod val="40000"/>
              <a:lumOff val="60000"/>
            </a:schemeClr>
          </a:solidFill>
          <a:ln w="9525">
            <a:noFill/>
            <a:round/>
            <a:headEnd/>
            <a:tailEnd/>
          </a:ln>
        </p:spPr>
        <p:txBody>
          <a:bodyPr wrap="none" anchor="ctr"/>
          <a:lstStyle/>
          <a:p>
            <a:endParaRPr lang="en-US">
              <a:latin typeface="Arial Narrow" panose="020B0606020202030204" pitchFamily="34" charset="0"/>
            </a:endParaRPr>
          </a:p>
        </p:txBody>
      </p:sp>
      <p:sp>
        <p:nvSpPr>
          <p:cNvPr id="80902" name="Oval 3"/>
          <p:cNvSpPr>
            <a:spLocks noChangeArrowheads="1"/>
          </p:cNvSpPr>
          <p:nvPr/>
        </p:nvSpPr>
        <p:spPr bwMode="auto">
          <a:xfrm>
            <a:off x="3125788" y="2081213"/>
            <a:ext cx="3581400" cy="3581400"/>
          </a:xfrm>
          <a:prstGeom prst="ellipse">
            <a:avLst/>
          </a:prstGeom>
          <a:solidFill>
            <a:schemeClr val="accent3">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03" name="Oval 4" descr="Solid diamond"/>
          <p:cNvSpPr>
            <a:spLocks noChangeArrowheads="1"/>
          </p:cNvSpPr>
          <p:nvPr/>
        </p:nvSpPr>
        <p:spPr bwMode="auto">
          <a:xfrm>
            <a:off x="3582988" y="2538413"/>
            <a:ext cx="2743200" cy="2743200"/>
          </a:xfrm>
          <a:prstGeom prst="ellipse">
            <a:avLst/>
          </a:pr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04" name="Oval 5"/>
          <p:cNvSpPr>
            <a:spLocks noChangeArrowheads="1"/>
          </p:cNvSpPr>
          <p:nvPr/>
        </p:nvSpPr>
        <p:spPr bwMode="auto">
          <a:xfrm>
            <a:off x="4344988" y="3300413"/>
            <a:ext cx="1143000" cy="1143000"/>
          </a:xfrm>
          <a:prstGeom prst="ellipse">
            <a:avLst/>
          </a:prstGeom>
          <a:solidFill>
            <a:schemeClr val="accent5">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05" name="Oval 6"/>
          <p:cNvSpPr>
            <a:spLocks noChangeArrowheads="1"/>
          </p:cNvSpPr>
          <p:nvPr/>
        </p:nvSpPr>
        <p:spPr bwMode="auto">
          <a:xfrm>
            <a:off x="4497388" y="3452813"/>
            <a:ext cx="838200" cy="838200"/>
          </a:xfrm>
          <a:prstGeom prst="ellipse">
            <a:avLst/>
          </a:pr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06" name="Oval 7"/>
          <p:cNvSpPr>
            <a:spLocks noChangeArrowheads="1"/>
          </p:cNvSpPr>
          <p:nvPr/>
        </p:nvSpPr>
        <p:spPr bwMode="auto">
          <a:xfrm>
            <a:off x="4649788" y="3605213"/>
            <a:ext cx="533400" cy="533400"/>
          </a:xfrm>
          <a:prstGeom prst="ellipse">
            <a:avLst/>
          </a:prstGeom>
          <a:solidFill>
            <a:schemeClr val="accent6">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07" name="Freeform 8"/>
          <p:cNvSpPr>
            <a:spLocks/>
          </p:cNvSpPr>
          <p:nvPr/>
        </p:nvSpPr>
        <p:spPr bwMode="auto">
          <a:xfrm>
            <a:off x="5178425" y="1547813"/>
            <a:ext cx="1066800" cy="609600"/>
          </a:xfrm>
          <a:custGeom>
            <a:avLst/>
            <a:gdLst>
              <a:gd name="T0" fmla="*/ 0 w 672"/>
              <a:gd name="T1" fmla="*/ 0 h 384"/>
              <a:gd name="T2" fmla="*/ 0 w 672"/>
              <a:gd name="T3" fmla="*/ 2147483647 h 384"/>
              <a:gd name="T4" fmla="*/ 2147483647 w 672"/>
              <a:gd name="T5" fmla="*/ 2147483647 h 384"/>
              <a:gd name="T6" fmla="*/ 2147483647 w 672"/>
              <a:gd name="T7" fmla="*/ 2147483647 h 384"/>
              <a:gd name="T8" fmla="*/ 2147483647 w 672"/>
              <a:gd name="T9" fmla="*/ 2147483647 h 384"/>
              <a:gd name="T10" fmla="*/ 2147483647 w 672"/>
              <a:gd name="T11" fmla="*/ 2147483647 h 384"/>
              <a:gd name="T12" fmla="*/ 2147483647 w 672"/>
              <a:gd name="T13" fmla="*/ 2147483647 h 384"/>
              <a:gd name="T14" fmla="*/ 0 w 672"/>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384"/>
              <a:gd name="T26" fmla="*/ 672 w 67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384">
                <a:moveTo>
                  <a:pt x="0" y="0"/>
                </a:moveTo>
                <a:lnTo>
                  <a:pt x="0" y="336"/>
                </a:lnTo>
                <a:lnTo>
                  <a:pt x="240" y="384"/>
                </a:lnTo>
                <a:lnTo>
                  <a:pt x="528" y="384"/>
                </a:lnTo>
                <a:lnTo>
                  <a:pt x="672" y="192"/>
                </a:lnTo>
                <a:lnTo>
                  <a:pt x="432" y="96"/>
                </a:lnTo>
                <a:lnTo>
                  <a:pt x="192" y="48"/>
                </a:lnTo>
                <a:lnTo>
                  <a:pt x="0" y="0"/>
                </a:lnTo>
                <a:close/>
              </a:path>
            </a:pathLst>
          </a:custGeom>
          <a:solidFill>
            <a:schemeClr val="accent4">
              <a:lumMod val="40000"/>
              <a:lumOff val="60000"/>
            </a:schemeClr>
          </a:solidFill>
          <a:ln w="9525">
            <a:noFill/>
            <a:round/>
            <a:headEnd/>
            <a:tailEnd/>
          </a:ln>
        </p:spPr>
        <p:txBody>
          <a:bodyPr wrap="none" anchor="ctr"/>
          <a:lstStyle/>
          <a:p>
            <a:endParaRPr lang="en-US">
              <a:latin typeface="Arial Narrow" panose="020B0606020202030204" pitchFamily="34" charset="0"/>
            </a:endParaRPr>
          </a:p>
        </p:txBody>
      </p:sp>
      <p:sp>
        <p:nvSpPr>
          <p:cNvPr id="80908" name="Freeform 9"/>
          <p:cNvSpPr>
            <a:spLocks/>
          </p:cNvSpPr>
          <p:nvPr/>
        </p:nvSpPr>
        <p:spPr bwMode="auto">
          <a:xfrm>
            <a:off x="5178425" y="2081213"/>
            <a:ext cx="838200" cy="457200"/>
          </a:xfrm>
          <a:custGeom>
            <a:avLst/>
            <a:gdLst>
              <a:gd name="T0" fmla="*/ 0 w 528"/>
              <a:gd name="T1" fmla="*/ 0 h 288"/>
              <a:gd name="T2" fmla="*/ 0 w 528"/>
              <a:gd name="T3" fmla="*/ 2147483647 h 288"/>
              <a:gd name="T4" fmla="*/ 2147483647 w 528"/>
              <a:gd name="T5" fmla="*/ 2147483647 h 288"/>
              <a:gd name="T6" fmla="*/ 2147483647 w 528"/>
              <a:gd name="T7" fmla="*/ 2147483647 h 288"/>
              <a:gd name="T8" fmla="*/ 2147483647 w 528"/>
              <a:gd name="T9" fmla="*/ 2147483647 h 288"/>
              <a:gd name="T10" fmla="*/ 0 w 528"/>
              <a:gd name="T11" fmla="*/ 0 h 288"/>
              <a:gd name="T12" fmla="*/ 0 60000 65536"/>
              <a:gd name="T13" fmla="*/ 0 60000 65536"/>
              <a:gd name="T14" fmla="*/ 0 60000 65536"/>
              <a:gd name="T15" fmla="*/ 0 60000 65536"/>
              <a:gd name="T16" fmla="*/ 0 60000 65536"/>
              <a:gd name="T17" fmla="*/ 0 60000 65536"/>
              <a:gd name="T18" fmla="*/ 0 w 528"/>
              <a:gd name="T19" fmla="*/ 0 h 288"/>
              <a:gd name="T20" fmla="*/ 528 w 528"/>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528" h="288">
                <a:moveTo>
                  <a:pt x="0" y="0"/>
                </a:moveTo>
                <a:lnTo>
                  <a:pt x="0" y="288"/>
                </a:lnTo>
                <a:lnTo>
                  <a:pt x="384" y="240"/>
                </a:lnTo>
                <a:lnTo>
                  <a:pt x="528" y="48"/>
                </a:lnTo>
                <a:lnTo>
                  <a:pt x="147" y="18"/>
                </a:lnTo>
                <a:lnTo>
                  <a:pt x="0" y="0"/>
                </a:lnTo>
                <a:close/>
              </a:path>
            </a:pathLst>
          </a:custGeom>
          <a:solidFill>
            <a:schemeClr val="accent3">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09" name="Freeform 10" descr="Solid diamond"/>
          <p:cNvSpPr>
            <a:spLocks/>
          </p:cNvSpPr>
          <p:nvPr/>
        </p:nvSpPr>
        <p:spPr bwMode="auto">
          <a:xfrm>
            <a:off x="5178425" y="2462213"/>
            <a:ext cx="2286000" cy="1600200"/>
          </a:xfrm>
          <a:custGeom>
            <a:avLst/>
            <a:gdLst>
              <a:gd name="T0" fmla="*/ 0 w 1440"/>
              <a:gd name="T1" fmla="*/ 2147483647 h 1008"/>
              <a:gd name="T2" fmla="*/ 0 w 1440"/>
              <a:gd name="T3" fmla="*/ 2147483647 h 1008"/>
              <a:gd name="T4" fmla="*/ 2147483647 w 1440"/>
              <a:gd name="T5" fmla="*/ 2147483647 h 1008"/>
              <a:gd name="T6" fmla="*/ 2147483647 w 1440"/>
              <a:gd name="T7" fmla="*/ 2147483647 h 1008"/>
              <a:gd name="T8" fmla="*/ 2147483647 w 1440"/>
              <a:gd name="T9" fmla="*/ 2147483647 h 1008"/>
              <a:gd name="T10" fmla="*/ 2147483647 w 1440"/>
              <a:gd name="T11" fmla="*/ 2147483647 h 1008"/>
              <a:gd name="T12" fmla="*/ 2147483647 w 1440"/>
              <a:gd name="T13" fmla="*/ 2147483647 h 1008"/>
              <a:gd name="T14" fmla="*/ 2147483647 w 1440"/>
              <a:gd name="T15" fmla="*/ 2147483647 h 1008"/>
              <a:gd name="T16" fmla="*/ 2147483647 w 1440"/>
              <a:gd name="T17" fmla="*/ 2147483647 h 1008"/>
              <a:gd name="T18" fmla="*/ 2147483647 w 1440"/>
              <a:gd name="T19" fmla="*/ 2147483647 h 1008"/>
              <a:gd name="T20" fmla="*/ 2147483647 w 1440"/>
              <a:gd name="T21" fmla="*/ 2147483647 h 1008"/>
              <a:gd name="T22" fmla="*/ 2147483647 w 1440"/>
              <a:gd name="T23" fmla="*/ 2147483647 h 1008"/>
              <a:gd name="T24" fmla="*/ 2147483647 w 1440"/>
              <a:gd name="T25" fmla="*/ 2147483647 h 1008"/>
              <a:gd name="T26" fmla="*/ 2147483647 w 1440"/>
              <a:gd name="T27" fmla="*/ 2147483647 h 1008"/>
              <a:gd name="T28" fmla="*/ 2147483647 w 1440"/>
              <a:gd name="T29" fmla="*/ 2147483647 h 1008"/>
              <a:gd name="T30" fmla="*/ 2147483647 w 1440"/>
              <a:gd name="T31" fmla="*/ 2147483647 h 1008"/>
              <a:gd name="T32" fmla="*/ 2147483647 w 1440"/>
              <a:gd name="T33" fmla="*/ 2147483647 h 1008"/>
              <a:gd name="T34" fmla="*/ 2147483647 w 1440"/>
              <a:gd name="T35" fmla="*/ 2147483647 h 1008"/>
              <a:gd name="T36" fmla="*/ 2147483647 w 1440"/>
              <a:gd name="T37" fmla="*/ 2147483647 h 1008"/>
              <a:gd name="T38" fmla="*/ 2147483647 w 1440"/>
              <a:gd name="T39" fmla="*/ 2147483647 h 1008"/>
              <a:gd name="T40" fmla="*/ 2147483647 w 1440"/>
              <a:gd name="T41" fmla="*/ 2147483647 h 1008"/>
              <a:gd name="T42" fmla="*/ 2147483647 w 1440"/>
              <a:gd name="T43" fmla="*/ 2147483647 h 1008"/>
              <a:gd name="T44" fmla="*/ 2147483647 w 1440"/>
              <a:gd name="T45" fmla="*/ 0 h 1008"/>
              <a:gd name="T46" fmla="*/ 0 w 1440"/>
              <a:gd name="T47" fmla="*/ 2147483647 h 10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0"/>
              <a:gd name="T73" fmla="*/ 0 h 1008"/>
              <a:gd name="T74" fmla="*/ 1440 w 1440"/>
              <a:gd name="T75" fmla="*/ 1008 h 10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0" h="1008">
                <a:moveTo>
                  <a:pt x="0" y="48"/>
                </a:moveTo>
                <a:lnTo>
                  <a:pt x="0" y="576"/>
                </a:lnTo>
                <a:lnTo>
                  <a:pt x="96" y="624"/>
                </a:lnTo>
                <a:lnTo>
                  <a:pt x="288" y="576"/>
                </a:lnTo>
                <a:lnTo>
                  <a:pt x="432" y="528"/>
                </a:lnTo>
                <a:lnTo>
                  <a:pt x="528" y="576"/>
                </a:lnTo>
                <a:lnTo>
                  <a:pt x="672" y="672"/>
                </a:lnTo>
                <a:lnTo>
                  <a:pt x="720" y="816"/>
                </a:lnTo>
                <a:lnTo>
                  <a:pt x="816" y="960"/>
                </a:lnTo>
                <a:lnTo>
                  <a:pt x="912" y="1008"/>
                </a:lnTo>
                <a:lnTo>
                  <a:pt x="1056" y="960"/>
                </a:lnTo>
                <a:lnTo>
                  <a:pt x="1200" y="912"/>
                </a:lnTo>
                <a:lnTo>
                  <a:pt x="1440" y="912"/>
                </a:lnTo>
                <a:lnTo>
                  <a:pt x="1406" y="630"/>
                </a:lnTo>
                <a:lnTo>
                  <a:pt x="1296" y="336"/>
                </a:lnTo>
                <a:lnTo>
                  <a:pt x="960" y="336"/>
                </a:lnTo>
                <a:lnTo>
                  <a:pt x="864" y="240"/>
                </a:lnTo>
                <a:lnTo>
                  <a:pt x="720" y="144"/>
                </a:lnTo>
                <a:lnTo>
                  <a:pt x="624" y="288"/>
                </a:lnTo>
                <a:lnTo>
                  <a:pt x="480" y="288"/>
                </a:lnTo>
                <a:lnTo>
                  <a:pt x="432" y="240"/>
                </a:lnTo>
                <a:lnTo>
                  <a:pt x="336" y="144"/>
                </a:lnTo>
                <a:lnTo>
                  <a:pt x="384" y="0"/>
                </a:lnTo>
                <a:lnTo>
                  <a:pt x="0" y="48"/>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10" name="Freeform 11"/>
          <p:cNvSpPr>
            <a:spLocks/>
          </p:cNvSpPr>
          <p:nvPr/>
        </p:nvSpPr>
        <p:spPr bwMode="auto">
          <a:xfrm>
            <a:off x="6550025" y="2157413"/>
            <a:ext cx="609600"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0 w 384"/>
              <a:gd name="T9" fmla="*/ 2147483647 h 384"/>
              <a:gd name="T10" fmla="*/ 2147483647 w 384"/>
              <a:gd name="T11" fmla="*/ 0 h 384"/>
              <a:gd name="T12" fmla="*/ 0 60000 65536"/>
              <a:gd name="T13" fmla="*/ 0 60000 65536"/>
              <a:gd name="T14" fmla="*/ 0 60000 65536"/>
              <a:gd name="T15" fmla="*/ 0 60000 65536"/>
              <a:gd name="T16" fmla="*/ 0 60000 65536"/>
              <a:gd name="T17" fmla="*/ 0 60000 65536"/>
              <a:gd name="T18" fmla="*/ 0 w 384"/>
              <a:gd name="T19" fmla="*/ 0 h 384"/>
              <a:gd name="T20" fmla="*/ 384 w 3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84" h="384">
                <a:moveTo>
                  <a:pt x="96" y="0"/>
                </a:moveTo>
                <a:lnTo>
                  <a:pt x="288" y="240"/>
                </a:lnTo>
                <a:lnTo>
                  <a:pt x="384" y="384"/>
                </a:lnTo>
                <a:lnTo>
                  <a:pt x="192" y="288"/>
                </a:lnTo>
                <a:lnTo>
                  <a:pt x="0" y="144"/>
                </a:lnTo>
                <a:lnTo>
                  <a:pt x="96" y="0"/>
                </a:lnTo>
                <a:close/>
              </a:path>
            </a:pathLst>
          </a:custGeom>
          <a:solidFill>
            <a:srgbClr val="FFFF99"/>
          </a:solidFill>
          <a:ln w="9525">
            <a:noFill/>
            <a:round/>
            <a:headEnd/>
            <a:tailEnd/>
          </a:ln>
        </p:spPr>
        <p:txBody>
          <a:bodyPr wrap="none" anchor="ctr"/>
          <a:lstStyle/>
          <a:p>
            <a:endParaRPr lang="en-US">
              <a:latin typeface="Arial Narrow" panose="020B0606020202030204" pitchFamily="34" charset="0"/>
            </a:endParaRPr>
          </a:p>
        </p:txBody>
      </p:sp>
      <p:sp>
        <p:nvSpPr>
          <p:cNvPr id="80911" name="Freeform 12"/>
          <p:cNvSpPr>
            <a:spLocks/>
          </p:cNvSpPr>
          <p:nvPr/>
        </p:nvSpPr>
        <p:spPr bwMode="auto">
          <a:xfrm>
            <a:off x="6321425" y="2386013"/>
            <a:ext cx="914400" cy="609600"/>
          </a:xfrm>
          <a:custGeom>
            <a:avLst/>
            <a:gdLst>
              <a:gd name="T0" fmla="*/ 2147483647 w 576"/>
              <a:gd name="T1" fmla="*/ 0 h 384"/>
              <a:gd name="T2" fmla="*/ 0 w 576"/>
              <a:gd name="T3" fmla="*/ 2147483647 h 384"/>
              <a:gd name="T4" fmla="*/ 2147483647 w 576"/>
              <a:gd name="T5" fmla="*/ 2147483647 h 384"/>
              <a:gd name="T6" fmla="*/ 2147483647 w 576"/>
              <a:gd name="T7" fmla="*/ 2147483647 h 384"/>
              <a:gd name="T8" fmla="*/ 2147483647 w 576"/>
              <a:gd name="T9" fmla="*/ 2147483647 h 384"/>
              <a:gd name="T10" fmla="*/ 2147483647 w 576"/>
              <a:gd name="T11" fmla="*/ 2147483647 h 384"/>
              <a:gd name="T12" fmla="*/ 2147483647 w 576"/>
              <a:gd name="T13" fmla="*/ 2147483647 h 384"/>
              <a:gd name="T14" fmla="*/ 2147483647 w 576"/>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576"/>
              <a:gd name="T25" fmla="*/ 0 h 384"/>
              <a:gd name="T26" fmla="*/ 576 w 576"/>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6" h="384">
                <a:moveTo>
                  <a:pt x="144" y="0"/>
                </a:moveTo>
                <a:lnTo>
                  <a:pt x="0" y="192"/>
                </a:lnTo>
                <a:lnTo>
                  <a:pt x="144" y="288"/>
                </a:lnTo>
                <a:lnTo>
                  <a:pt x="240" y="384"/>
                </a:lnTo>
                <a:lnTo>
                  <a:pt x="576" y="384"/>
                </a:lnTo>
                <a:lnTo>
                  <a:pt x="528" y="240"/>
                </a:lnTo>
                <a:lnTo>
                  <a:pt x="336" y="144"/>
                </a:lnTo>
                <a:lnTo>
                  <a:pt x="144" y="0"/>
                </a:lnTo>
                <a:close/>
              </a:path>
            </a:pathLst>
          </a:custGeom>
          <a:solidFill>
            <a:schemeClr val="accent3">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12" name="Freeform 13"/>
          <p:cNvSpPr>
            <a:spLocks/>
          </p:cNvSpPr>
          <p:nvPr/>
        </p:nvSpPr>
        <p:spPr bwMode="auto">
          <a:xfrm>
            <a:off x="5178426" y="3300413"/>
            <a:ext cx="2290763" cy="990600"/>
          </a:xfrm>
          <a:custGeom>
            <a:avLst/>
            <a:gdLst>
              <a:gd name="T0" fmla="*/ 0 w 1443"/>
              <a:gd name="T1" fmla="*/ 2147483647 h 624"/>
              <a:gd name="T2" fmla="*/ 0 w 1443"/>
              <a:gd name="T3" fmla="*/ 2147483647 h 624"/>
              <a:gd name="T4" fmla="*/ 2147483647 w 1443"/>
              <a:gd name="T5" fmla="*/ 2147483647 h 624"/>
              <a:gd name="T6" fmla="*/ 2147483647 w 1443"/>
              <a:gd name="T7" fmla="*/ 2147483647 h 624"/>
              <a:gd name="T8" fmla="*/ 2147483647 w 1443"/>
              <a:gd name="T9" fmla="*/ 2147483647 h 624"/>
              <a:gd name="T10" fmla="*/ 2147483647 w 1443"/>
              <a:gd name="T11" fmla="*/ 2147483647 h 624"/>
              <a:gd name="T12" fmla="*/ 2147483647 w 1443"/>
              <a:gd name="T13" fmla="*/ 2147483647 h 624"/>
              <a:gd name="T14" fmla="*/ 2147483647 w 1443"/>
              <a:gd name="T15" fmla="*/ 2147483647 h 624"/>
              <a:gd name="T16" fmla="*/ 2147483647 w 1443"/>
              <a:gd name="T17" fmla="*/ 2147483647 h 624"/>
              <a:gd name="T18" fmla="*/ 2147483647 w 1443"/>
              <a:gd name="T19" fmla="*/ 2147483647 h 624"/>
              <a:gd name="T20" fmla="*/ 2147483647 w 1443"/>
              <a:gd name="T21" fmla="*/ 2147483647 h 624"/>
              <a:gd name="T22" fmla="*/ 2147483647 w 1443"/>
              <a:gd name="T23" fmla="*/ 2147483647 h 624"/>
              <a:gd name="T24" fmla="*/ 2147483647 w 1443"/>
              <a:gd name="T25" fmla="*/ 2147483647 h 624"/>
              <a:gd name="T26" fmla="*/ 2147483647 w 1443"/>
              <a:gd name="T27" fmla="*/ 2147483647 h 624"/>
              <a:gd name="T28" fmla="*/ 2147483647 w 1443"/>
              <a:gd name="T29" fmla="*/ 2147483647 h 624"/>
              <a:gd name="T30" fmla="*/ 2147483647 w 1443"/>
              <a:gd name="T31" fmla="*/ 2147483647 h 624"/>
              <a:gd name="T32" fmla="*/ 2147483647 w 1443"/>
              <a:gd name="T33" fmla="*/ 2147483647 h 624"/>
              <a:gd name="T34" fmla="*/ 2147483647 w 1443"/>
              <a:gd name="T35" fmla="*/ 2147483647 h 624"/>
              <a:gd name="T36" fmla="*/ 2147483647 w 1443"/>
              <a:gd name="T37" fmla="*/ 0 h 624"/>
              <a:gd name="T38" fmla="*/ 2147483647 w 1443"/>
              <a:gd name="T39" fmla="*/ 2147483647 h 624"/>
              <a:gd name="T40" fmla="*/ 0 w 1443"/>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3"/>
              <a:gd name="T64" fmla="*/ 0 h 624"/>
              <a:gd name="T65" fmla="*/ 1443 w 1443"/>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3" h="624">
                <a:moveTo>
                  <a:pt x="0" y="48"/>
                </a:moveTo>
                <a:lnTo>
                  <a:pt x="0" y="240"/>
                </a:lnTo>
                <a:lnTo>
                  <a:pt x="96" y="240"/>
                </a:lnTo>
                <a:lnTo>
                  <a:pt x="384" y="192"/>
                </a:lnTo>
                <a:lnTo>
                  <a:pt x="528" y="192"/>
                </a:lnTo>
                <a:lnTo>
                  <a:pt x="672" y="384"/>
                </a:lnTo>
                <a:lnTo>
                  <a:pt x="672" y="576"/>
                </a:lnTo>
                <a:lnTo>
                  <a:pt x="720" y="624"/>
                </a:lnTo>
                <a:lnTo>
                  <a:pt x="816" y="624"/>
                </a:lnTo>
                <a:lnTo>
                  <a:pt x="1008" y="576"/>
                </a:lnTo>
                <a:lnTo>
                  <a:pt x="1200" y="480"/>
                </a:lnTo>
                <a:lnTo>
                  <a:pt x="1440" y="480"/>
                </a:lnTo>
                <a:lnTo>
                  <a:pt x="1443" y="369"/>
                </a:lnTo>
                <a:lnTo>
                  <a:pt x="1200" y="384"/>
                </a:lnTo>
                <a:lnTo>
                  <a:pt x="912" y="480"/>
                </a:lnTo>
                <a:lnTo>
                  <a:pt x="816" y="432"/>
                </a:lnTo>
                <a:lnTo>
                  <a:pt x="720" y="288"/>
                </a:lnTo>
                <a:lnTo>
                  <a:pt x="672" y="144"/>
                </a:lnTo>
                <a:lnTo>
                  <a:pt x="432" y="0"/>
                </a:lnTo>
                <a:lnTo>
                  <a:pt x="96" y="96"/>
                </a:lnTo>
                <a:lnTo>
                  <a:pt x="0" y="48"/>
                </a:lnTo>
                <a:close/>
              </a:path>
            </a:pathLst>
          </a:custGeom>
          <a:solidFill>
            <a:schemeClr val="accent5">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13" name="Freeform 14"/>
          <p:cNvSpPr>
            <a:spLocks/>
          </p:cNvSpPr>
          <p:nvPr/>
        </p:nvSpPr>
        <p:spPr bwMode="auto">
          <a:xfrm>
            <a:off x="5178425" y="3681413"/>
            <a:ext cx="2286000" cy="838200"/>
          </a:xfrm>
          <a:custGeom>
            <a:avLst/>
            <a:gdLst>
              <a:gd name="T0" fmla="*/ 0 w 1440"/>
              <a:gd name="T1" fmla="*/ 0 h 528"/>
              <a:gd name="T2" fmla="*/ 0 w 1440"/>
              <a:gd name="T3" fmla="*/ 2147483647 h 528"/>
              <a:gd name="T4" fmla="*/ 2147483647 w 1440"/>
              <a:gd name="T5" fmla="*/ 2147483647 h 528"/>
              <a:gd name="T6" fmla="*/ 2147483647 w 1440"/>
              <a:gd name="T7" fmla="*/ 2147483647 h 528"/>
              <a:gd name="T8" fmla="*/ 2147483647 w 1440"/>
              <a:gd name="T9" fmla="*/ 2147483647 h 528"/>
              <a:gd name="T10" fmla="*/ 2147483647 w 1440"/>
              <a:gd name="T11" fmla="*/ 2147483647 h 528"/>
              <a:gd name="T12" fmla="*/ 2147483647 w 1440"/>
              <a:gd name="T13" fmla="*/ 2147483647 h 528"/>
              <a:gd name="T14" fmla="*/ 2147483647 w 1440"/>
              <a:gd name="T15" fmla="*/ 2147483647 h 528"/>
              <a:gd name="T16" fmla="*/ 2147483647 w 1440"/>
              <a:gd name="T17" fmla="*/ 2147483647 h 528"/>
              <a:gd name="T18" fmla="*/ 2147483647 w 1440"/>
              <a:gd name="T19" fmla="*/ 2147483647 h 528"/>
              <a:gd name="T20" fmla="*/ 2147483647 w 1440"/>
              <a:gd name="T21" fmla="*/ 2147483647 h 528"/>
              <a:gd name="T22" fmla="*/ 2147483647 w 1440"/>
              <a:gd name="T23" fmla="*/ 2147483647 h 528"/>
              <a:gd name="T24" fmla="*/ 2147483647 w 1440"/>
              <a:gd name="T25" fmla="*/ 2147483647 h 528"/>
              <a:gd name="T26" fmla="*/ 2147483647 w 1440"/>
              <a:gd name="T27" fmla="*/ 2147483647 h 528"/>
              <a:gd name="T28" fmla="*/ 2147483647 w 1440"/>
              <a:gd name="T29" fmla="*/ 2147483647 h 528"/>
              <a:gd name="T30" fmla="*/ 2147483647 w 1440"/>
              <a:gd name="T31" fmla="*/ 2147483647 h 528"/>
              <a:gd name="T32" fmla="*/ 2147483647 w 1440"/>
              <a:gd name="T33" fmla="*/ 2147483647 h 528"/>
              <a:gd name="T34" fmla="*/ 2147483647 w 1440"/>
              <a:gd name="T35" fmla="*/ 2147483647 h 528"/>
              <a:gd name="T36" fmla="*/ 2147483647 w 1440"/>
              <a:gd name="T37" fmla="*/ 2147483647 h 528"/>
              <a:gd name="T38" fmla="*/ 2147483647 w 1440"/>
              <a:gd name="T39" fmla="*/ 2147483647 h 528"/>
              <a:gd name="T40" fmla="*/ 2147483647 w 1440"/>
              <a:gd name="T41" fmla="*/ 2147483647 h 528"/>
              <a:gd name="T42" fmla="*/ 2147483647 w 1440"/>
              <a:gd name="T43" fmla="*/ 2147483647 h 528"/>
              <a:gd name="T44" fmla="*/ 2147483647 w 1440"/>
              <a:gd name="T45" fmla="*/ 2147483647 h 528"/>
              <a:gd name="T46" fmla="*/ 2147483647 w 1440"/>
              <a:gd name="T47" fmla="*/ 2147483647 h 528"/>
              <a:gd name="T48" fmla="*/ 2147483647 w 1440"/>
              <a:gd name="T49" fmla="*/ 0 h 528"/>
              <a:gd name="T50" fmla="*/ 0 w 1440"/>
              <a:gd name="T51" fmla="*/ 0 h 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0"/>
              <a:gd name="T79" fmla="*/ 0 h 528"/>
              <a:gd name="T80" fmla="*/ 1440 w 1440"/>
              <a:gd name="T81" fmla="*/ 528 h 528"/>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4333 w 10000"/>
              <a:gd name="connsiteY7" fmla="*/ 10000 h 10000"/>
              <a:gd name="connsiteX8" fmla="*/ 5333 w 10000"/>
              <a:gd name="connsiteY8" fmla="*/ 10000 h 10000"/>
              <a:gd name="connsiteX9" fmla="*/ 6333 w 10000"/>
              <a:gd name="connsiteY9" fmla="*/ 9091 h 10000"/>
              <a:gd name="connsiteX10" fmla="*/ 7333 w 10000"/>
              <a:gd name="connsiteY10" fmla="*/ 7273 h 10000"/>
              <a:gd name="connsiteX11" fmla="*/ 8333 w 10000"/>
              <a:gd name="connsiteY11" fmla="*/ 6364 h 10000"/>
              <a:gd name="connsiteX12" fmla="*/ 9938 w 10000"/>
              <a:gd name="connsiteY12" fmla="*/ 6307 h 10000"/>
              <a:gd name="connsiteX13" fmla="*/ 10000 w 10000"/>
              <a:gd name="connsiteY13" fmla="*/ 4545 h 10000"/>
              <a:gd name="connsiteX14" fmla="*/ 8333 w 10000"/>
              <a:gd name="connsiteY14" fmla="*/ 4545 h 10000"/>
              <a:gd name="connsiteX15" fmla="*/ 6667 w 10000"/>
              <a:gd name="connsiteY15" fmla="*/ 6364 h 10000"/>
              <a:gd name="connsiteX16" fmla="*/ 6000 w 10000"/>
              <a:gd name="connsiteY16" fmla="*/ 8182 h 10000"/>
              <a:gd name="connsiteX17" fmla="*/ 5000 w 10000"/>
              <a:gd name="connsiteY17" fmla="*/ 8182 h 10000"/>
              <a:gd name="connsiteX18" fmla="*/ 4333 w 10000"/>
              <a:gd name="connsiteY18" fmla="*/ 7273 h 10000"/>
              <a:gd name="connsiteX19" fmla="*/ 4000 w 10000"/>
              <a:gd name="connsiteY19" fmla="*/ 5455 h 10000"/>
              <a:gd name="connsiteX20" fmla="*/ 4000 w 10000"/>
              <a:gd name="connsiteY20" fmla="*/ 2727 h 10000"/>
              <a:gd name="connsiteX21" fmla="*/ 3667 w 10000"/>
              <a:gd name="connsiteY21" fmla="*/ 909 h 10000"/>
              <a:gd name="connsiteX22" fmla="*/ 3000 w 10000"/>
              <a:gd name="connsiteY22" fmla="*/ 909 h 10000"/>
              <a:gd name="connsiteX23" fmla="*/ 2156 w 10000"/>
              <a:gd name="connsiteY23" fmla="*/ 1004 h 10000"/>
              <a:gd name="connsiteX24" fmla="*/ 1333 w 10000"/>
              <a:gd name="connsiteY24" fmla="*/ 1818 h 10000"/>
              <a:gd name="connsiteX25" fmla="*/ 667 w 10000"/>
              <a:gd name="connsiteY25" fmla="*/ 0 h 10000"/>
              <a:gd name="connsiteX26" fmla="*/ 0 w 10000"/>
              <a:gd name="connsiteY26" fmla="*/ 0 h 10000"/>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3699 w 10000"/>
              <a:gd name="connsiteY7" fmla="*/ 7790 h 10000"/>
              <a:gd name="connsiteX8" fmla="*/ 4333 w 10000"/>
              <a:gd name="connsiteY8" fmla="*/ 10000 h 10000"/>
              <a:gd name="connsiteX9" fmla="*/ 5333 w 10000"/>
              <a:gd name="connsiteY9" fmla="*/ 10000 h 10000"/>
              <a:gd name="connsiteX10" fmla="*/ 6333 w 10000"/>
              <a:gd name="connsiteY10" fmla="*/ 9091 h 10000"/>
              <a:gd name="connsiteX11" fmla="*/ 7333 w 10000"/>
              <a:gd name="connsiteY11" fmla="*/ 7273 h 10000"/>
              <a:gd name="connsiteX12" fmla="*/ 8333 w 10000"/>
              <a:gd name="connsiteY12" fmla="*/ 6364 h 10000"/>
              <a:gd name="connsiteX13" fmla="*/ 9938 w 10000"/>
              <a:gd name="connsiteY13" fmla="*/ 6307 h 10000"/>
              <a:gd name="connsiteX14" fmla="*/ 10000 w 10000"/>
              <a:gd name="connsiteY14" fmla="*/ 4545 h 10000"/>
              <a:gd name="connsiteX15" fmla="*/ 8333 w 10000"/>
              <a:gd name="connsiteY15" fmla="*/ 4545 h 10000"/>
              <a:gd name="connsiteX16" fmla="*/ 6667 w 10000"/>
              <a:gd name="connsiteY16" fmla="*/ 6364 h 10000"/>
              <a:gd name="connsiteX17" fmla="*/ 6000 w 10000"/>
              <a:gd name="connsiteY17" fmla="*/ 8182 h 10000"/>
              <a:gd name="connsiteX18" fmla="*/ 5000 w 10000"/>
              <a:gd name="connsiteY18" fmla="*/ 8182 h 10000"/>
              <a:gd name="connsiteX19" fmla="*/ 4333 w 10000"/>
              <a:gd name="connsiteY19" fmla="*/ 7273 h 10000"/>
              <a:gd name="connsiteX20" fmla="*/ 4000 w 10000"/>
              <a:gd name="connsiteY20" fmla="*/ 5455 h 10000"/>
              <a:gd name="connsiteX21" fmla="*/ 4000 w 10000"/>
              <a:gd name="connsiteY21" fmla="*/ 2727 h 10000"/>
              <a:gd name="connsiteX22" fmla="*/ 3667 w 10000"/>
              <a:gd name="connsiteY22" fmla="*/ 909 h 10000"/>
              <a:gd name="connsiteX23" fmla="*/ 3000 w 10000"/>
              <a:gd name="connsiteY23" fmla="*/ 909 h 10000"/>
              <a:gd name="connsiteX24" fmla="*/ 2156 w 10000"/>
              <a:gd name="connsiteY24" fmla="*/ 1004 h 10000"/>
              <a:gd name="connsiteX25" fmla="*/ 1333 w 10000"/>
              <a:gd name="connsiteY25" fmla="*/ 1818 h 10000"/>
              <a:gd name="connsiteX26" fmla="*/ 667 w 10000"/>
              <a:gd name="connsiteY26" fmla="*/ 0 h 10000"/>
              <a:gd name="connsiteX27" fmla="*/ 0 w 10000"/>
              <a:gd name="connsiteY27" fmla="*/ 0 h 10000"/>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3699 w 10000"/>
              <a:gd name="connsiteY7" fmla="*/ 7790 h 10000"/>
              <a:gd name="connsiteX8" fmla="*/ 4333 w 10000"/>
              <a:gd name="connsiteY8" fmla="*/ 10000 h 10000"/>
              <a:gd name="connsiteX9" fmla="*/ 5333 w 10000"/>
              <a:gd name="connsiteY9" fmla="*/ 10000 h 10000"/>
              <a:gd name="connsiteX10" fmla="*/ 6333 w 10000"/>
              <a:gd name="connsiteY10" fmla="*/ 9091 h 10000"/>
              <a:gd name="connsiteX11" fmla="*/ 7333 w 10000"/>
              <a:gd name="connsiteY11" fmla="*/ 7273 h 10000"/>
              <a:gd name="connsiteX12" fmla="*/ 8333 w 10000"/>
              <a:gd name="connsiteY12" fmla="*/ 6364 h 10000"/>
              <a:gd name="connsiteX13" fmla="*/ 9938 w 10000"/>
              <a:gd name="connsiteY13" fmla="*/ 6307 h 10000"/>
              <a:gd name="connsiteX14" fmla="*/ 10000 w 10000"/>
              <a:gd name="connsiteY14" fmla="*/ 4545 h 10000"/>
              <a:gd name="connsiteX15" fmla="*/ 8333 w 10000"/>
              <a:gd name="connsiteY15" fmla="*/ 4545 h 10000"/>
              <a:gd name="connsiteX16" fmla="*/ 6667 w 10000"/>
              <a:gd name="connsiteY16" fmla="*/ 6364 h 10000"/>
              <a:gd name="connsiteX17" fmla="*/ 5874 w 10000"/>
              <a:gd name="connsiteY17" fmla="*/ 8096 h 10000"/>
              <a:gd name="connsiteX18" fmla="*/ 5000 w 10000"/>
              <a:gd name="connsiteY18" fmla="*/ 8182 h 10000"/>
              <a:gd name="connsiteX19" fmla="*/ 4333 w 10000"/>
              <a:gd name="connsiteY19" fmla="*/ 7273 h 10000"/>
              <a:gd name="connsiteX20" fmla="*/ 4000 w 10000"/>
              <a:gd name="connsiteY20" fmla="*/ 5455 h 10000"/>
              <a:gd name="connsiteX21" fmla="*/ 4000 w 10000"/>
              <a:gd name="connsiteY21" fmla="*/ 2727 h 10000"/>
              <a:gd name="connsiteX22" fmla="*/ 3667 w 10000"/>
              <a:gd name="connsiteY22" fmla="*/ 909 h 10000"/>
              <a:gd name="connsiteX23" fmla="*/ 3000 w 10000"/>
              <a:gd name="connsiteY23" fmla="*/ 909 h 10000"/>
              <a:gd name="connsiteX24" fmla="*/ 2156 w 10000"/>
              <a:gd name="connsiteY24" fmla="*/ 1004 h 10000"/>
              <a:gd name="connsiteX25" fmla="*/ 1333 w 10000"/>
              <a:gd name="connsiteY25" fmla="*/ 1818 h 10000"/>
              <a:gd name="connsiteX26" fmla="*/ 667 w 10000"/>
              <a:gd name="connsiteY26" fmla="*/ 0 h 10000"/>
              <a:gd name="connsiteX27" fmla="*/ 0 w 10000"/>
              <a:gd name="connsiteY2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0" y="0"/>
                </a:moveTo>
                <a:lnTo>
                  <a:pt x="0" y="4545"/>
                </a:lnTo>
                <a:lnTo>
                  <a:pt x="1333" y="4545"/>
                </a:lnTo>
                <a:lnTo>
                  <a:pt x="2333" y="3636"/>
                </a:lnTo>
                <a:lnTo>
                  <a:pt x="2667" y="2727"/>
                </a:lnTo>
                <a:lnTo>
                  <a:pt x="3333" y="2727"/>
                </a:lnTo>
                <a:lnTo>
                  <a:pt x="3333" y="4545"/>
                </a:lnTo>
                <a:cubicBezTo>
                  <a:pt x="3476" y="5426"/>
                  <a:pt x="3556" y="6909"/>
                  <a:pt x="3699" y="7790"/>
                </a:cubicBezTo>
                <a:lnTo>
                  <a:pt x="4333" y="10000"/>
                </a:lnTo>
                <a:lnTo>
                  <a:pt x="5333" y="10000"/>
                </a:lnTo>
                <a:lnTo>
                  <a:pt x="6333" y="9091"/>
                </a:lnTo>
                <a:lnTo>
                  <a:pt x="7333" y="7273"/>
                </a:lnTo>
                <a:lnTo>
                  <a:pt x="8333" y="6364"/>
                </a:lnTo>
                <a:lnTo>
                  <a:pt x="9938" y="6307"/>
                </a:lnTo>
                <a:cubicBezTo>
                  <a:pt x="9959" y="5720"/>
                  <a:pt x="9979" y="5132"/>
                  <a:pt x="10000" y="4545"/>
                </a:cubicBezTo>
                <a:lnTo>
                  <a:pt x="8333" y="4545"/>
                </a:lnTo>
                <a:lnTo>
                  <a:pt x="6667" y="6364"/>
                </a:lnTo>
                <a:lnTo>
                  <a:pt x="5874" y="8096"/>
                </a:lnTo>
                <a:lnTo>
                  <a:pt x="5000" y="8182"/>
                </a:lnTo>
                <a:lnTo>
                  <a:pt x="4333" y="7273"/>
                </a:lnTo>
                <a:lnTo>
                  <a:pt x="4000" y="5455"/>
                </a:lnTo>
                <a:lnTo>
                  <a:pt x="4000" y="2727"/>
                </a:lnTo>
                <a:lnTo>
                  <a:pt x="3667" y="909"/>
                </a:lnTo>
                <a:lnTo>
                  <a:pt x="3000" y="909"/>
                </a:lnTo>
                <a:cubicBezTo>
                  <a:pt x="2771" y="1055"/>
                  <a:pt x="2385" y="858"/>
                  <a:pt x="2156" y="1004"/>
                </a:cubicBezTo>
                <a:lnTo>
                  <a:pt x="1333" y="1818"/>
                </a:lnTo>
                <a:lnTo>
                  <a:pt x="667" y="0"/>
                </a:lnTo>
                <a:lnTo>
                  <a:pt x="0" y="0"/>
                </a:lnTo>
                <a:close/>
              </a:path>
            </a:pathLst>
          </a:custGeom>
          <a:solidFill>
            <a:schemeClr val="accent6">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14" name="Freeform 15"/>
          <p:cNvSpPr>
            <a:spLocks/>
          </p:cNvSpPr>
          <p:nvPr/>
        </p:nvSpPr>
        <p:spPr bwMode="auto">
          <a:xfrm>
            <a:off x="5178425" y="3910013"/>
            <a:ext cx="1676400" cy="762000"/>
          </a:xfrm>
          <a:custGeom>
            <a:avLst/>
            <a:gdLst>
              <a:gd name="T0" fmla="*/ 0 w 1056"/>
              <a:gd name="T1" fmla="*/ 2147483647 h 480"/>
              <a:gd name="T2" fmla="*/ 2147483647 w 1056"/>
              <a:gd name="T3" fmla="*/ 2147483647 h 480"/>
              <a:gd name="T4" fmla="*/ 2147483647 w 1056"/>
              <a:gd name="T5" fmla="*/ 2147483647 h 480"/>
              <a:gd name="T6" fmla="*/ 2147483647 w 1056"/>
              <a:gd name="T7" fmla="*/ 2147483647 h 480"/>
              <a:gd name="T8" fmla="*/ 2147483647 w 1056"/>
              <a:gd name="T9" fmla="*/ 2147483647 h 480"/>
              <a:gd name="T10" fmla="*/ 2147483647 w 1056"/>
              <a:gd name="T11" fmla="*/ 2147483647 h 480"/>
              <a:gd name="T12" fmla="*/ 2147483647 w 1056"/>
              <a:gd name="T13" fmla="*/ 2147483647 h 480"/>
              <a:gd name="T14" fmla="*/ 2147483647 w 1056"/>
              <a:gd name="T15" fmla="*/ 2147483647 h 480"/>
              <a:gd name="T16" fmla="*/ 2147483647 w 1056"/>
              <a:gd name="T17" fmla="*/ 2147483647 h 480"/>
              <a:gd name="T18" fmla="*/ 2147483647 w 1056"/>
              <a:gd name="T19" fmla="*/ 2147483647 h 480"/>
              <a:gd name="T20" fmla="*/ 2147483647 w 1056"/>
              <a:gd name="T21" fmla="*/ 2147483647 h 480"/>
              <a:gd name="T22" fmla="*/ 2147483647 w 1056"/>
              <a:gd name="T23" fmla="*/ 2147483647 h 480"/>
              <a:gd name="T24" fmla="*/ 2147483647 w 1056"/>
              <a:gd name="T25" fmla="*/ 2147483647 h 480"/>
              <a:gd name="T26" fmla="*/ 2147483647 w 1056"/>
              <a:gd name="T27" fmla="*/ 0 h 480"/>
              <a:gd name="T28" fmla="*/ 2147483647 w 1056"/>
              <a:gd name="T29" fmla="*/ 0 h 480"/>
              <a:gd name="T30" fmla="*/ 2147483647 w 1056"/>
              <a:gd name="T31" fmla="*/ 2147483647 h 480"/>
              <a:gd name="T32" fmla="*/ 2147483647 w 1056"/>
              <a:gd name="T33" fmla="*/ 2147483647 h 480"/>
              <a:gd name="T34" fmla="*/ 0 w 1056"/>
              <a:gd name="T35" fmla="*/ 2147483647 h 4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6"/>
              <a:gd name="T55" fmla="*/ 0 h 480"/>
              <a:gd name="T56" fmla="*/ 1056 w 1056"/>
              <a:gd name="T57" fmla="*/ 480 h 480"/>
              <a:gd name="connsiteX0" fmla="*/ 0 w 10000"/>
              <a:gd name="connsiteY0" fmla="*/ 2000 h 10000"/>
              <a:gd name="connsiteX1" fmla="*/ 1818 w 10000"/>
              <a:gd name="connsiteY1" fmla="*/ 3000 h 10000"/>
              <a:gd name="connsiteX2" fmla="*/ 3636 w 10000"/>
              <a:gd name="connsiteY2" fmla="*/ 2000 h 10000"/>
              <a:gd name="connsiteX3" fmla="*/ 4091 w 10000"/>
              <a:gd name="connsiteY3" fmla="*/ 5000 h 10000"/>
              <a:gd name="connsiteX4" fmla="*/ 4572 w 10000"/>
              <a:gd name="connsiteY4" fmla="*/ 6892 h 10000"/>
              <a:gd name="connsiteX5" fmla="*/ 5455 w 10000"/>
              <a:gd name="connsiteY5" fmla="*/ 9000 h 10000"/>
              <a:gd name="connsiteX6" fmla="*/ 6364 w 10000"/>
              <a:gd name="connsiteY6" fmla="*/ 10000 h 10000"/>
              <a:gd name="connsiteX7" fmla="*/ 8182 w 10000"/>
              <a:gd name="connsiteY7" fmla="*/ 9000 h 10000"/>
              <a:gd name="connsiteX8" fmla="*/ 9091 w 10000"/>
              <a:gd name="connsiteY8" fmla="*/ 7000 h 10000"/>
              <a:gd name="connsiteX9" fmla="*/ 10000 w 10000"/>
              <a:gd name="connsiteY9" fmla="*/ 5000 h 10000"/>
              <a:gd name="connsiteX10" fmla="*/ 8636 w 10000"/>
              <a:gd name="connsiteY10" fmla="*/ 7000 h 10000"/>
              <a:gd name="connsiteX11" fmla="*/ 7273 w 10000"/>
              <a:gd name="connsiteY11" fmla="*/ 8000 h 10000"/>
              <a:gd name="connsiteX12" fmla="*/ 5909 w 10000"/>
              <a:gd name="connsiteY12" fmla="*/ 8000 h 10000"/>
              <a:gd name="connsiteX13" fmla="*/ 4545 w 10000"/>
              <a:gd name="connsiteY13" fmla="*/ 2000 h 10000"/>
              <a:gd name="connsiteX14" fmla="*/ 4545 w 10000"/>
              <a:gd name="connsiteY14" fmla="*/ 0 h 10000"/>
              <a:gd name="connsiteX15" fmla="*/ 3636 w 10000"/>
              <a:gd name="connsiteY15" fmla="*/ 0 h 10000"/>
              <a:gd name="connsiteX16" fmla="*/ 3182 w 10000"/>
              <a:gd name="connsiteY16" fmla="*/ 1000 h 10000"/>
              <a:gd name="connsiteX17" fmla="*/ 1818 w 10000"/>
              <a:gd name="connsiteY17" fmla="*/ 2000 h 10000"/>
              <a:gd name="connsiteX18" fmla="*/ 0 w 10000"/>
              <a:gd name="connsiteY18" fmla="*/ 2000 h 10000"/>
              <a:gd name="connsiteX0" fmla="*/ 0 w 10000"/>
              <a:gd name="connsiteY0" fmla="*/ 2000 h 10000"/>
              <a:gd name="connsiteX1" fmla="*/ 1818 w 10000"/>
              <a:gd name="connsiteY1" fmla="*/ 3000 h 10000"/>
              <a:gd name="connsiteX2" fmla="*/ 2553 w 10000"/>
              <a:gd name="connsiteY2" fmla="*/ 3113 h 10000"/>
              <a:gd name="connsiteX3" fmla="*/ 3636 w 10000"/>
              <a:gd name="connsiteY3" fmla="*/ 2000 h 10000"/>
              <a:gd name="connsiteX4" fmla="*/ 4091 w 10000"/>
              <a:gd name="connsiteY4" fmla="*/ 5000 h 10000"/>
              <a:gd name="connsiteX5" fmla="*/ 4572 w 10000"/>
              <a:gd name="connsiteY5" fmla="*/ 6892 h 10000"/>
              <a:gd name="connsiteX6" fmla="*/ 5455 w 10000"/>
              <a:gd name="connsiteY6" fmla="*/ 9000 h 10000"/>
              <a:gd name="connsiteX7" fmla="*/ 6364 w 10000"/>
              <a:gd name="connsiteY7" fmla="*/ 10000 h 10000"/>
              <a:gd name="connsiteX8" fmla="*/ 8182 w 10000"/>
              <a:gd name="connsiteY8" fmla="*/ 9000 h 10000"/>
              <a:gd name="connsiteX9" fmla="*/ 9091 w 10000"/>
              <a:gd name="connsiteY9" fmla="*/ 7000 h 10000"/>
              <a:gd name="connsiteX10" fmla="*/ 10000 w 10000"/>
              <a:gd name="connsiteY10" fmla="*/ 5000 h 10000"/>
              <a:gd name="connsiteX11" fmla="*/ 8636 w 10000"/>
              <a:gd name="connsiteY11" fmla="*/ 7000 h 10000"/>
              <a:gd name="connsiteX12" fmla="*/ 7273 w 10000"/>
              <a:gd name="connsiteY12" fmla="*/ 8000 h 10000"/>
              <a:gd name="connsiteX13" fmla="*/ 5909 w 10000"/>
              <a:gd name="connsiteY13" fmla="*/ 8000 h 10000"/>
              <a:gd name="connsiteX14" fmla="*/ 4545 w 10000"/>
              <a:gd name="connsiteY14" fmla="*/ 2000 h 10000"/>
              <a:gd name="connsiteX15" fmla="*/ 4545 w 10000"/>
              <a:gd name="connsiteY15" fmla="*/ 0 h 10000"/>
              <a:gd name="connsiteX16" fmla="*/ 3636 w 10000"/>
              <a:gd name="connsiteY16" fmla="*/ 0 h 10000"/>
              <a:gd name="connsiteX17" fmla="*/ 3182 w 10000"/>
              <a:gd name="connsiteY17" fmla="*/ 1000 h 10000"/>
              <a:gd name="connsiteX18" fmla="*/ 1818 w 10000"/>
              <a:gd name="connsiteY18" fmla="*/ 2000 h 10000"/>
              <a:gd name="connsiteX19" fmla="*/ 0 w 10000"/>
              <a:gd name="connsiteY19"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8182 w 10000"/>
              <a:gd name="connsiteY9" fmla="*/ 9000 h 10000"/>
              <a:gd name="connsiteX10" fmla="*/ 9091 w 10000"/>
              <a:gd name="connsiteY10" fmla="*/ 7000 h 10000"/>
              <a:gd name="connsiteX11" fmla="*/ 10000 w 10000"/>
              <a:gd name="connsiteY11" fmla="*/ 5000 h 10000"/>
              <a:gd name="connsiteX12" fmla="*/ 8636 w 10000"/>
              <a:gd name="connsiteY12" fmla="*/ 7000 h 10000"/>
              <a:gd name="connsiteX13" fmla="*/ 7273 w 10000"/>
              <a:gd name="connsiteY13" fmla="*/ 8000 h 10000"/>
              <a:gd name="connsiteX14" fmla="*/ 5909 w 10000"/>
              <a:gd name="connsiteY14" fmla="*/ 8000 h 10000"/>
              <a:gd name="connsiteX15" fmla="*/ 4545 w 10000"/>
              <a:gd name="connsiteY15" fmla="*/ 2000 h 10000"/>
              <a:gd name="connsiteX16" fmla="*/ 4545 w 10000"/>
              <a:gd name="connsiteY16" fmla="*/ 0 h 10000"/>
              <a:gd name="connsiteX17" fmla="*/ 3636 w 10000"/>
              <a:gd name="connsiteY17" fmla="*/ 0 h 10000"/>
              <a:gd name="connsiteX18" fmla="*/ 3182 w 10000"/>
              <a:gd name="connsiteY18" fmla="*/ 1000 h 10000"/>
              <a:gd name="connsiteX19" fmla="*/ 1818 w 10000"/>
              <a:gd name="connsiteY19" fmla="*/ 2000 h 10000"/>
              <a:gd name="connsiteX20" fmla="*/ 0 w 10000"/>
              <a:gd name="connsiteY20"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7535 w 10000"/>
              <a:gd name="connsiteY9" fmla="*/ 9821 h 10000"/>
              <a:gd name="connsiteX10" fmla="*/ 8182 w 10000"/>
              <a:gd name="connsiteY10" fmla="*/ 9000 h 10000"/>
              <a:gd name="connsiteX11" fmla="*/ 9091 w 10000"/>
              <a:gd name="connsiteY11" fmla="*/ 7000 h 10000"/>
              <a:gd name="connsiteX12" fmla="*/ 10000 w 10000"/>
              <a:gd name="connsiteY12" fmla="*/ 5000 h 10000"/>
              <a:gd name="connsiteX13" fmla="*/ 8636 w 10000"/>
              <a:gd name="connsiteY13" fmla="*/ 7000 h 10000"/>
              <a:gd name="connsiteX14" fmla="*/ 7273 w 10000"/>
              <a:gd name="connsiteY14" fmla="*/ 8000 h 10000"/>
              <a:gd name="connsiteX15" fmla="*/ 5909 w 10000"/>
              <a:gd name="connsiteY15" fmla="*/ 8000 h 10000"/>
              <a:gd name="connsiteX16" fmla="*/ 4545 w 10000"/>
              <a:gd name="connsiteY16" fmla="*/ 2000 h 10000"/>
              <a:gd name="connsiteX17" fmla="*/ 4545 w 10000"/>
              <a:gd name="connsiteY17" fmla="*/ 0 h 10000"/>
              <a:gd name="connsiteX18" fmla="*/ 3636 w 10000"/>
              <a:gd name="connsiteY18" fmla="*/ 0 h 10000"/>
              <a:gd name="connsiteX19" fmla="*/ 3182 w 10000"/>
              <a:gd name="connsiteY19" fmla="*/ 1000 h 10000"/>
              <a:gd name="connsiteX20" fmla="*/ 1818 w 10000"/>
              <a:gd name="connsiteY20" fmla="*/ 2000 h 10000"/>
              <a:gd name="connsiteX21" fmla="*/ 0 w 10000"/>
              <a:gd name="connsiteY21"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7535 w 10000"/>
              <a:gd name="connsiteY9" fmla="*/ 9821 h 10000"/>
              <a:gd name="connsiteX10" fmla="*/ 8182 w 10000"/>
              <a:gd name="connsiteY10" fmla="*/ 9000 h 10000"/>
              <a:gd name="connsiteX11" fmla="*/ 9091 w 10000"/>
              <a:gd name="connsiteY11" fmla="*/ 7000 h 10000"/>
              <a:gd name="connsiteX12" fmla="*/ 10000 w 10000"/>
              <a:gd name="connsiteY12" fmla="*/ 5000 h 10000"/>
              <a:gd name="connsiteX13" fmla="*/ 8636 w 10000"/>
              <a:gd name="connsiteY13" fmla="*/ 7000 h 10000"/>
              <a:gd name="connsiteX14" fmla="*/ 7273 w 10000"/>
              <a:gd name="connsiteY14" fmla="*/ 8000 h 10000"/>
              <a:gd name="connsiteX15" fmla="*/ 5909 w 10000"/>
              <a:gd name="connsiteY15" fmla="*/ 8000 h 10000"/>
              <a:gd name="connsiteX16" fmla="*/ 5173 w 10000"/>
              <a:gd name="connsiteY16" fmla="*/ 5475 h 10000"/>
              <a:gd name="connsiteX17" fmla="*/ 4545 w 10000"/>
              <a:gd name="connsiteY17" fmla="*/ 2000 h 10000"/>
              <a:gd name="connsiteX18" fmla="*/ 4545 w 10000"/>
              <a:gd name="connsiteY18" fmla="*/ 0 h 10000"/>
              <a:gd name="connsiteX19" fmla="*/ 3636 w 10000"/>
              <a:gd name="connsiteY19" fmla="*/ 0 h 10000"/>
              <a:gd name="connsiteX20" fmla="*/ 3182 w 10000"/>
              <a:gd name="connsiteY20" fmla="*/ 1000 h 10000"/>
              <a:gd name="connsiteX21" fmla="*/ 1818 w 10000"/>
              <a:gd name="connsiteY21" fmla="*/ 2000 h 10000"/>
              <a:gd name="connsiteX22" fmla="*/ 0 w 10000"/>
              <a:gd name="connsiteY22"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2000"/>
                </a:moveTo>
                <a:cubicBezTo>
                  <a:pt x="379" y="2182"/>
                  <a:pt x="757" y="2742"/>
                  <a:pt x="1136" y="2924"/>
                </a:cubicBezTo>
                <a:lnTo>
                  <a:pt x="1818" y="3000"/>
                </a:lnTo>
                <a:cubicBezTo>
                  <a:pt x="2063" y="2880"/>
                  <a:pt x="2308" y="3233"/>
                  <a:pt x="2553" y="3113"/>
                </a:cubicBezTo>
                <a:lnTo>
                  <a:pt x="3636" y="2000"/>
                </a:lnTo>
                <a:cubicBezTo>
                  <a:pt x="3788" y="3000"/>
                  <a:pt x="3939" y="4000"/>
                  <a:pt x="4091" y="5000"/>
                </a:cubicBezTo>
                <a:cubicBezTo>
                  <a:pt x="4294" y="5631"/>
                  <a:pt x="4369" y="6261"/>
                  <a:pt x="4572" y="6892"/>
                </a:cubicBezTo>
                <a:lnTo>
                  <a:pt x="5455" y="9000"/>
                </a:lnTo>
                <a:lnTo>
                  <a:pt x="6364" y="10000"/>
                </a:lnTo>
                <a:cubicBezTo>
                  <a:pt x="6668" y="9814"/>
                  <a:pt x="7231" y="10007"/>
                  <a:pt x="7535" y="9821"/>
                </a:cubicBezTo>
                <a:lnTo>
                  <a:pt x="8182" y="9000"/>
                </a:lnTo>
                <a:lnTo>
                  <a:pt x="9091" y="7000"/>
                </a:lnTo>
                <a:lnTo>
                  <a:pt x="10000" y="5000"/>
                </a:lnTo>
                <a:lnTo>
                  <a:pt x="8636" y="7000"/>
                </a:lnTo>
                <a:lnTo>
                  <a:pt x="7273" y="8000"/>
                </a:lnTo>
                <a:lnTo>
                  <a:pt x="5909" y="8000"/>
                </a:lnTo>
                <a:cubicBezTo>
                  <a:pt x="5721" y="7158"/>
                  <a:pt x="5361" y="6317"/>
                  <a:pt x="5173" y="5475"/>
                </a:cubicBezTo>
                <a:lnTo>
                  <a:pt x="4545" y="2000"/>
                </a:lnTo>
                <a:lnTo>
                  <a:pt x="4545" y="0"/>
                </a:lnTo>
                <a:lnTo>
                  <a:pt x="3636" y="0"/>
                </a:lnTo>
                <a:lnTo>
                  <a:pt x="3182" y="1000"/>
                </a:lnTo>
                <a:lnTo>
                  <a:pt x="1818" y="2000"/>
                </a:lnTo>
                <a:lnTo>
                  <a:pt x="0" y="200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15" name="Freeform 16"/>
          <p:cNvSpPr>
            <a:spLocks/>
          </p:cNvSpPr>
          <p:nvPr/>
        </p:nvSpPr>
        <p:spPr bwMode="auto">
          <a:xfrm>
            <a:off x="5178425" y="4062413"/>
            <a:ext cx="2266950" cy="762000"/>
          </a:xfrm>
          <a:custGeom>
            <a:avLst/>
            <a:gdLst>
              <a:gd name="T0" fmla="*/ 0 w 1428"/>
              <a:gd name="T1" fmla="*/ 0 h 480"/>
              <a:gd name="T2" fmla="*/ 0 w 1428"/>
              <a:gd name="T3" fmla="*/ 2147483647 h 480"/>
              <a:gd name="T4" fmla="*/ 2147483647 w 1428"/>
              <a:gd name="T5" fmla="*/ 2147483647 h 480"/>
              <a:gd name="T6" fmla="*/ 2147483647 w 1428"/>
              <a:gd name="T7" fmla="*/ 2147483647 h 480"/>
              <a:gd name="T8" fmla="*/ 2147483647 w 1428"/>
              <a:gd name="T9" fmla="*/ 2147483647 h 480"/>
              <a:gd name="T10" fmla="*/ 2147483647 w 1428"/>
              <a:gd name="T11" fmla="*/ 2147483647 h 480"/>
              <a:gd name="T12" fmla="*/ 2147483647 w 1428"/>
              <a:gd name="T13" fmla="*/ 2147483647 h 480"/>
              <a:gd name="T14" fmla="*/ 2147483647 w 1428"/>
              <a:gd name="T15" fmla="*/ 2147483647 h 480"/>
              <a:gd name="T16" fmla="*/ 2147483647 w 1428"/>
              <a:gd name="T17" fmla="*/ 2147483647 h 480"/>
              <a:gd name="T18" fmla="*/ 2147483647 w 1428"/>
              <a:gd name="T19" fmla="*/ 2147483647 h 480"/>
              <a:gd name="T20" fmla="*/ 2147483647 w 1428"/>
              <a:gd name="T21" fmla="*/ 2147483647 h 480"/>
              <a:gd name="T22" fmla="*/ 2147483647 w 1428"/>
              <a:gd name="T23" fmla="*/ 2147483647 h 480"/>
              <a:gd name="T24" fmla="*/ 2147483647 w 1428"/>
              <a:gd name="T25" fmla="*/ 2147483647 h 480"/>
              <a:gd name="T26" fmla="*/ 2147483647 w 1428"/>
              <a:gd name="T27" fmla="*/ 2147483647 h 480"/>
              <a:gd name="T28" fmla="*/ 2147483647 w 1428"/>
              <a:gd name="T29" fmla="*/ 2147483647 h 480"/>
              <a:gd name="T30" fmla="*/ 2147483647 w 1428"/>
              <a:gd name="T31" fmla="*/ 2147483647 h 480"/>
              <a:gd name="T32" fmla="*/ 2147483647 w 1428"/>
              <a:gd name="T33" fmla="*/ 2147483647 h 480"/>
              <a:gd name="T34" fmla="*/ 2147483647 w 1428"/>
              <a:gd name="T35" fmla="*/ 0 h 480"/>
              <a:gd name="T36" fmla="*/ 2147483647 w 1428"/>
              <a:gd name="T37" fmla="*/ 2147483647 h 480"/>
              <a:gd name="T38" fmla="*/ 0 w 1428"/>
              <a:gd name="T39" fmla="*/ 0 h 4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8"/>
              <a:gd name="T61" fmla="*/ 0 h 480"/>
              <a:gd name="T62" fmla="*/ 1428 w 1428"/>
              <a:gd name="T63" fmla="*/ 480 h 4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8" h="480">
                <a:moveTo>
                  <a:pt x="0" y="0"/>
                </a:moveTo>
                <a:lnTo>
                  <a:pt x="0" y="144"/>
                </a:lnTo>
                <a:lnTo>
                  <a:pt x="192" y="144"/>
                </a:lnTo>
                <a:lnTo>
                  <a:pt x="288" y="192"/>
                </a:lnTo>
                <a:lnTo>
                  <a:pt x="432" y="384"/>
                </a:lnTo>
                <a:lnTo>
                  <a:pt x="576" y="432"/>
                </a:lnTo>
                <a:lnTo>
                  <a:pt x="864" y="480"/>
                </a:lnTo>
                <a:lnTo>
                  <a:pt x="1008" y="384"/>
                </a:lnTo>
                <a:lnTo>
                  <a:pt x="1152" y="240"/>
                </a:lnTo>
                <a:lnTo>
                  <a:pt x="1392" y="240"/>
                </a:lnTo>
                <a:lnTo>
                  <a:pt x="1428" y="96"/>
                </a:lnTo>
                <a:lnTo>
                  <a:pt x="1200" y="96"/>
                </a:lnTo>
                <a:lnTo>
                  <a:pt x="1056" y="144"/>
                </a:lnTo>
                <a:lnTo>
                  <a:pt x="864" y="336"/>
                </a:lnTo>
                <a:lnTo>
                  <a:pt x="672" y="384"/>
                </a:lnTo>
                <a:lnTo>
                  <a:pt x="576" y="336"/>
                </a:lnTo>
                <a:lnTo>
                  <a:pt x="432" y="144"/>
                </a:lnTo>
                <a:lnTo>
                  <a:pt x="384" y="0"/>
                </a:lnTo>
                <a:lnTo>
                  <a:pt x="192" y="48"/>
                </a:lnTo>
                <a:lnTo>
                  <a:pt x="0" y="0"/>
                </a:lnTo>
                <a:close/>
              </a:path>
            </a:pathLst>
          </a:custGeom>
          <a:solidFill>
            <a:schemeClr val="accent5">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16" name="Freeform 17" descr="Solid diamond"/>
          <p:cNvSpPr>
            <a:spLocks/>
          </p:cNvSpPr>
          <p:nvPr/>
        </p:nvSpPr>
        <p:spPr bwMode="auto">
          <a:xfrm>
            <a:off x="5178425" y="4291014"/>
            <a:ext cx="2209800" cy="1158875"/>
          </a:xfrm>
          <a:custGeom>
            <a:avLst/>
            <a:gdLst>
              <a:gd name="T0" fmla="*/ 0 w 1392"/>
              <a:gd name="T1" fmla="*/ 0 h 730"/>
              <a:gd name="T2" fmla="*/ 0 w 1392"/>
              <a:gd name="T3" fmla="*/ 2147483647 h 730"/>
              <a:gd name="T4" fmla="*/ 2147483647 w 1392"/>
              <a:gd name="T5" fmla="*/ 2147483647 h 730"/>
              <a:gd name="T6" fmla="*/ 2147483647 w 1392"/>
              <a:gd name="T7" fmla="*/ 2147483647 h 730"/>
              <a:gd name="T8" fmla="*/ 2147483647 w 1392"/>
              <a:gd name="T9" fmla="*/ 2147483647 h 730"/>
              <a:gd name="T10" fmla="*/ 2147483647 w 1392"/>
              <a:gd name="T11" fmla="*/ 2147483647 h 730"/>
              <a:gd name="T12" fmla="*/ 2147483647 w 1392"/>
              <a:gd name="T13" fmla="*/ 2147483647 h 730"/>
              <a:gd name="T14" fmla="*/ 2147483647 w 1392"/>
              <a:gd name="T15" fmla="*/ 2147483647 h 730"/>
              <a:gd name="T16" fmla="*/ 2147483647 w 1392"/>
              <a:gd name="T17" fmla="*/ 2147483647 h 730"/>
              <a:gd name="T18" fmla="*/ 2147483647 w 1392"/>
              <a:gd name="T19" fmla="*/ 2147483647 h 730"/>
              <a:gd name="T20" fmla="*/ 2147483647 w 1392"/>
              <a:gd name="T21" fmla="*/ 2147483647 h 730"/>
              <a:gd name="T22" fmla="*/ 2147483647 w 1392"/>
              <a:gd name="T23" fmla="*/ 2147483647 h 730"/>
              <a:gd name="T24" fmla="*/ 2147483647 w 1392"/>
              <a:gd name="T25" fmla="*/ 2147483647 h 730"/>
              <a:gd name="T26" fmla="*/ 2147483647 w 1392"/>
              <a:gd name="T27" fmla="*/ 2147483647 h 730"/>
              <a:gd name="T28" fmla="*/ 2147483647 w 1392"/>
              <a:gd name="T29" fmla="*/ 2147483647 h 730"/>
              <a:gd name="T30" fmla="*/ 2147483647 w 1392"/>
              <a:gd name="T31" fmla="*/ 0 h 730"/>
              <a:gd name="T32" fmla="*/ 0 w 1392"/>
              <a:gd name="T33" fmla="*/ 0 h 7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2"/>
              <a:gd name="T52" fmla="*/ 0 h 730"/>
              <a:gd name="T53" fmla="*/ 1392 w 1392"/>
              <a:gd name="T54" fmla="*/ 730 h 7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2" h="730">
                <a:moveTo>
                  <a:pt x="0" y="0"/>
                </a:moveTo>
                <a:lnTo>
                  <a:pt x="0" y="576"/>
                </a:lnTo>
                <a:lnTo>
                  <a:pt x="144" y="528"/>
                </a:lnTo>
                <a:lnTo>
                  <a:pt x="432" y="672"/>
                </a:lnTo>
                <a:lnTo>
                  <a:pt x="643" y="730"/>
                </a:lnTo>
                <a:lnTo>
                  <a:pt x="912" y="720"/>
                </a:lnTo>
                <a:lnTo>
                  <a:pt x="1104" y="672"/>
                </a:lnTo>
                <a:lnTo>
                  <a:pt x="1200" y="528"/>
                </a:lnTo>
                <a:lnTo>
                  <a:pt x="1344" y="240"/>
                </a:lnTo>
                <a:lnTo>
                  <a:pt x="1392" y="96"/>
                </a:lnTo>
                <a:lnTo>
                  <a:pt x="1152" y="96"/>
                </a:lnTo>
                <a:lnTo>
                  <a:pt x="1008" y="240"/>
                </a:lnTo>
                <a:lnTo>
                  <a:pt x="864" y="336"/>
                </a:lnTo>
                <a:lnTo>
                  <a:pt x="432" y="240"/>
                </a:lnTo>
                <a:lnTo>
                  <a:pt x="288" y="48"/>
                </a:lnTo>
                <a:lnTo>
                  <a:pt x="192" y="0"/>
                </a:lnTo>
                <a:lnTo>
                  <a:pt x="0"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17" name="Freeform 18"/>
          <p:cNvSpPr>
            <a:spLocks/>
          </p:cNvSpPr>
          <p:nvPr/>
        </p:nvSpPr>
        <p:spPr bwMode="auto">
          <a:xfrm>
            <a:off x="5178425" y="5129213"/>
            <a:ext cx="1752600" cy="838200"/>
          </a:xfrm>
          <a:custGeom>
            <a:avLst/>
            <a:gdLst>
              <a:gd name="T0" fmla="*/ 0 w 1104"/>
              <a:gd name="T1" fmla="*/ 2147483647 h 528"/>
              <a:gd name="T2" fmla="*/ 0 w 1104"/>
              <a:gd name="T3" fmla="*/ 2147483647 h 528"/>
              <a:gd name="T4" fmla="*/ 2147483647 w 1104"/>
              <a:gd name="T5" fmla="*/ 2147483647 h 528"/>
              <a:gd name="T6" fmla="*/ 2147483647 w 1104"/>
              <a:gd name="T7" fmla="*/ 2147483647 h 528"/>
              <a:gd name="T8" fmla="*/ 2147483647 w 1104"/>
              <a:gd name="T9" fmla="*/ 2147483647 h 528"/>
              <a:gd name="T10" fmla="*/ 2147483647 w 1104"/>
              <a:gd name="T11" fmla="*/ 2147483647 h 528"/>
              <a:gd name="T12" fmla="*/ 2147483647 w 1104"/>
              <a:gd name="T13" fmla="*/ 2147483647 h 528"/>
              <a:gd name="T14" fmla="*/ 2147483647 w 1104"/>
              <a:gd name="T15" fmla="*/ 2147483647 h 528"/>
              <a:gd name="T16" fmla="*/ 2147483647 w 1104"/>
              <a:gd name="T17" fmla="*/ 2147483647 h 528"/>
              <a:gd name="T18" fmla="*/ 2147483647 w 1104"/>
              <a:gd name="T19" fmla="*/ 2147483647 h 528"/>
              <a:gd name="T20" fmla="*/ 2147483647 w 1104"/>
              <a:gd name="T21" fmla="*/ 2147483647 h 528"/>
              <a:gd name="T22" fmla="*/ 2147483647 w 1104"/>
              <a:gd name="T23" fmla="*/ 2147483647 h 528"/>
              <a:gd name="T24" fmla="*/ 2147483647 w 1104"/>
              <a:gd name="T25" fmla="*/ 0 h 528"/>
              <a:gd name="T26" fmla="*/ 0 w 1104"/>
              <a:gd name="T27" fmla="*/ 2147483647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4"/>
              <a:gd name="T43" fmla="*/ 0 h 528"/>
              <a:gd name="T44" fmla="*/ 1104 w 1104"/>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4" h="528">
                <a:moveTo>
                  <a:pt x="0" y="48"/>
                </a:moveTo>
                <a:lnTo>
                  <a:pt x="0" y="336"/>
                </a:lnTo>
                <a:lnTo>
                  <a:pt x="96" y="288"/>
                </a:lnTo>
                <a:lnTo>
                  <a:pt x="288" y="432"/>
                </a:lnTo>
                <a:lnTo>
                  <a:pt x="480" y="480"/>
                </a:lnTo>
                <a:lnTo>
                  <a:pt x="576" y="432"/>
                </a:lnTo>
                <a:lnTo>
                  <a:pt x="624" y="528"/>
                </a:lnTo>
                <a:lnTo>
                  <a:pt x="912" y="336"/>
                </a:lnTo>
                <a:lnTo>
                  <a:pt x="1104" y="144"/>
                </a:lnTo>
                <a:lnTo>
                  <a:pt x="912" y="192"/>
                </a:lnTo>
                <a:lnTo>
                  <a:pt x="624" y="192"/>
                </a:lnTo>
                <a:lnTo>
                  <a:pt x="432" y="144"/>
                </a:lnTo>
                <a:lnTo>
                  <a:pt x="144" y="0"/>
                </a:lnTo>
                <a:lnTo>
                  <a:pt x="0" y="48"/>
                </a:lnTo>
                <a:close/>
              </a:path>
            </a:pathLst>
          </a:custGeom>
          <a:solidFill>
            <a:schemeClr val="accent3">
              <a:lumMod val="60000"/>
              <a:lumOff val="40000"/>
            </a:schemeClr>
          </a:solidFill>
          <a:ln w="9525">
            <a:noFill/>
            <a:round/>
            <a:headEnd/>
            <a:tailEnd/>
          </a:ln>
        </p:spPr>
        <p:txBody>
          <a:bodyPr wrap="none" anchor="ctr"/>
          <a:lstStyle/>
          <a:p>
            <a:endParaRPr lang="en-US">
              <a:latin typeface="Arial Narrow" panose="020B0606020202030204" pitchFamily="34" charset="0"/>
            </a:endParaRPr>
          </a:p>
        </p:txBody>
      </p:sp>
      <p:sp>
        <p:nvSpPr>
          <p:cNvPr id="80918" name="Freeform 19"/>
          <p:cNvSpPr>
            <a:spLocks/>
          </p:cNvSpPr>
          <p:nvPr/>
        </p:nvSpPr>
        <p:spPr bwMode="auto">
          <a:xfrm>
            <a:off x="5170488" y="5586413"/>
            <a:ext cx="990600" cy="609600"/>
          </a:xfrm>
          <a:custGeom>
            <a:avLst/>
            <a:gdLst>
              <a:gd name="T0" fmla="*/ 0 w 624"/>
              <a:gd name="T1" fmla="*/ 2147483647 h 384"/>
              <a:gd name="T2" fmla="*/ 0 w 624"/>
              <a:gd name="T3" fmla="*/ 2147483647 h 384"/>
              <a:gd name="T4" fmla="*/ 2147483647 w 624"/>
              <a:gd name="T5" fmla="*/ 2147483647 h 384"/>
              <a:gd name="T6" fmla="*/ 2147483647 w 624"/>
              <a:gd name="T7" fmla="*/ 2147483647 h 384"/>
              <a:gd name="T8" fmla="*/ 2147483647 w 624"/>
              <a:gd name="T9" fmla="*/ 2147483647 h 384"/>
              <a:gd name="T10" fmla="*/ 2147483647 w 624"/>
              <a:gd name="T11" fmla="*/ 2147483647 h 384"/>
              <a:gd name="T12" fmla="*/ 2147483647 w 624"/>
              <a:gd name="T13" fmla="*/ 2147483647 h 384"/>
              <a:gd name="T14" fmla="*/ 2147483647 w 624"/>
              <a:gd name="T15" fmla="*/ 0 h 384"/>
              <a:gd name="T16" fmla="*/ 0 w 624"/>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384"/>
              <a:gd name="T29" fmla="*/ 624 w 624"/>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384">
                <a:moveTo>
                  <a:pt x="0" y="48"/>
                </a:moveTo>
                <a:lnTo>
                  <a:pt x="0" y="384"/>
                </a:lnTo>
                <a:lnTo>
                  <a:pt x="288" y="336"/>
                </a:lnTo>
                <a:lnTo>
                  <a:pt x="624" y="240"/>
                </a:lnTo>
                <a:lnTo>
                  <a:pt x="576" y="144"/>
                </a:lnTo>
                <a:lnTo>
                  <a:pt x="480" y="192"/>
                </a:lnTo>
                <a:lnTo>
                  <a:pt x="288" y="144"/>
                </a:lnTo>
                <a:lnTo>
                  <a:pt x="96" y="0"/>
                </a:lnTo>
                <a:lnTo>
                  <a:pt x="0" y="48"/>
                </a:lnTo>
                <a:close/>
              </a:path>
            </a:pathLst>
          </a:custGeom>
          <a:solidFill>
            <a:schemeClr val="accent4">
              <a:lumMod val="40000"/>
              <a:lumOff val="60000"/>
            </a:schemeClr>
          </a:solidFill>
          <a:ln w="9525">
            <a:noFill/>
            <a:round/>
            <a:headEnd/>
            <a:tailEnd/>
          </a:ln>
        </p:spPr>
        <p:txBody>
          <a:bodyPr wrap="none" anchor="ctr"/>
          <a:lstStyle/>
          <a:p>
            <a:endParaRPr lang="en-US">
              <a:latin typeface="Arial Narrow" panose="020B0606020202030204" pitchFamily="34" charset="0"/>
            </a:endParaRPr>
          </a:p>
        </p:txBody>
      </p:sp>
      <p:sp>
        <p:nvSpPr>
          <p:cNvPr id="80919" name="Rectangle 20"/>
          <p:cNvSpPr>
            <a:spLocks noChangeArrowheads="1"/>
          </p:cNvSpPr>
          <p:nvPr/>
        </p:nvSpPr>
        <p:spPr bwMode="auto">
          <a:xfrm>
            <a:off x="4873625" y="1471613"/>
            <a:ext cx="304800" cy="4800600"/>
          </a:xfrm>
          <a:prstGeom prst="rect">
            <a:avLst/>
          </a:prstGeom>
          <a:solidFill>
            <a:srgbClr val="FFFFFF"/>
          </a:solidFill>
          <a:ln w="9525">
            <a:noFill/>
            <a:miter lim="800000"/>
            <a:headEnd/>
            <a:tailEnd/>
          </a:ln>
        </p:spPr>
        <p:txBody>
          <a:bodyPr wrap="none" anchor="ctr"/>
          <a:lstStyle/>
          <a:p>
            <a:endParaRPr lang="en-US">
              <a:latin typeface="Arial Narrow" panose="020B0606020202030204" pitchFamily="34" charset="0"/>
            </a:endParaRPr>
          </a:p>
        </p:txBody>
      </p:sp>
      <p:sp>
        <p:nvSpPr>
          <p:cNvPr id="80920" name="Freeform 21"/>
          <p:cNvSpPr>
            <a:spLocks/>
          </p:cNvSpPr>
          <p:nvPr/>
        </p:nvSpPr>
        <p:spPr bwMode="auto">
          <a:xfrm>
            <a:off x="5711825" y="1852613"/>
            <a:ext cx="990600" cy="1079500"/>
          </a:xfrm>
          <a:custGeom>
            <a:avLst/>
            <a:gdLst>
              <a:gd name="T0" fmla="*/ 2147483647 w 624"/>
              <a:gd name="T1" fmla="*/ 0 h 680"/>
              <a:gd name="T2" fmla="*/ 2147483647 w 624"/>
              <a:gd name="T3" fmla="*/ 2147483647 h 680"/>
              <a:gd name="T4" fmla="*/ 2147483647 w 624"/>
              <a:gd name="T5" fmla="*/ 2147483647 h 680"/>
              <a:gd name="T6" fmla="*/ 2147483647 w 624"/>
              <a:gd name="T7" fmla="*/ 2147483647 h 680"/>
              <a:gd name="T8" fmla="*/ 2147483647 w 624"/>
              <a:gd name="T9" fmla="*/ 2147483647 h 680"/>
              <a:gd name="T10" fmla="*/ 0 w 624"/>
              <a:gd name="T11" fmla="*/ 2147483647 h 680"/>
              <a:gd name="T12" fmla="*/ 2147483647 w 624"/>
              <a:gd name="T13" fmla="*/ 2147483647 h 680"/>
              <a:gd name="T14" fmla="*/ 2147483647 w 624"/>
              <a:gd name="T15" fmla="*/ 2147483647 h 680"/>
              <a:gd name="T16" fmla="*/ 2147483647 w 624"/>
              <a:gd name="T17" fmla="*/ 2147483647 h 680"/>
              <a:gd name="T18" fmla="*/ 2147483647 w 624"/>
              <a:gd name="T19" fmla="*/ 2147483647 h 680"/>
              <a:gd name="T20" fmla="*/ 2147483647 w 624"/>
              <a:gd name="T21" fmla="*/ 2147483647 h 680"/>
              <a:gd name="T22" fmla="*/ 2147483647 w 624"/>
              <a:gd name="T23" fmla="*/ 2147483647 h 680"/>
              <a:gd name="T24" fmla="*/ 2147483647 w 624"/>
              <a:gd name="T25" fmla="*/ 2147483647 h 680"/>
              <a:gd name="T26" fmla="*/ 2147483647 w 624"/>
              <a:gd name="T27" fmla="*/ 2147483647 h 680"/>
              <a:gd name="T28" fmla="*/ 2147483647 w 624"/>
              <a:gd name="T29" fmla="*/ 0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680"/>
              <a:gd name="T47" fmla="*/ 624 w 624"/>
              <a:gd name="T48" fmla="*/ 680 h 6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680">
                <a:moveTo>
                  <a:pt x="336" y="0"/>
                </a:moveTo>
                <a:lnTo>
                  <a:pt x="192" y="192"/>
                </a:lnTo>
                <a:lnTo>
                  <a:pt x="112" y="299"/>
                </a:lnTo>
                <a:lnTo>
                  <a:pt x="48" y="384"/>
                </a:lnTo>
                <a:lnTo>
                  <a:pt x="16" y="449"/>
                </a:lnTo>
                <a:lnTo>
                  <a:pt x="0" y="528"/>
                </a:lnTo>
                <a:lnTo>
                  <a:pt x="31" y="599"/>
                </a:lnTo>
                <a:lnTo>
                  <a:pt x="88" y="650"/>
                </a:lnTo>
                <a:lnTo>
                  <a:pt x="144" y="672"/>
                </a:lnTo>
                <a:lnTo>
                  <a:pt x="214" y="680"/>
                </a:lnTo>
                <a:lnTo>
                  <a:pt x="292" y="659"/>
                </a:lnTo>
                <a:lnTo>
                  <a:pt x="394" y="542"/>
                </a:lnTo>
                <a:lnTo>
                  <a:pt x="528" y="336"/>
                </a:lnTo>
                <a:lnTo>
                  <a:pt x="624" y="192"/>
                </a:lnTo>
                <a:lnTo>
                  <a:pt x="336" y="0"/>
                </a:lnTo>
                <a:close/>
              </a:path>
            </a:pathLst>
          </a:custGeom>
          <a:solidFill>
            <a:srgbClr val="FFFFFF"/>
          </a:solidFill>
          <a:ln w="9525">
            <a:noFill/>
            <a:round/>
            <a:headEnd/>
            <a:tailEnd/>
          </a:ln>
        </p:spPr>
        <p:txBody>
          <a:bodyPr wrap="none" anchor="ctr"/>
          <a:lstStyle/>
          <a:p>
            <a:endParaRPr lang="en-US">
              <a:latin typeface="Arial Narrow" panose="020B0606020202030204" pitchFamily="34" charset="0"/>
            </a:endParaRPr>
          </a:p>
        </p:txBody>
      </p:sp>
      <p:sp>
        <p:nvSpPr>
          <p:cNvPr id="80921" name="Freeform 23"/>
          <p:cNvSpPr>
            <a:spLocks/>
          </p:cNvSpPr>
          <p:nvPr/>
        </p:nvSpPr>
        <p:spPr bwMode="auto">
          <a:xfrm>
            <a:off x="5178425" y="3833813"/>
            <a:ext cx="2266950" cy="609600"/>
          </a:xfrm>
          <a:custGeom>
            <a:avLst/>
            <a:gdLst>
              <a:gd name="T0" fmla="*/ 0 w 1428"/>
              <a:gd name="T1" fmla="*/ 2147483647 h 384"/>
              <a:gd name="T2" fmla="*/ 2147483647 w 1428"/>
              <a:gd name="T3" fmla="*/ 2147483647 h 384"/>
              <a:gd name="T4" fmla="*/ 2147483647 w 1428"/>
              <a:gd name="T5" fmla="*/ 2147483647 h 384"/>
              <a:gd name="T6" fmla="*/ 2147483647 w 1428"/>
              <a:gd name="T7" fmla="*/ 0 h 384"/>
              <a:gd name="T8" fmla="*/ 2147483647 w 1428"/>
              <a:gd name="T9" fmla="*/ 0 h 384"/>
              <a:gd name="T10" fmla="*/ 2147483647 w 1428"/>
              <a:gd name="T11" fmla="*/ 2147483647 h 384"/>
              <a:gd name="T12" fmla="*/ 2147483647 w 1428"/>
              <a:gd name="T13" fmla="*/ 2147483647 h 384"/>
              <a:gd name="T14" fmla="*/ 2147483647 w 1428"/>
              <a:gd name="T15" fmla="*/ 2147483647 h 384"/>
              <a:gd name="T16" fmla="*/ 2147483647 w 1428"/>
              <a:gd name="T17" fmla="*/ 2147483647 h 384"/>
              <a:gd name="T18" fmla="*/ 2147483647 w 1428"/>
              <a:gd name="T19" fmla="*/ 2147483647 h 384"/>
              <a:gd name="T20" fmla="*/ 2147483647 w 1428"/>
              <a:gd name="T21" fmla="*/ 2147483647 h 384"/>
              <a:gd name="T22" fmla="*/ 2147483647 w 1428"/>
              <a:gd name="T23" fmla="*/ 2147483647 h 384"/>
              <a:gd name="T24" fmla="*/ 2147483647 w 1428"/>
              <a:gd name="T25" fmla="*/ 2147483647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8"/>
              <a:gd name="T40" fmla="*/ 0 h 384"/>
              <a:gd name="T41" fmla="*/ 1428 w 142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8" h="384">
                <a:moveTo>
                  <a:pt x="0" y="30"/>
                </a:moveTo>
                <a:lnTo>
                  <a:pt x="144" y="96"/>
                </a:lnTo>
                <a:lnTo>
                  <a:pt x="240" y="48"/>
                </a:lnTo>
                <a:lnTo>
                  <a:pt x="384" y="0"/>
                </a:lnTo>
                <a:lnTo>
                  <a:pt x="480" y="0"/>
                </a:lnTo>
                <a:lnTo>
                  <a:pt x="528" y="48"/>
                </a:lnTo>
                <a:lnTo>
                  <a:pt x="528" y="192"/>
                </a:lnTo>
                <a:lnTo>
                  <a:pt x="624" y="336"/>
                </a:lnTo>
                <a:lnTo>
                  <a:pt x="720" y="384"/>
                </a:lnTo>
                <a:lnTo>
                  <a:pt x="864" y="384"/>
                </a:lnTo>
                <a:lnTo>
                  <a:pt x="1056" y="240"/>
                </a:lnTo>
                <a:lnTo>
                  <a:pt x="1248" y="192"/>
                </a:lnTo>
                <a:lnTo>
                  <a:pt x="1428" y="188"/>
                </a:lnTo>
              </a:path>
            </a:pathLst>
          </a:custGeom>
          <a:noFill/>
          <a:ln w="25400">
            <a:solidFill>
              <a:schemeClr val="accent2">
                <a:lumMod val="75000"/>
              </a:schemeClr>
            </a:solidFill>
            <a:round/>
            <a:headEnd/>
            <a:tailEnd/>
          </a:ln>
        </p:spPr>
        <p:txBody>
          <a:bodyPr wrap="none" anchor="ctr"/>
          <a:lstStyle/>
          <a:p>
            <a:endParaRPr lang="en-US">
              <a:latin typeface="Arial Narrow" panose="020B0606020202030204" pitchFamily="34" charset="0"/>
            </a:endParaRPr>
          </a:p>
        </p:txBody>
      </p:sp>
      <p:sp>
        <p:nvSpPr>
          <p:cNvPr id="80922" name="Freeform 24"/>
          <p:cNvSpPr>
            <a:spLocks/>
          </p:cNvSpPr>
          <p:nvPr/>
        </p:nvSpPr>
        <p:spPr bwMode="auto">
          <a:xfrm>
            <a:off x="5330826" y="3571204"/>
            <a:ext cx="1414805" cy="808709"/>
          </a:xfrm>
          <a:custGeom>
            <a:avLst/>
            <a:gdLst>
              <a:gd name="T0" fmla="*/ 0 w 864"/>
              <a:gd name="T1" fmla="*/ 2147483647 h 488"/>
              <a:gd name="T2" fmla="*/ 2147483647 w 864"/>
              <a:gd name="T3" fmla="*/ 2147483647 h 488"/>
              <a:gd name="T4" fmla="*/ 2147483647 w 864"/>
              <a:gd name="T5" fmla="*/ 2147483647 h 488"/>
              <a:gd name="T6" fmla="*/ 2147483647 w 864"/>
              <a:gd name="T7" fmla="*/ 2147483647 h 488"/>
              <a:gd name="T8" fmla="*/ 2147483647 w 864"/>
              <a:gd name="T9" fmla="*/ 2147483647 h 488"/>
              <a:gd name="T10" fmla="*/ 2147483647 w 864"/>
              <a:gd name="T11" fmla="*/ 2147483647 h 488"/>
              <a:gd name="T12" fmla="*/ 2147483647 w 864"/>
              <a:gd name="T13" fmla="*/ 2147483647 h 488"/>
              <a:gd name="T14" fmla="*/ 2147483647 w 864"/>
              <a:gd name="T15" fmla="*/ 2147483647 h 488"/>
              <a:gd name="T16" fmla="*/ 2147483647 w 864"/>
              <a:gd name="T17" fmla="*/ 2147483647 h 488"/>
              <a:gd name="T18" fmla="*/ 2147483647 w 864"/>
              <a:gd name="T19" fmla="*/ 2147483647 h 488"/>
              <a:gd name="T20" fmla="*/ 2147483647 w 864"/>
              <a:gd name="T21" fmla="*/ 2147483647 h 488"/>
              <a:gd name="T22" fmla="*/ 2147483647 w 864"/>
              <a:gd name="T23" fmla="*/ 2147483647 h 488"/>
              <a:gd name="T24" fmla="*/ 2147483647 w 864"/>
              <a:gd name="T25" fmla="*/ 2147483647 h 488"/>
              <a:gd name="T26" fmla="*/ 2147483647 w 864"/>
              <a:gd name="T27" fmla="*/ 2147483647 h 488"/>
              <a:gd name="T28" fmla="*/ 2147483647 w 864"/>
              <a:gd name="T29" fmla="*/ 0 h 488"/>
              <a:gd name="T30" fmla="*/ 2147483647 w 864"/>
              <a:gd name="T31" fmla="*/ 0 h 488"/>
              <a:gd name="T32" fmla="*/ 0 w 864"/>
              <a:gd name="T33" fmla="*/ 2147483647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4"/>
              <a:gd name="T52" fmla="*/ 0 h 488"/>
              <a:gd name="T53" fmla="*/ 864 w 864"/>
              <a:gd name="T54" fmla="*/ 488 h 488"/>
              <a:gd name="connsiteX0" fmla="*/ 0 w 10000"/>
              <a:gd name="connsiteY0" fmla="*/ 984 h 10000"/>
              <a:gd name="connsiteX1" fmla="*/ 1111 w 10000"/>
              <a:gd name="connsiteY1" fmla="*/ 2951 h 10000"/>
              <a:gd name="connsiteX2" fmla="*/ 3889 w 10000"/>
              <a:gd name="connsiteY2" fmla="*/ 1967 h 10000"/>
              <a:gd name="connsiteX3" fmla="*/ 5000 w 10000"/>
              <a:gd name="connsiteY3" fmla="*/ 1967 h 10000"/>
              <a:gd name="connsiteX4" fmla="*/ 5556 w 10000"/>
              <a:gd name="connsiteY4" fmla="*/ 3934 h 10000"/>
              <a:gd name="connsiteX5" fmla="*/ 5556 w 10000"/>
              <a:gd name="connsiteY5" fmla="*/ 6885 h 10000"/>
              <a:gd name="connsiteX6" fmla="*/ 6111 w 10000"/>
              <a:gd name="connsiteY6" fmla="*/ 8852 h 10000"/>
              <a:gd name="connsiteX7" fmla="*/ 7361 w 10000"/>
              <a:gd name="connsiteY7" fmla="*/ 10000 h 10000"/>
              <a:gd name="connsiteX8" fmla="*/ 8889 w 10000"/>
              <a:gd name="connsiteY8" fmla="*/ 9836 h 10000"/>
              <a:gd name="connsiteX9" fmla="*/ 10000 w 10000"/>
              <a:gd name="connsiteY9" fmla="*/ 7869 h 10000"/>
              <a:gd name="connsiteX10" fmla="*/ 8333 w 10000"/>
              <a:gd name="connsiteY10" fmla="*/ 8852 h 10000"/>
              <a:gd name="connsiteX11" fmla="*/ 7222 w 10000"/>
              <a:gd name="connsiteY11" fmla="*/ 8852 h 10000"/>
              <a:gd name="connsiteX12" fmla="*/ 6667 w 10000"/>
              <a:gd name="connsiteY12" fmla="*/ 7869 h 10000"/>
              <a:gd name="connsiteX13" fmla="*/ 6667 w 10000"/>
              <a:gd name="connsiteY13" fmla="*/ 3934 h 10000"/>
              <a:gd name="connsiteX14" fmla="*/ 5000 w 10000"/>
              <a:gd name="connsiteY14" fmla="*/ 0 h 10000"/>
              <a:gd name="connsiteX15" fmla="*/ 2778 w 10000"/>
              <a:gd name="connsiteY15" fmla="*/ 0 h 10000"/>
              <a:gd name="connsiteX16" fmla="*/ 1327 w 10000"/>
              <a:gd name="connsiteY16" fmla="*/ 119 h 10000"/>
              <a:gd name="connsiteX17" fmla="*/ 0 w 10000"/>
              <a:gd name="connsiteY17" fmla="*/ 984 h 10000"/>
              <a:gd name="connsiteX0" fmla="*/ 0 w 10000"/>
              <a:gd name="connsiteY0" fmla="*/ 1423 h 10439"/>
              <a:gd name="connsiteX1" fmla="*/ 1111 w 10000"/>
              <a:gd name="connsiteY1" fmla="*/ 3390 h 10439"/>
              <a:gd name="connsiteX2" fmla="*/ 3889 w 10000"/>
              <a:gd name="connsiteY2" fmla="*/ 2406 h 10439"/>
              <a:gd name="connsiteX3" fmla="*/ 5000 w 10000"/>
              <a:gd name="connsiteY3" fmla="*/ 2406 h 10439"/>
              <a:gd name="connsiteX4" fmla="*/ 5556 w 10000"/>
              <a:gd name="connsiteY4" fmla="*/ 4373 h 10439"/>
              <a:gd name="connsiteX5" fmla="*/ 5556 w 10000"/>
              <a:gd name="connsiteY5" fmla="*/ 7324 h 10439"/>
              <a:gd name="connsiteX6" fmla="*/ 6111 w 10000"/>
              <a:gd name="connsiteY6" fmla="*/ 9291 h 10439"/>
              <a:gd name="connsiteX7" fmla="*/ 7361 w 10000"/>
              <a:gd name="connsiteY7" fmla="*/ 10439 h 10439"/>
              <a:gd name="connsiteX8" fmla="*/ 8889 w 10000"/>
              <a:gd name="connsiteY8" fmla="*/ 10275 h 10439"/>
              <a:gd name="connsiteX9" fmla="*/ 10000 w 10000"/>
              <a:gd name="connsiteY9" fmla="*/ 8308 h 10439"/>
              <a:gd name="connsiteX10" fmla="*/ 8333 w 10000"/>
              <a:gd name="connsiteY10" fmla="*/ 9291 h 10439"/>
              <a:gd name="connsiteX11" fmla="*/ 7222 w 10000"/>
              <a:gd name="connsiteY11" fmla="*/ 9291 h 10439"/>
              <a:gd name="connsiteX12" fmla="*/ 6667 w 10000"/>
              <a:gd name="connsiteY12" fmla="*/ 8308 h 10439"/>
              <a:gd name="connsiteX13" fmla="*/ 6667 w 10000"/>
              <a:gd name="connsiteY13" fmla="*/ 4373 h 10439"/>
              <a:gd name="connsiteX14" fmla="*/ 5000 w 10000"/>
              <a:gd name="connsiteY14" fmla="*/ 439 h 10439"/>
              <a:gd name="connsiteX15" fmla="*/ 3794 w 10000"/>
              <a:gd name="connsiteY15" fmla="*/ 0 h 10439"/>
              <a:gd name="connsiteX16" fmla="*/ 2778 w 10000"/>
              <a:gd name="connsiteY16" fmla="*/ 439 h 10439"/>
              <a:gd name="connsiteX17" fmla="*/ 1327 w 10000"/>
              <a:gd name="connsiteY17" fmla="*/ 558 h 10439"/>
              <a:gd name="connsiteX18" fmla="*/ 0 w 10000"/>
              <a:gd name="connsiteY18" fmla="*/ 1423 h 10439"/>
              <a:gd name="connsiteX0" fmla="*/ 0 w 10000"/>
              <a:gd name="connsiteY0" fmla="*/ 1423 h 10439"/>
              <a:gd name="connsiteX1" fmla="*/ 1111 w 10000"/>
              <a:gd name="connsiteY1" fmla="*/ 3390 h 10439"/>
              <a:gd name="connsiteX2" fmla="*/ 3889 w 10000"/>
              <a:gd name="connsiteY2" fmla="*/ 2406 h 10439"/>
              <a:gd name="connsiteX3" fmla="*/ 5000 w 10000"/>
              <a:gd name="connsiteY3" fmla="*/ 2406 h 10439"/>
              <a:gd name="connsiteX4" fmla="*/ 5556 w 10000"/>
              <a:gd name="connsiteY4" fmla="*/ 4373 h 10439"/>
              <a:gd name="connsiteX5" fmla="*/ 5556 w 10000"/>
              <a:gd name="connsiteY5" fmla="*/ 7324 h 10439"/>
              <a:gd name="connsiteX6" fmla="*/ 6111 w 10000"/>
              <a:gd name="connsiteY6" fmla="*/ 9291 h 10439"/>
              <a:gd name="connsiteX7" fmla="*/ 7361 w 10000"/>
              <a:gd name="connsiteY7" fmla="*/ 10439 h 10439"/>
              <a:gd name="connsiteX8" fmla="*/ 8889 w 10000"/>
              <a:gd name="connsiteY8" fmla="*/ 10275 h 10439"/>
              <a:gd name="connsiteX9" fmla="*/ 10000 w 10000"/>
              <a:gd name="connsiteY9" fmla="*/ 8308 h 10439"/>
              <a:gd name="connsiteX10" fmla="*/ 8333 w 10000"/>
              <a:gd name="connsiteY10" fmla="*/ 9291 h 10439"/>
              <a:gd name="connsiteX11" fmla="*/ 7222 w 10000"/>
              <a:gd name="connsiteY11" fmla="*/ 9291 h 10439"/>
              <a:gd name="connsiteX12" fmla="*/ 6667 w 10000"/>
              <a:gd name="connsiteY12" fmla="*/ 8308 h 10439"/>
              <a:gd name="connsiteX13" fmla="*/ 6667 w 10000"/>
              <a:gd name="connsiteY13" fmla="*/ 4373 h 10439"/>
              <a:gd name="connsiteX14" fmla="*/ 5946 w 10000"/>
              <a:gd name="connsiteY14" fmla="*/ 1859 h 10439"/>
              <a:gd name="connsiteX15" fmla="*/ 5000 w 10000"/>
              <a:gd name="connsiteY15" fmla="*/ 439 h 10439"/>
              <a:gd name="connsiteX16" fmla="*/ 3794 w 10000"/>
              <a:gd name="connsiteY16" fmla="*/ 0 h 10439"/>
              <a:gd name="connsiteX17" fmla="*/ 2778 w 10000"/>
              <a:gd name="connsiteY17" fmla="*/ 439 h 10439"/>
              <a:gd name="connsiteX18" fmla="*/ 1327 w 10000"/>
              <a:gd name="connsiteY18" fmla="*/ 558 h 10439"/>
              <a:gd name="connsiteX19" fmla="*/ 0 w 10000"/>
              <a:gd name="connsiteY19" fmla="*/ 1423 h 10439"/>
              <a:gd name="connsiteX0" fmla="*/ 0 w 10000"/>
              <a:gd name="connsiteY0" fmla="*/ 1423 h 10439"/>
              <a:gd name="connsiteX1" fmla="*/ 1111 w 10000"/>
              <a:gd name="connsiteY1" fmla="*/ 3390 h 10439"/>
              <a:gd name="connsiteX2" fmla="*/ 2324 w 10000"/>
              <a:gd name="connsiteY2" fmla="*/ 2602 h 10439"/>
              <a:gd name="connsiteX3" fmla="*/ 3889 w 10000"/>
              <a:gd name="connsiteY3" fmla="*/ 2406 h 10439"/>
              <a:gd name="connsiteX4" fmla="*/ 5000 w 10000"/>
              <a:gd name="connsiteY4" fmla="*/ 2406 h 10439"/>
              <a:gd name="connsiteX5" fmla="*/ 5556 w 10000"/>
              <a:gd name="connsiteY5" fmla="*/ 4373 h 10439"/>
              <a:gd name="connsiteX6" fmla="*/ 5556 w 10000"/>
              <a:gd name="connsiteY6" fmla="*/ 7324 h 10439"/>
              <a:gd name="connsiteX7" fmla="*/ 6111 w 10000"/>
              <a:gd name="connsiteY7" fmla="*/ 9291 h 10439"/>
              <a:gd name="connsiteX8" fmla="*/ 7361 w 10000"/>
              <a:gd name="connsiteY8" fmla="*/ 10439 h 10439"/>
              <a:gd name="connsiteX9" fmla="*/ 8889 w 10000"/>
              <a:gd name="connsiteY9" fmla="*/ 10275 h 10439"/>
              <a:gd name="connsiteX10" fmla="*/ 10000 w 10000"/>
              <a:gd name="connsiteY10" fmla="*/ 8308 h 10439"/>
              <a:gd name="connsiteX11" fmla="*/ 8333 w 10000"/>
              <a:gd name="connsiteY11" fmla="*/ 9291 h 10439"/>
              <a:gd name="connsiteX12" fmla="*/ 7222 w 10000"/>
              <a:gd name="connsiteY12" fmla="*/ 9291 h 10439"/>
              <a:gd name="connsiteX13" fmla="*/ 6667 w 10000"/>
              <a:gd name="connsiteY13" fmla="*/ 8308 h 10439"/>
              <a:gd name="connsiteX14" fmla="*/ 6667 w 10000"/>
              <a:gd name="connsiteY14" fmla="*/ 4373 h 10439"/>
              <a:gd name="connsiteX15" fmla="*/ 5946 w 10000"/>
              <a:gd name="connsiteY15" fmla="*/ 1859 h 10439"/>
              <a:gd name="connsiteX16" fmla="*/ 5000 w 10000"/>
              <a:gd name="connsiteY16" fmla="*/ 439 h 10439"/>
              <a:gd name="connsiteX17" fmla="*/ 3794 w 10000"/>
              <a:gd name="connsiteY17" fmla="*/ 0 h 10439"/>
              <a:gd name="connsiteX18" fmla="*/ 2778 w 10000"/>
              <a:gd name="connsiteY18" fmla="*/ 439 h 10439"/>
              <a:gd name="connsiteX19" fmla="*/ 1327 w 10000"/>
              <a:gd name="connsiteY19" fmla="*/ 558 h 10439"/>
              <a:gd name="connsiteX20" fmla="*/ 0 w 10000"/>
              <a:gd name="connsiteY20" fmla="*/ 1423 h 10439"/>
              <a:gd name="connsiteX0" fmla="*/ 0 w 10000"/>
              <a:gd name="connsiteY0" fmla="*/ 1423 h 10439"/>
              <a:gd name="connsiteX1" fmla="*/ 539 w 10000"/>
              <a:gd name="connsiteY1" fmla="*/ 2602 h 10439"/>
              <a:gd name="connsiteX2" fmla="*/ 1111 w 10000"/>
              <a:gd name="connsiteY2" fmla="*/ 3390 h 10439"/>
              <a:gd name="connsiteX3" fmla="*/ 2324 w 10000"/>
              <a:gd name="connsiteY3" fmla="*/ 2602 h 10439"/>
              <a:gd name="connsiteX4" fmla="*/ 3889 w 10000"/>
              <a:gd name="connsiteY4" fmla="*/ 2406 h 10439"/>
              <a:gd name="connsiteX5" fmla="*/ 5000 w 10000"/>
              <a:gd name="connsiteY5" fmla="*/ 2406 h 10439"/>
              <a:gd name="connsiteX6" fmla="*/ 5556 w 10000"/>
              <a:gd name="connsiteY6" fmla="*/ 4373 h 10439"/>
              <a:gd name="connsiteX7" fmla="*/ 5556 w 10000"/>
              <a:gd name="connsiteY7" fmla="*/ 7324 h 10439"/>
              <a:gd name="connsiteX8" fmla="*/ 6111 w 10000"/>
              <a:gd name="connsiteY8" fmla="*/ 9291 h 10439"/>
              <a:gd name="connsiteX9" fmla="*/ 7361 w 10000"/>
              <a:gd name="connsiteY9" fmla="*/ 10439 h 10439"/>
              <a:gd name="connsiteX10" fmla="*/ 8889 w 10000"/>
              <a:gd name="connsiteY10" fmla="*/ 10275 h 10439"/>
              <a:gd name="connsiteX11" fmla="*/ 10000 w 10000"/>
              <a:gd name="connsiteY11" fmla="*/ 8308 h 10439"/>
              <a:gd name="connsiteX12" fmla="*/ 8333 w 10000"/>
              <a:gd name="connsiteY12" fmla="*/ 9291 h 10439"/>
              <a:gd name="connsiteX13" fmla="*/ 7222 w 10000"/>
              <a:gd name="connsiteY13" fmla="*/ 9291 h 10439"/>
              <a:gd name="connsiteX14" fmla="*/ 6667 w 10000"/>
              <a:gd name="connsiteY14" fmla="*/ 8308 h 10439"/>
              <a:gd name="connsiteX15" fmla="*/ 6667 w 10000"/>
              <a:gd name="connsiteY15" fmla="*/ 4373 h 10439"/>
              <a:gd name="connsiteX16" fmla="*/ 5946 w 10000"/>
              <a:gd name="connsiteY16" fmla="*/ 1859 h 10439"/>
              <a:gd name="connsiteX17" fmla="*/ 5000 w 10000"/>
              <a:gd name="connsiteY17" fmla="*/ 439 h 10439"/>
              <a:gd name="connsiteX18" fmla="*/ 3794 w 10000"/>
              <a:gd name="connsiteY18" fmla="*/ 0 h 10439"/>
              <a:gd name="connsiteX19" fmla="*/ 2778 w 10000"/>
              <a:gd name="connsiteY19" fmla="*/ 439 h 10439"/>
              <a:gd name="connsiteX20" fmla="*/ 1327 w 10000"/>
              <a:gd name="connsiteY20" fmla="*/ 558 h 10439"/>
              <a:gd name="connsiteX21" fmla="*/ 0 w 10000"/>
              <a:gd name="connsiteY21" fmla="*/ 1423 h 10439"/>
              <a:gd name="connsiteX0" fmla="*/ 0 w 10315"/>
              <a:gd name="connsiteY0" fmla="*/ 1423 h 10439"/>
              <a:gd name="connsiteX1" fmla="*/ 539 w 10315"/>
              <a:gd name="connsiteY1" fmla="*/ 2602 h 10439"/>
              <a:gd name="connsiteX2" fmla="*/ 1111 w 10315"/>
              <a:gd name="connsiteY2" fmla="*/ 3390 h 10439"/>
              <a:gd name="connsiteX3" fmla="*/ 2324 w 10315"/>
              <a:gd name="connsiteY3" fmla="*/ 2602 h 10439"/>
              <a:gd name="connsiteX4" fmla="*/ 3889 w 10315"/>
              <a:gd name="connsiteY4" fmla="*/ 2406 h 10439"/>
              <a:gd name="connsiteX5" fmla="*/ 5000 w 10315"/>
              <a:gd name="connsiteY5" fmla="*/ 2406 h 10439"/>
              <a:gd name="connsiteX6" fmla="*/ 5556 w 10315"/>
              <a:gd name="connsiteY6" fmla="*/ 4373 h 10439"/>
              <a:gd name="connsiteX7" fmla="*/ 5556 w 10315"/>
              <a:gd name="connsiteY7" fmla="*/ 7324 h 10439"/>
              <a:gd name="connsiteX8" fmla="*/ 6111 w 10315"/>
              <a:gd name="connsiteY8" fmla="*/ 9291 h 10439"/>
              <a:gd name="connsiteX9" fmla="*/ 7361 w 10315"/>
              <a:gd name="connsiteY9" fmla="*/ 10439 h 10439"/>
              <a:gd name="connsiteX10" fmla="*/ 8889 w 10315"/>
              <a:gd name="connsiteY10" fmla="*/ 10275 h 10439"/>
              <a:gd name="connsiteX11" fmla="*/ 10315 w 10315"/>
              <a:gd name="connsiteY11" fmla="*/ 8308 h 10439"/>
              <a:gd name="connsiteX12" fmla="*/ 8333 w 10315"/>
              <a:gd name="connsiteY12" fmla="*/ 9291 h 10439"/>
              <a:gd name="connsiteX13" fmla="*/ 7222 w 10315"/>
              <a:gd name="connsiteY13" fmla="*/ 9291 h 10439"/>
              <a:gd name="connsiteX14" fmla="*/ 6667 w 10315"/>
              <a:gd name="connsiteY14" fmla="*/ 8308 h 10439"/>
              <a:gd name="connsiteX15" fmla="*/ 6667 w 10315"/>
              <a:gd name="connsiteY15" fmla="*/ 4373 h 10439"/>
              <a:gd name="connsiteX16" fmla="*/ 5946 w 10315"/>
              <a:gd name="connsiteY16" fmla="*/ 1859 h 10439"/>
              <a:gd name="connsiteX17" fmla="*/ 5000 w 10315"/>
              <a:gd name="connsiteY17" fmla="*/ 439 h 10439"/>
              <a:gd name="connsiteX18" fmla="*/ 3794 w 10315"/>
              <a:gd name="connsiteY18" fmla="*/ 0 h 10439"/>
              <a:gd name="connsiteX19" fmla="*/ 2778 w 10315"/>
              <a:gd name="connsiteY19" fmla="*/ 439 h 10439"/>
              <a:gd name="connsiteX20" fmla="*/ 1327 w 10315"/>
              <a:gd name="connsiteY20" fmla="*/ 558 h 10439"/>
              <a:gd name="connsiteX21" fmla="*/ 0 w 10315"/>
              <a:gd name="connsiteY21" fmla="*/ 1423 h 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15" h="10439">
                <a:moveTo>
                  <a:pt x="0" y="1423"/>
                </a:moveTo>
                <a:cubicBezTo>
                  <a:pt x="250" y="1816"/>
                  <a:pt x="289" y="2209"/>
                  <a:pt x="539" y="2602"/>
                </a:cubicBezTo>
                <a:lnTo>
                  <a:pt x="1111" y="3390"/>
                </a:lnTo>
                <a:cubicBezTo>
                  <a:pt x="1515" y="3251"/>
                  <a:pt x="1920" y="2741"/>
                  <a:pt x="2324" y="2602"/>
                </a:cubicBezTo>
                <a:lnTo>
                  <a:pt x="3889" y="2406"/>
                </a:lnTo>
                <a:lnTo>
                  <a:pt x="5000" y="2406"/>
                </a:lnTo>
                <a:lnTo>
                  <a:pt x="5556" y="4373"/>
                </a:lnTo>
                <a:lnTo>
                  <a:pt x="5556" y="7324"/>
                </a:lnTo>
                <a:lnTo>
                  <a:pt x="6111" y="9291"/>
                </a:lnTo>
                <a:lnTo>
                  <a:pt x="7361" y="10439"/>
                </a:lnTo>
                <a:lnTo>
                  <a:pt x="8889" y="10275"/>
                </a:lnTo>
                <a:lnTo>
                  <a:pt x="10315" y="8308"/>
                </a:lnTo>
                <a:lnTo>
                  <a:pt x="8333" y="9291"/>
                </a:lnTo>
                <a:lnTo>
                  <a:pt x="7222" y="9291"/>
                </a:lnTo>
                <a:lnTo>
                  <a:pt x="6667" y="8308"/>
                </a:lnTo>
                <a:lnTo>
                  <a:pt x="6667" y="4373"/>
                </a:lnTo>
                <a:cubicBezTo>
                  <a:pt x="6339" y="3659"/>
                  <a:pt x="6274" y="2573"/>
                  <a:pt x="5946" y="1859"/>
                </a:cubicBezTo>
                <a:lnTo>
                  <a:pt x="5000" y="439"/>
                </a:lnTo>
                <a:cubicBezTo>
                  <a:pt x="4545" y="448"/>
                  <a:pt x="4249" y="-9"/>
                  <a:pt x="3794" y="0"/>
                </a:cubicBezTo>
                <a:lnTo>
                  <a:pt x="2778" y="439"/>
                </a:lnTo>
                <a:cubicBezTo>
                  <a:pt x="2347" y="571"/>
                  <a:pt x="1758" y="426"/>
                  <a:pt x="1327" y="558"/>
                </a:cubicBezTo>
                <a:lnTo>
                  <a:pt x="0" y="1423"/>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0923" name="Oval 25"/>
          <p:cNvSpPr>
            <a:spLocks noChangeArrowheads="1"/>
          </p:cNvSpPr>
          <p:nvPr/>
        </p:nvSpPr>
        <p:spPr bwMode="auto">
          <a:xfrm>
            <a:off x="5940425" y="2538413"/>
            <a:ext cx="152400" cy="1524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80926" name="Rectangle 28"/>
          <p:cNvSpPr>
            <a:spLocks noChangeArrowheads="1"/>
          </p:cNvSpPr>
          <p:nvPr/>
        </p:nvSpPr>
        <p:spPr bwMode="auto">
          <a:xfrm>
            <a:off x="7752461" y="5294313"/>
            <a:ext cx="255588" cy="228600"/>
          </a:xfrm>
          <a:prstGeom prst="rect">
            <a:avLst/>
          </a:prstGeom>
          <a:solidFill>
            <a:schemeClr val="accent4">
              <a:lumMod val="60000"/>
              <a:lumOff val="4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27" name="Text Box 29"/>
          <p:cNvSpPr txBox="1">
            <a:spLocks noChangeArrowheads="1"/>
          </p:cNvSpPr>
          <p:nvPr/>
        </p:nvSpPr>
        <p:spPr bwMode="auto">
          <a:xfrm>
            <a:off x="8085836" y="5307014"/>
            <a:ext cx="1263166"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Livestock farming</a:t>
            </a:r>
          </a:p>
        </p:txBody>
      </p:sp>
      <p:sp>
        <p:nvSpPr>
          <p:cNvPr id="80928" name="Rectangle 30"/>
          <p:cNvSpPr>
            <a:spLocks noChangeArrowheads="1"/>
          </p:cNvSpPr>
          <p:nvPr/>
        </p:nvSpPr>
        <p:spPr bwMode="auto">
          <a:xfrm>
            <a:off x="7752461" y="4884738"/>
            <a:ext cx="255588" cy="228600"/>
          </a:xfrm>
          <a:prstGeom prst="rect">
            <a:avLst/>
          </a:prstGeom>
          <a:solidFill>
            <a:schemeClr val="accent3">
              <a:lumMod val="40000"/>
              <a:lumOff val="6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29" name="Text Box 31"/>
          <p:cNvSpPr txBox="1">
            <a:spLocks noChangeArrowheads="1"/>
          </p:cNvSpPr>
          <p:nvPr/>
        </p:nvSpPr>
        <p:spPr bwMode="auto">
          <a:xfrm>
            <a:off x="8085836" y="4913314"/>
            <a:ext cx="1304844"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Three-field system</a:t>
            </a:r>
          </a:p>
        </p:txBody>
      </p:sp>
      <p:sp>
        <p:nvSpPr>
          <p:cNvPr id="80930" name="Rectangle 32" descr="Solid diamond"/>
          <p:cNvSpPr>
            <a:spLocks noChangeArrowheads="1"/>
          </p:cNvSpPr>
          <p:nvPr/>
        </p:nvSpPr>
        <p:spPr bwMode="auto">
          <a:xfrm>
            <a:off x="7752461" y="4467225"/>
            <a:ext cx="255588" cy="228600"/>
          </a:xfrm>
          <a:prstGeom prst="rect">
            <a:avLst/>
          </a:prstGeom>
          <a:solidFill>
            <a:schemeClr val="accent3">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31" name="Rectangle 33"/>
          <p:cNvSpPr>
            <a:spLocks noChangeArrowheads="1"/>
          </p:cNvSpPr>
          <p:nvPr/>
        </p:nvSpPr>
        <p:spPr bwMode="auto">
          <a:xfrm>
            <a:off x="7752461" y="3979863"/>
            <a:ext cx="255588" cy="228600"/>
          </a:xfrm>
          <a:prstGeom prst="rect">
            <a:avLst/>
          </a:prstGeom>
          <a:solidFill>
            <a:schemeClr val="accent5">
              <a:lumMod val="60000"/>
              <a:lumOff val="4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32" name="Text Box 34"/>
          <p:cNvSpPr txBox="1">
            <a:spLocks noChangeArrowheads="1"/>
          </p:cNvSpPr>
          <p:nvPr/>
        </p:nvSpPr>
        <p:spPr bwMode="auto">
          <a:xfrm>
            <a:off x="8085836" y="4427538"/>
            <a:ext cx="1428276" cy="387798"/>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Crop framing, fallow</a:t>
            </a:r>
          </a:p>
          <a:p>
            <a:pPr>
              <a:lnSpc>
                <a:spcPct val="90000"/>
              </a:lnSpc>
            </a:pPr>
            <a:r>
              <a:rPr lang="en-US" sz="1400" b="1">
                <a:latin typeface="Arial Narrow" panose="020B0606020202030204" pitchFamily="34" charset="0"/>
              </a:rPr>
              <a:t>and pasture</a:t>
            </a:r>
          </a:p>
        </p:txBody>
      </p:sp>
      <p:sp>
        <p:nvSpPr>
          <p:cNvPr id="80933" name="Text Box 35"/>
          <p:cNvSpPr txBox="1">
            <a:spLocks noChangeArrowheads="1"/>
          </p:cNvSpPr>
          <p:nvPr/>
        </p:nvSpPr>
        <p:spPr bwMode="auto">
          <a:xfrm>
            <a:off x="8085836" y="3929063"/>
            <a:ext cx="1492396" cy="387798"/>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Crop farming without</a:t>
            </a:r>
          </a:p>
          <a:p>
            <a:pPr>
              <a:lnSpc>
                <a:spcPct val="90000"/>
              </a:lnSpc>
            </a:pPr>
            <a:r>
              <a:rPr lang="en-US" sz="1400" b="1">
                <a:latin typeface="Arial Narrow" panose="020B0606020202030204" pitchFamily="34" charset="0"/>
              </a:rPr>
              <a:t>fallow</a:t>
            </a:r>
          </a:p>
        </p:txBody>
      </p:sp>
      <p:sp>
        <p:nvSpPr>
          <p:cNvPr id="80934" name="Rectangle 36"/>
          <p:cNvSpPr>
            <a:spLocks noChangeArrowheads="1"/>
          </p:cNvSpPr>
          <p:nvPr/>
        </p:nvSpPr>
        <p:spPr bwMode="auto">
          <a:xfrm>
            <a:off x="7752461" y="3490913"/>
            <a:ext cx="255588" cy="228600"/>
          </a:xfrm>
          <a:prstGeom prst="rect">
            <a:avLst/>
          </a:prstGeom>
          <a:solidFill>
            <a:schemeClr val="accent5">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35" name="Text Box 37"/>
          <p:cNvSpPr txBox="1">
            <a:spLocks noChangeArrowheads="1"/>
          </p:cNvSpPr>
          <p:nvPr/>
        </p:nvSpPr>
        <p:spPr bwMode="auto">
          <a:xfrm>
            <a:off x="8085836" y="3421063"/>
            <a:ext cx="1490793" cy="387798"/>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Firewood and lumber</a:t>
            </a:r>
          </a:p>
          <a:p>
            <a:pPr>
              <a:lnSpc>
                <a:spcPct val="90000"/>
              </a:lnSpc>
            </a:pPr>
            <a:r>
              <a:rPr lang="en-US" sz="1400" b="1">
                <a:latin typeface="Arial Narrow" panose="020B0606020202030204" pitchFamily="34" charset="0"/>
              </a:rPr>
              <a:t>production</a:t>
            </a:r>
          </a:p>
        </p:txBody>
      </p:sp>
      <p:sp>
        <p:nvSpPr>
          <p:cNvPr id="80936" name="Rectangle 38"/>
          <p:cNvSpPr>
            <a:spLocks noChangeArrowheads="1"/>
          </p:cNvSpPr>
          <p:nvPr/>
        </p:nvSpPr>
        <p:spPr bwMode="auto">
          <a:xfrm>
            <a:off x="7752461" y="2971800"/>
            <a:ext cx="255588" cy="228600"/>
          </a:xfrm>
          <a:prstGeom prst="rect">
            <a:avLst/>
          </a:prstGeom>
          <a:solidFill>
            <a:schemeClr val="accent6">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37" name="Text Box 39"/>
          <p:cNvSpPr txBox="1">
            <a:spLocks noChangeArrowheads="1"/>
          </p:cNvSpPr>
          <p:nvPr/>
        </p:nvSpPr>
        <p:spPr bwMode="auto">
          <a:xfrm>
            <a:off x="8085836" y="2913063"/>
            <a:ext cx="1532471" cy="387798"/>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Market gardening and</a:t>
            </a:r>
          </a:p>
          <a:p>
            <a:pPr>
              <a:lnSpc>
                <a:spcPct val="90000"/>
              </a:lnSpc>
            </a:pPr>
            <a:r>
              <a:rPr lang="en-US" sz="1400" b="1">
                <a:latin typeface="Arial Narrow" panose="020B0606020202030204" pitchFamily="34" charset="0"/>
              </a:rPr>
              <a:t>milk production</a:t>
            </a:r>
          </a:p>
        </p:txBody>
      </p:sp>
      <p:sp>
        <p:nvSpPr>
          <p:cNvPr id="80938" name="Rectangle 40"/>
          <p:cNvSpPr>
            <a:spLocks noChangeArrowheads="1"/>
          </p:cNvSpPr>
          <p:nvPr/>
        </p:nvSpPr>
        <p:spPr bwMode="auto">
          <a:xfrm>
            <a:off x="7752461" y="2643188"/>
            <a:ext cx="255588" cy="76200"/>
          </a:xfrm>
          <a:prstGeom prst="rect">
            <a:avLst/>
          </a:prstGeom>
          <a:solidFill>
            <a:schemeClr val="accent2">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0939" name="Text Box 41"/>
          <p:cNvSpPr txBox="1">
            <a:spLocks noChangeArrowheads="1"/>
          </p:cNvSpPr>
          <p:nvPr/>
        </p:nvSpPr>
        <p:spPr bwMode="auto">
          <a:xfrm>
            <a:off x="8085837" y="2570164"/>
            <a:ext cx="1057982"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Navigable river</a:t>
            </a:r>
          </a:p>
        </p:txBody>
      </p:sp>
      <p:sp>
        <p:nvSpPr>
          <p:cNvPr id="80940" name="Oval 42"/>
          <p:cNvSpPr>
            <a:spLocks noChangeArrowheads="1"/>
          </p:cNvSpPr>
          <p:nvPr/>
        </p:nvSpPr>
        <p:spPr bwMode="auto">
          <a:xfrm>
            <a:off x="7761986" y="2195513"/>
            <a:ext cx="228600" cy="2286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80941" name="Text Box 43"/>
          <p:cNvSpPr txBox="1">
            <a:spLocks noChangeArrowheads="1"/>
          </p:cNvSpPr>
          <p:nvPr/>
        </p:nvSpPr>
        <p:spPr bwMode="auto">
          <a:xfrm>
            <a:off x="8085837" y="2227264"/>
            <a:ext cx="804707"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Central city</a:t>
            </a:r>
          </a:p>
        </p:txBody>
      </p:sp>
      <p:sp>
        <p:nvSpPr>
          <p:cNvPr id="80944" name="Text Box 48"/>
          <p:cNvSpPr txBox="1">
            <a:spLocks noChangeArrowheads="1"/>
          </p:cNvSpPr>
          <p:nvPr/>
        </p:nvSpPr>
        <p:spPr bwMode="auto">
          <a:xfrm rot="-3206594">
            <a:off x="5919980" y="2133903"/>
            <a:ext cx="769441"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Sub-center</a:t>
            </a:r>
          </a:p>
        </p:txBody>
      </p:sp>
      <p:sp>
        <p:nvSpPr>
          <p:cNvPr id="49" name="Rounded Rectangle 48"/>
          <p:cNvSpPr/>
          <p:nvPr/>
        </p:nvSpPr>
        <p:spPr bwMode="auto">
          <a:xfrm>
            <a:off x="2471039" y="1331912"/>
            <a:ext cx="2560320" cy="50292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50" name="Rounded Rectangle 49"/>
          <p:cNvSpPr/>
          <p:nvPr/>
        </p:nvSpPr>
        <p:spPr bwMode="auto">
          <a:xfrm>
            <a:off x="5031740" y="1331912"/>
            <a:ext cx="2560320" cy="50292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0943" name="Oval 22"/>
          <p:cNvSpPr>
            <a:spLocks noChangeArrowheads="1"/>
          </p:cNvSpPr>
          <p:nvPr/>
        </p:nvSpPr>
        <p:spPr bwMode="auto">
          <a:xfrm>
            <a:off x="4911725" y="3757613"/>
            <a:ext cx="228600" cy="2286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80924" name="Text Box 26"/>
          <p:cNvSpPr txBox="1">
            <a:spLocks noChangeArrowheads="1"/>
          </p:cNvSpPr>
          <p:nvPr/>
        </p:nvSpPr>
        <p:spPr bwMode="auto">
          <a:xfrm>
            <a:off x="2609850" y="1191833"/>
            <a:ext cx="1325043"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rPr>
              <a:t>Isolated State</a:t>
            </a:r>
          </a:p>
        </p:txBody>
      </p:sp>
      <p:sp>
        <p:nvSpPr>
          <p:cNvPr id="80925" name="Text Box 27"/>
          <p:cNvSpPr txBox="1">
            <a:spLocks noChangeArrowheads="1"/>
          </p:cNvSpPr>
          <p:nvPr/>
        </p:nvSpPr>
        <p:spPr bwMode="auto">
          <a:xfrm>
            <a:off x="5853285" y="1191833"/>
            <a:ext cx="1910138"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rPr>
              <a:t>Modified Conditions</a:t>
            </a:r>
          </a:p>
        </p:txBody>
      </p:sp>
    </p:spTree>
    <p:extLst>
      <p:ext uri="{BB962C8B-B14F-4D97-AF65-F5344CB8AC3E}">
        <p14:creationId xmlns:p14="http://schemas.microsoft.com/office/powerpoint/2010/main" val="10680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76"/>
          <p:cNvSpPr>
            <a:spLocks noGrp="1" noChangeArrowheads="1"/>
          </p:cNvSpPr>
          <p:nvPr>
            <p:ph type="title"/>
          </p:nvPr>
        </p:nvSpPr>
        <p:spPr/>
        <p:txBody>
          <a:bodyPr/>
          <a:lstStyle/>
          <a:p>
            <a:pPr eaLnBrk="1" hangingPunct="1"/>
            <a:r>
              <a:rPr lang="en-US" sz="2800" dirty="0"/>
              <a:t>Inference of Von </a:t>
            </a:r>
            <a:r>
              <a:rPr lang="en-US" sz="2800" dirty="0" err="1"/>
              <a:t>Thunen’s</a:t>
            </a:r>
            <a:r>
              <a:rPr lang="en-US" sz="2800" dirty="0"/>
              <a:t> Model to the Continental United States</a:t>
            </a:r>
          </a:p>
        </p:txBody>
      </p:sp>
      <p:sp>
        <p:nvSpPr>
          <p:cNvPr id="173"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grpSp>
        <p:nvGrpSpPr>
          <p:cNvPr id="2" name="Group 1"/>
          <p:cNvGrpSpPr/>
          <p:nvPr/>
        </p:nvGrpSpPr>
        <p:grpSpPr>
          <a:xfrm>
            <a:off x="1858964" y="2239963"/>
            <a:ext cx="4103687" cy="2584450"/>
            <a:chOff x="334963" y="2239963"/>
            <a:chExt cx="4103687" cy="2584450"/>
          </a:xfrm>
        </p:grpSpPr>
        <p:sp>
          <p:nvSpPr>
            <p:cNvPr id="82028" name="Freeform 8"/>
            <p:cNvSpPr>
              <a:spLocks/>
            </p:cNvSpPr>
            <p:nvPr/>
          </p:nvSpPr>
          <p:spPr bwMode="auto">
            <a:xfrm>
              <a:off x="3052832" y="3845019"/>
              <a:ext cx="299882" cy="487046"/>
            </a:xfrm>
            <a:custGeom>
              <a:avLst/>
              <a:gdLst>
                <a:gd name="T0" fmla="*/ 0 w 396"/>
                <a:gd name="T1" fmla="*/ 24 h 643"/>
                <a:gd name="T2" fmla="*/ 0 w 396"/>
                <a:gd name="T3" fmla="*/ 24 h 643"/>
                <a:gd name="T4" fmla="*/ 10 w 396"/>
                <a:gd name="T5" fmla="*/ 35 h 643"/>
                <a:gd name="T6" fmla="*/ 0 w 396"/>
                <a:gd name="T7" fmla="*/ 432 h 643"/>
                <a:gd name="T8" fmla="*/ 25 w 396"/>
                <a:gd name="T9" fmla="*/ 624 h 643"/>
                <a:gd name="T10" fmla="*/ 53 w 396"/>
                <a:gd name="T11" fmla="*/ 631 h 643"/>
                <a:gd name="T12" fmla="*/ 63 w 396"/>
                <a:gd name="T13" fmla="*/ 572 h 643"/>
                <a:gd name="T14" fmla="*/ 74 w 396"/>
                <a:gd name="T15" fmla="*/ 586 h 643"/>
                <a:gd name="T16" fmla="*/ 76 w 396"/>
                <a:gd name="T17" fmla="*/ 616 h 643"/>
                <a:gd name="T18" fmla="*/ 92 w 396"/>
                <a:gd name="T19" fmla="*/ 630 h 643"/>
                <a:gd name="T20" fmla="*/ 69 w 396"/>
                <a:gd name="T21" fmla="*/ 642 h 643"/>
                <a:gd name="T22" fmla="*/ 125 w 396"/>
                <a:gd name="T23" fmla="*/ 629 h 643"/>
                <a:gd name="T24" fmla="*/ 135 w 396"/>
                <a:gd name="T25" fmla="*/ 610 h 643"/>
                <a:gd name="T26" fmla="*/ 127 w 396"/>
                <a:gd name="T27" fmla="*/ 600 h 643"/>
                <a:gd name="T28" fmla="*/ 132 w 396"/>
                <a:gd name="T29" fmla="*/ 584 h 643"/>
                <a:gd name="T30" fmla="*/ 105 w 396"/>
                <a:gd name="T31" fmla="*/ 558 h 643"/>
                <a:gd name="T32" fmla="*/ 107 w 396"/>
                <a:gd name="T33" fmla="*/ 539 h 643"/>
                <a:gd name="T34" fmla="*/ 395 w 396"/>
                <a:gd name="T35" fmla="*/ 513 h 643"/>
                <a:gd name="T36" fmla="*/ 370 w 396"/>
                <a:gd name="T37" fmla="*/ 411 h 643"/>
                <a:gd name="T38" fmla="*/ 375 w 396"/>
                <a:gd name="T39" fmla="*/ 374 h 643"/>
                <a:gd name="T40" fmla="*/ 386 w 396"/>
                <a:gd name="T41" fmla="*/ 351 h 643"/>
                <a:gd name="T42" fmla="*/ 376 w 396"/>
                <a:gd name="T43" fmla="*/ 316 h 643"/>
                <a:gd name="T44" fmla="*/ 349 w 396"/>
                <a:gd name="T45" fmla="*/ 272 h 643"/>
                <a:gd name="T46" fmla="*/ 274 w 396"/>
                <a:gd name="T47" fmla="*/ 0 h 643"/>
                <a:gd name="T48" fmla="*/ 0 w 396"/>
                <a:gd name="T49" fmla="*/ 24 h 643"/>
                <a:gd name="T50" fmla="*/ 0 w 396"/>
                <a:gd name="T51" fmla="*/ 24 h 6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6"/>
                <a:gd name="T79" fmla="*/ 0 h 643"/>
                <a:gd name="T80" fmla="*/ 396 w 396"/>
                <a:gd name="T81" fmla="*/ 643 h 6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6" h="643">
                  <a:moveTo>
                    <a:pt x="0" y="24"/>
                  </a:moveTo>
                  <a:lnTo>
                    <a:pt x="0" y="24"/>
                  </a:lnTo>
                  <a:lnTo>
                    <a:pt x="10" y="35"/>
                  </a:lnTo>
                  <a:lnTo>
                    <a:pt x="0" y="432"/>
                  </a:lnTo>
                  <a:lnTo>
                    <a:pt x="25" y="624"/>
                  </a:lnTo>
                  <a:lnTo>
                    <a:pt x="53" y="631"/>
                  </a:lnTo>
                  <a:lnTo>
                    <a:pt x="63" y="572"/>
                  </a:lnTo>
                  <a:lnTo>
                    <a:pt x="74" y="586"/>
                  </a:lnTo>
                  <a:lnTo>
                    <a:pt x="76" y="616"/>
                  </a:lnTo>
                  <a:lnTo>
                    <a:pt x="92" y="630"/>
                  </a:lnTo>
                  <a:lnTo>
                    <a:pt x="69" y="642"/>
                  </a:lnTo>
                  <a:lnTo>
                    <a:pt x="125" y="629"/>
                  </a:lnTo>
                  <a:lnTo>
                    <a:pt x="135" y="610"/>
                  </a:lnTo>
                  <a:lnTo>
                    <a:pt x="127" y="600"/>
                  </a:lnTo>
                  <a:lnTo>
                    <a:pt x="132" y="584"/>
                  </a:lnTo>
                  <a:lnTo>
                    <a:pt x="105" y="558"/>
                  </a:lnTo>
                  <a:lnTo>
                    <a:pt x="107" y="539"/>
                  </a:lnTo>
                  <a:lnTo>
                    <a:pt x="395" y="513"/>
                  </a:lnTo>
                  <a:lnTo>
                    <a:pt x="370" y="411"/>
                  </a:lnTo>
                  <a:lnTo>
                    <a:pt x="375" y="374"/>
                  </a:lnTo>
                  <a:lnTo>
                    <a:pt x="386" y="351"/>
                  </a:lnTo>
                  <a:lnTo>
                    <a:pt x="376" y="316"/>
                  </a:lnTo>
                  <a:lnTo>
                    <a:pt x="349" y="272"/>
                  </a:lnTo>
                  <a:lnTo>
                    <a:pt x="274" y="0"/>
                  </a:lnTo>
                  <a:lnTo>
                    <a:pt x="0" y="2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29" name="Freeform 9"/>
            <p:cNvSpPr>
              <a:spLocks/>
            </p:cNvSpPr>
            <p:nvPr/>
          </p:nvSpPr>
          <p:spPr bwMode="auto">
            <a:xfrm>
              <a:off x="868844" y="3543550"/>
              <a:ext cx="536910" cy="623389"/>
            </a:xfrm>
            <a:custGeom>
              <a:avLst/>
              <a:gdLst>
                <a:gd name="T0" fmla="*/ 0 w 709"/>
                <a:gd name="T1" fmla="*/ 562 h 823"/>
                <a:gd name="T2" fmla="*/ 0 w 709"/>
                <a:gd name="T3" fmla="*/ 562 h 823"/>
                <a:gd name="T4" fmla="*/ 45 w 709"/>
                <a:gd name="T5" fmla="*/ 523 h 823"/>
                <a:gd name="T6" fmla="*/ 27 w 709"/>
                <a:gd name="T7" fmla="*/ 491 h 823"/>
                <a:gd name="T8" fmla="*/ 37 w 709"/>
                <a:gd name="T9" fmla="*/ 446 h 823"/>
                <a:gd name="T10" fmla="*/ 83 w 709"/>
                <a:gd name="T11" fmla="*/ 369 h 823"/>
                <a:gd name="T12" fmla="*/ 117 w 709"/>
                <a:gd name="T13" fmla="*/ 347 h 823"/>
                <a:gd name="T14" fmla="*/ 97 w 709"/>
                <a:gd name="T15" fmla="*/ 320 h 823"/>
                <a:gd name="T16" fmla="*/ 85 w 709"/>
                <a:gd name="T17" fmla="*/ 243 h 823"/>
                <a:gd name="T18" fmla="*/ 99 w 709"/>
                <a:gd name="T19" fmla="*/ 106 h 823"/>
                <a:gd name="T20" fmla="*/ 123 w 709"/>
                <a:gd name="T21" fmla="*/ 99 h 823"/>
                <a:gd name="T22" fmla="*/ 163 w 709"/>
                <a:gd name="T23" fmla="*/ 122 h 823"/>
                <a:gd name="T24" fmla="*/ 197 w 709"/>
                <a:gd name="T25" fmla="*/ 0 h 823"/>
                <a:gd name="T26" fmla="*/ 708 w 709"/>
                <a:gd name="T27" fmla="*/ 88 h 823"/>
                <a:gd name="T28" fmla="*/ 601 w 709"/>
                <a:gd name="T29" fmla="*/ 822 h 823"/>
                <a:gd name="T30" fmla="*/ 444 w 709"/>
                <a:gd name="T31" fmla="*/ 797 h 823"/>
                <a:gd name="T32" fmla="*/ 345 w 709"/>
                <a:gd name="T33" fmla="*/ 770 h 823"/>
                <a:gd name="T34" fmla="*/ 146 w 709"/>
                <a:gd name="T35" fmla="*/ 651 h 823"/>
                <a:gd name="T36" fmla="*/ 0 w 709"/>
                <a:gd name="T37" fmla="*/ 562 h 823"/>
                <a:gd name="T38" fmla="*/ 0 w 709"/>
                <a:gd name="T39" fmla="*/ 562 h 8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9"/>
                <a:gd name="T61" fmla="*/ 0 h 823"/>
                <a:gd name="T62" fmla="*/ 709 w 709"/>
                <a:gd name="T63" fmla="*/ 823 h 8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9" h="823">
                  <a:moveTo>
                    <a:pt x="0" y="562"/>
                  </a:moveTo>
                  <a:lnTo>
                    <a:pt x="0" y="562"/>
                  </a:lnTo>
                  <a:lnTo>
                    <a:pt x="45" y="523"/>
                  </a:lnTo>
                  <a:lnTo>
                    <a:pt x="27" y="491"/>
                  </a:lnTo>
                  <a:lnTo>
                    <a:pt x="37" y="446"/>
                  </a:lnTo>
                  <a:lnTo>
                    <a:pt x="83" y="369"/>
                  </a:lnTo>
                  <a:lnTo>
                    <a:pt x="117" y="347"/>
                  </a:lnTo>
                  <a:lnTo>
                    <a:pt x="97" y="320"/>
                  </a:lnTo>
                  <a:lnTo>
                    <a:pt x="85" y="243"/>
                  </a:lnTo>
                  <a:lnTo>
                    <a:pt x="99" y="106"/>
                  </a:lnTo>
                  <a:lnTo>
                    <a:pt x="123" y="99"/>
                  </a:lnTo>
                  <a:lnTo>
                    <a:pt x="163" y="122"/>
                  </a:lnTo>
                  <a:lnTo>
                    <a:pt x="197" y="0"/>
                  </a:lnTo>
                  <a:lnTo>
                    <a:pt x="708" y="88"/>
                  </a:lnTo>
                  <a:lnTo>
                    <a:pt x="601" y="822"/>
                  </a:lnTo>
                  <a:lnTo>
                    <a:pt x="444" y="797"/>
                  </a:lnTo>
                  <a:lnTo>
                    <a:pt x="345" y="770"/>
                  </a:lnTo>
                  <a:lnTo>
                    <a:pt x="146" y="651"/>
                  </a:lnTo>
                  <a:lnTo>
                    <a:pt x="0" y="56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0" name="Freeform 10"/>
            <p:cNvSpPr>
              <a:spLocks/>
            </p:cNvSpPr>
            <p:nvPr/>
          </p:nvSpPr>
          <p:spPr bwMode="auto">
            <a:xfrm>
              <a:off x="2534097" y="3722310"/>
              <a:ext cx="396056" cy="358278"/>
            </a:xfrm>
            <a:custGeom>
              <a:avLst/>
              <a:gdLst>
                <a:gd name="T0" fmla="*/ 0 w 523"/>
                <a:gd name="T1" fmla="*/ 15 h 473"/>
                <a:gd name="T2" fmla="*/ 0 w 523"/>
                <a:gd name="T3" fmla="*/ 15 h 473"/>
                <a:gd name="T4" fmla="*/ 21 w 523"/>
                <a:gd name="T5" fmla="*/ 161 h 473"/>
                <a:gd name="T6" fmla="*/ 17 w 523"/>
                <a:gd name="T7" fmla="*/ 389 h 473"/>
                <a:gd name="T8" fmla="*/ 28 w 523"/>
                <a:gd name="T9" fmla="*/ 402 h 473"/>
                <a:gd name="T10" fmla="*/ 65 w 523"/>
                <a:gd name="T11" fmla="*/ 401 h 473"/>
                <a:gd name="T12" fmla="*/ 66 w 523"/>
                <a:gd name="T13" fmla="*/ 472 h 473"/>
                <a:gd name="T14" fmla="*/ 377 w 523"/>
                <a:gd name="T15" fmla="*/ 467 h 473"/>
                <a:gd name="T16" fmla="*/ 371 w 523"/>
                <a:gd name="T17" fmla="*/ 394 h 473"/>
                <a:gd name="T18" fmla="*/ 398 w 523"/>
                <a:gd name="T19" fmla="*/ 318 h 473"/>
                <a:gd name="T20" fmla="*/ 436 w 523"/>
                <a:gd name="T21" fmla="*/ 262 h 473"/>
                <a:gd name="T22" fmla="*/ 434 w 523"/>
                <a:gd name="T23" fmla="*/ 248 h 473"/>
                <a:gd name="T24" fmla="*/ 464 w 523"/>
                <a:gd name="T25" fmla="*/ 200 h 473"/>
                <a:gd name="T26" fmla="*/ 478 w 523"/>
                <a:gd name="T27" fmla="*/ 146 h 473"/>
                <a:gd name="T28" fmla="*/ 472 w 523"/>
                <a:gd name="T29" fmla="*/ 141 h 473"/>
                <a:gd name="T30" fmla="*/ 498 w 523"/>
                <a:gd name="T31" fmla="*/ 121 h 473"/>
                <a:gd name="T32" fmla="*/ 522 w 523"/>
                <a:gd name="T33" fmla="*/ 73 h 473"/>
                <a:gd name="T34" fmla="*/ 515 w 523"/>
                <a:gd name="T35" fmla="*/ 64 h 473"/>
                <a:gd name="T36" fmla="*/ 445 w 523"/>
                <a:gd name="T37" fmla="*/ 67 h 473"/>
                <a:gd name="T38" fmla="*/ 464 w 523"/>
                <a:gd name="T39" fmla="*/ 41 h 473"/>
                <a:gd name="T40" fmla="*/ 458 w 523"/>
                <a:gd name="T41" fmla="*/ 0 h 473"/>
                <a:gd name="T42" fmla="*/ 0 w 523"/>
                <a:gd name="T43" fmla="*/ 15 h 473"/>
                <a:gd name="T44" fmla="*/ 0 w 523"/>
                <a:gd name="T45" fmla="*/ 15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3"/>
                <a:gd name="T70" fmla="*/ 0 h 473"/>
                <a:gd name="T71" fmla="*/ 523 w 523"/>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3" h="473">
                  <a:moveTo>
                    <a:pt x="0" y="15"/>
                  </a:moveTo>
                  <a:lnTo>
                    <a:pt x="0" y="15"/>
                  </a:lnTo>
                  <a:lnTo>
                    <a:pt x="21" y="161"/>
                  </a:lnTo>
                  <a:lnTo>
                    <a:pt x="17" y="389"/>
                  </a:lnTo>
                  <a:lnTo>
                    <a:pt x="28" y="402"/>
                  </a:lnTo>
                  <a:lnTo>
                    <a:pt x="65" y="401"/>
                  </a:lnTo>
                  <a:lnTo>
                    <a:pt x="66" y="472"/>
                  </a:lnTo>
                  <a:lnTo>
                    <a:pt x="377" y="467"/>
                  </a:lnTo>
                  <a:lnTo>
                    <a:pt x="371" y="394"/>
                  </a:lnTo>
                  <a:lnTo>
                    <a:pt x="398" y="318"/>
                  </a:lnTo>
                  <a:lnTo>
                    <a:pt x="436" y="262"/>
                  </a:lnTo>
                  <a:lnTo>
                    <a:pt x="434" y="248"/>
                  </a:lnTo>
                  <a:lnTo>
                    <a:pt x="464" y="200"/>
                  </a:lnTo>
                  <a:lnTo>
                    <a:pt x="478" y="146"/>
                  </a:lnTo>
                  <a:lnTo>
                    <a:pt x="472" y="141"/>
                  </a:lnTo>
                  <a:lnTo>
                    <a:pt x="498" y="121"/>
                  </a:lnTo>
                  <a:lnTo>
                    <a:pt x="522" y="73"/>
                  </a:lnTo>
                  <a:lnTo>
                    <a:pt x="515" y="64"/>
                  </a:lnTo>
                  <a:lnTo>
                    <a:pt x="445" y="67"/>
                  </a:lnTo>
                  <a:lnTo>
                    <a:pt x="464" y="41"/>
                  </a:lnTo>
                  <a:lnTo>
                    <a:pt x="458" y="0"/>
                  </a:lnTo>
                  <a:lnTo>
                    <a:pt x="0" y="1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1" name="Freeform 11"/>
            <p:cNvSpPr>
              <a:spLocks/>
            </p:cNvSpPr>
            <p:nvPr/>
          </p:nvSpPr>
          <p:spPr bwMode="auto">
            <a:xfrm>
              <a:off x="334963" y="2870926"/>
              <a:ext cx="623239" cy="1069532"/>
            </a:xfrm>
            <a:custGeom>
              <a:avLst/>
              <a:gdLst>
                <a:gd name="T0" fmla="*/ 18 w 823"/>
                <a:gd name="T1" fmla="*/ 256 h 1412"/>
                <a:gd name="T2" fmla="*/ 18 w 823"/>
                <a:gd name="T3" fmla="*/ 256 h 1412"/>
                <a:gd name="T4" fmla="*/ 29 w 823"/>
                <a:gd name="T5" fmla="*/ 286 h 1412"/>
                <a:gd name="T6" fmla="*/ 5 w 823"/>
                <a:gd name="T7" fmla="*/ 397 h 1412"/>
                <a:gd name="T8" fmla="*/ 21 w 823"/>
                <a:gd name="T9" fmla="*/ 429 h 1412"/>
                <a:gd name="T10" fmla="*/ 85 w 823"/>
                <a:gd name="T11" fmla="*/ 574 h 1412"/>
                <a:gd name="T12" fmla="*/ 92 w 823"/>
                <a:gd name="T13" fmla="*/ 571 h 1412"/>
                <a:gd name="T14" fmla="*/ 95 w 823"/>
                <a:gd name="T15" fmla="*/ 539 h 1412"/>
                <a:gd name="T16" fmla="*/ 106 w 823"/>
                <a:gd name="T17" fmla="*/ 534 h 1412"/>
                <a:gd name="T18" fmla="*/ 117 w 823"/>
                <a:gd name="T19" fmla="*/ 543 h 1412"/>
                <a:gd name="T20" fmla="*/ 98 w 823"/>
                <a:gd name="T21" fmla="*/ 561 h 1412"/>
                <a:gd name="T22" fmla="*/ 106 w 823"/>
                <a:gd name="T23" fmla="*/ 573 h 1412"/>
                <a:gd name="T24" fmla="*/ 122 w 823"/>
                <a:gd name="T25" fmla="*/ 635 h 1412"/>
                <a:gd name="T26" fmla="*/ 112 w 823"/>
                <a:gd name="T27" fmla="*/ 631 h 1412"/>
                <a:gd name="T28" fmla="*/ 89 w 823"/>
                <a:gd name="T29" fmla="*/ 607 h 1412"/>
                <a:gd name="T30" fmla="*/ 95 w 823"/>
                <a:gd name="T31" fmla="*/ 582 h 1412"/>
                <a:gd name="T32" fmla="*/ 84 w 823"/>
                <a:gd name="T33" fmla="*/ 584 h 1412"/>
                <a:gd name="T34" fmla="*/ 71 w 823"/>
                <a:gd name="T35" fmla="*/ 610 h 1412"/>
                <a:gd name="T36" fmla="*/ 76 w 823"/>
                <a:gd name="T37" fmla="*/ 667 h 1412"/>
                <a:gd name="T38" fmla="*/ 89 w 823"/>
                <a:gd name="T39" fmla="*/ 693 h 1412"/>
                <a:gd name="T40" fmla="*/ 118 w 823"/>
                <a:gd name="T41" fmla="*/ 716 h 1412"/>
                <a:gd name="T42" fmla="*/ 109 w 823"/>
                <a:gd name="T43" fmla="*/ 744 h 1412"/>
                <a:gd name="T44" fmla="*/ 92 w 823"/>
                <a:gd name="T45" fmla="*/ 748 h 1412"/>
                <a:gd name="T46" fmla="*/ 89 w 823"/>
                <a:gd name="T47" fmla="*/ 785 h 1412"/>
                <a:gd name="T48" fmla="*/ 129 w 823"/>
                <a:gd name="T49" fmla="*/ 869 h 1412"/>
                <a:gd name="T50" fmla="*/ 161 w 823"/>
                <a:gd name="T51" fmla="*/ 921 h 1412"/>
                <a:gd name="T52" fmla="*/ 157 w 823"/>
                <a:gd name="T53" fmla="*/ 952 h 1412"/>
                <a:gd name="T54" fmla="*/ 176 w 823"/>
                <a:gd name="T55" fmla="*/ 972 h 1412"/>
                <a:gd name="T56" fmla="*/ 168 w 823"/>
                <a:gd name="T57" fmla="*/ 992 h 1412"/>
                <a:gd name="T58" fmla="*/ 156 w 823"/>
                <a:gd name="T59" fmla="*/ 1041 h 1412"/>
                <a:gd name="T60" fmla="*/ 170 w 823"/>
                <a:gd name="T61" fmla="*/ 1059 h 1412"/>
                <a:gd name="T62" fmla="*/ 271 w 823"/>
                <a:gd name="T63" fmla="*/ 1094 h 1412"/>
                <a:gd name="T64" fmla="*/ 312 w 823"/>
                <a:gd name="T65" fmla="*/ 1150 h 1412"/>
                <a:gd name="T66" fmla="*/ 359 w 823"/>
                <a:gd name="T67" fmla="*/ 1168 h 1412"/>
                <a:gd name="T68" fmla="*/ 360 w 823"/>
                <a:gd name="T69" fmla="*/ 1202 h 1412"/>
                <a:gd name="T70" fmla="*/ 392 w 823"/>
                <a:gd name="T71" fmla="*/ 1210 h 1412"/>
                <a:gd name="T72" fmla="*/ 434 w 823"/>
                <a:gd name="T73" fmla="*/ 1267 h 1412"/>
                <a:gd name="T74" fmla="*/ 457 w 823"/>
                <a:gd name="T75" fmla="*/ 1316 h 1412"/>
                <a:gd name="T76" fmla="*/ 458 w 823"/>
                <a:gd name="T77" fmla="*/ 1392 h 1412"/>
                <a:gd name="T78" fmla="*/ 750 w 823"/>
                <a:gd name="T79" fmla="*/ 1411 h 1412"/>
                <a:gd name="T80" fmla="*/ 732 w 823"/>
                <a:gd name="T81" fmla="*/ 1379 h 1412"/>
                <a:gd name="T82" fmla="*/ 742 w 823"/>
                <a:gd name="T83" fmla="*/ 1334 h 1412"/>
                <a:gd name="T84" fmla="*/ 788 w 823"/>
                <a:gd name="T85" fmla="*/ 1257 h 1412"/>
                <a:gd name="T86" fmla="*/ 822 w 823"/>
                <a:gd name="T87" fmla="*/ 1235 h 1412"/>
                <a:gd name="T88" fmla="*/ 802 w 823"/>
                <a:gd name="T89" fmla="*/ 1208 h 1412"/>
                <a:gd name="T90" fmla="*/ 790 w 823"/>
                <a:gd name="T91" fmla="*/ 1131 h 1412"/>
                <a:gd name="T92" fmla="*/ 399 w 823"/>
                <a:gd name="T93" fmla="*/ 544 h 1412"/>
                <a:gd name="T94" fmla="*/ 370 w 823"/>
                <a:gd name="T95" fmla="*/ 485 h 1412"/>
                <a:gd name="T96" fmla="*/ 467 w 823"/>
                <a:gd name="T97" fmla="*/ 110 h 1412"/>
                <a:gd name="T98" fmla="*/ 78 w 823"/>
                <a:gd name="T99" fmla="*/ 0 h 1412"/>
                <a:gd name="T100" fmla="*/ 68 w 823"/>
                <a:gd name="T101" fmla="*/ 22 h 1412"/>
                <a:gd name="T102" fmla="*/ 71 w 823"/>
                <a:gd name="T103" fmla="*/ 72 h 1412"/>
                <a:gd name="T104" fmla="*/ 0 w 823"/>
                <a:gd name="T105" fmla="*/ 188 h 1412"/>
                <a:gd name="T106" fmla="*/ 18 w 823"/>
                <a:gd name="T107" fmla="*/ 256 h 1412"/>
                <a:gd name="T108" fmla="*/ 18 w 823"/>
                <a:gd name="T109" fmla="*/ 256 h 14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3"/>
                <a:gd name="T166" fmla="*/ 0 h 1412"/>
                <a:gd name="T167" fmla="*/ 823 w 823"/>
                <a:gd name="T168" fmla="*/ 1412 h 14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3" h="1412">
                  <a:moveTo>
                    <a:pt x="18" y="256"/>
                  </a:moveTo>
                  <a:lnTo>
                    <a:pt x="18" y="256"/>
                  </a:lnTo>
                  <a:lnTo>
                    <a:pt x="29" y="286"/>
                  </a:lnTo>
                  <a:lnTo>
                    <a:pt x="5" y="397"/>
                  </a:lnTo>
                  <a:lnTo>
                    <a:pt x="21" y="429"/>
                  </a:lnTo>
                  <a:lnTo>
                    <a:pt x="85" y="574"/>
                  </a:lnTo>
                  <a:lnTo>
                    <a:pt x="92" y="571"/>
                  </a:lnTo>
                  <a:lnTo>
                    <a:pt x="95" y="539"/>
                  </a:lnTo>
                  <a:lnTo>
                    <a:pt x="106" y="534"/>
                  </a:lnTo>
                  <a:lnTo>
                    <a:pt x="117" y="543"/>
                  </a:lnTo>
                  <a:lnTo>
                    <a:pt x="98" y="561"/>
                  </a:lnTo>
                  <a:lnTo>
                    <a:pt x="106" y="573"/>
                  </a:lnTo>
                  <a:lnTo>
                    <a:pt x="122" y="635"/>
                  </a:lnTo>
                  <a:lnTo>
                    <a:pt x="112" y="631"/>
                  </a:lnTo>
                  <a:lnTo>
                    <a:pt x="89" y="607"/>
                  </a:lnTo>
                  <a:lnTo>
                    <a:pt x="95" y="582"/>
                  </a:lnTo>
                  <a:lnTo>
                    <a:pt x="84" y="584"/>
                  </a:lnTo>
                  <a:lnTo>
                    <a:pt x="71" y="610"/>
                  </a:lnTo>
                  <a:lnTo>
                    <a:pt x="76" y="667"/>
                  </a:lnTo>
                  <a:lnTo>
                    <a:pt x="89" y="693"/>
                  </a:lnTo>
                  <a:lnTo>
                    <a:pt x="118" y="716"/>
                  </a:lnTo>
                  <a:lnTo>
                    <a:pt x="109" y="744"/>
                  </a:lnTo>
                  <a:lnTo>
                    <a:pt x="92" y="748"/>
                  </a:lnTo>
                  <a:lnTo>
                    <a:pt x="89" y="785"/>
                  </a:lnTo>
                  <a:lnTo>
                    <a:pt x="129" y="869"/>
                  </a:lnTo>
                  <a:lnTo>
                    <a:pt x="161" y="921"/>
                  </a:lnTo>
                  <a:lnTo>
                    <a:pt x="157" y="952"/>
                  </a:lnTo>
                  <a:lnTo>
                    <a:pt x="176" y="972"/>
                  </a:lnTo>
                  <a:lnTo>
                    <a:pt x="168" y="992"/>
                  </a:lnTo>
                  <a:lnTo>
                    <a:pt x="156" y="1041"/>
                  </a:lnTo>
                  <a:lnTo>
                    <a:pt x="170" y="1059"/>
                  </a:lnTo>
                  <a:lnTo>
                    <a:pt x="271" y="1094"/>
                  </a:lnTo>
                  <a:lnTo>
                    <a:pt x="312" y="1150"/>
                  </a:lnTo>
                  <a:lnTo>
                    <a:pt x="359" y="1168"/>
                  </a:lnTo>
                  <a:lnTo>
                    <a:pt x="360" y="1202"/>
                  </a:lnTo>
                  <a:lnTo>
                    <a:pt x="392" y="1210"/>
                  </a:lnTo>
                  <a:lnTo>
                    <a:pt x="434" y="1267"/>
                  </a:lnTo>
                  <a:lnTo>
                    <a:pt x="457" y="1316"/>
                  </a:lnTo>
                  <a:lnTo>
                    <a:pt x="458" y="1392"/>
                  </a:lnTo>
                  <a:lnTo>
                    <a:pt x="750" y="1411"/>
                  </a:lnTo>
                  <a:lnTo>
                    <a:pt x="732" y="1379"/>
                  </a:lnTo>
                  <a:lnTo>
                    <a:pt x="742" y="1334"/>
                  </a:lnTo>
                  <a:lnTo>
                    <a:pt x="788" y="1257"/>
                  </a:lnTo>
                  <a:lnTo>
                    <a:pt x="822" y="1235"/>
                  </a:lnTo>
                  <a:lnTo>
                    <a:pt x="802" y="1208"/>
                  </a:lnTo>
                  <a:lnTo>
                    <a:pt x="790" y="1131"/>
                  </a:lnTo>
                  <a:lnTo>
                    <a:pt x="399" y="544"/>
                  </a:lnTo>
                  <a:lnTo>
                    <a:pt x="370" y="485"/>
                  </a:lnTo>
                  <a:lnTo>
                    <a:pt x="467" y="110"/>
                  </a:lnTo>
                  <a:lnTo>
                    <a:pt x="78" y="0"/>
                  </a:lnTo>
                  <a:lnTo>
                    <a:pt x="68" y="22"/>
                  </a:lnTo>
                  <a:lnTo>
                    <a:pt x="71" y="72"/>
                  </a:lnTo>
                  <a:lnTo>
                    <a:pt x="0" y="188"/>
                  </a:lnTo>
                  <a:lnTo>
                    <a:pt x="18" y="25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2" name="Freeform 12"/>
            <p:cNvSpPr>
              <a:spLocks/>
            </p:cNvSpPr>
            <p:nvPr/>
          </p:nvSpPr>
          <p:spPr bwMode="auto">
            <a:xfrm>
              <a:off x="1404996" y="3214813"/>
              <a:ext cx="572502" cy="452960"/>
            </a:xfrm>
            <a:custGeom>
              <a:avLst/>
              <a:gdLst>
                <a:gd name="T0" fmla="*/ 0 w 756"/>
                <a:gd name="T1" fmla="*/ 522 h 598"/>
                <a:gd name="T2" fmla="*/ 0 w 756"/>
                <a:gd name="T3" fmla="*/ 522 h 598"/>
                <a:gd name="T4" fmla="*/ 73 w 756"/>
                <a:gd name="T5" fmla="*/ 0 h 598"/>
                <a:gd name="T6" fmla="*/ 559 w 756"/>
                <a:gd name="T7" fmla="*/ 55 h 598"/>
                <a:gd name="T8" fmla="*/ 755 w 756"/>
                <a:gd name="T9" fmla="*/ 72 h 598"/>
                <a:gd name="T10" fmla="*/ 747 w 756"/>
                <a:gd name="T11" fmla="*/ 203 h 598"/>
                <a:gd name="T12" fmla="*/ 721 w 756"/>
                <a:gd name="T13" fmla="*/ 597 h 598"/>
                <a:gd name="T14" fmla="*/ 622 w 756"/>
                <a:gd name="T15" fmla="*/ 590 h 598"/>
                <a:gd name="T16" fmla="*/ 311 w 756"/>
                <a:gd name="T17" fmla="*/ 562 h 598"/>
                <a:gd name="T18" fmla="*/ 0 w 756"/>
                <a:gd name="T19" fmla="*/ 522 h 598"/>
                <a:gd name="T20" fmla="*/ 0 w 756"/>
                <a:gd name="T21" fmla="*/ 522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6"/>
                <a:gd name="T34" fmla="*/ 0 h 598"/>
                <a:gd name="T35" fmla="*/ 756 w 756"/>
                <a:gd name="T36" fmla="*/ 598 h 5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6" h="598">
                  <a:moveTo>
                    <a:pt x="0" y="522"/>
                  </a:moveTo>
                  <a:lnTo>
                    <a:pt x="0" y="522"/>
                  </a:lnTo>
                  <a:lnTo>
                    <a:pt x="73" y="0"/>
                  </a:lnTo>
                  <a:lnTo>
                    <a:pt x="559" y="55"/>
                  </a:lnTo>
                  <a:lnTo>
                    <a:pt x="755" y="72"/>
                  </a:lnTo>
                  <a:lnTo>
                    <a:pt x="747" y="203"/>
                  </a:lnTo>
                  <a:lnTo>
                    <a:pt x="721" y="597"/>
                  </a:lnTo>
                  <a:lnTo>
                    <a:pt x="622" y="590"/>
                  </a:lnTo>
                  <a:lnTo>
                    <a:pt x="311" y="562"/>
                  </a:lnTo>
                  <a:lnTo>
                    <a:pt x="0" y="52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3" name="Freeform 13"/>
            <p:cNvSpPr>
              <a:spLocks/>
            </p:cNvSpPr>
            <p:nvPr/>
          </p:nvSpPr>
          <p:spPr bwMode="auto">
            <a:xfrm>
              <a:off x="4060769" y="2970153"/>
              <a:ext cx="135553" cy="128011"/>
            </a:xfrm>
            <a:custGeom>
              <a:avLst/>
              <a:gdLst>
                <a:gd name="T0" fmla="*/ 0 w 179"/>
                <a:gd name="T1" fmla="*/ 33 h 169"/>
                <a:gd name="T2" fmla="*/ 0 w 179"/>
                <a:gd name="T3" fmla="*/ 33 h 169"/>
                <a:gd name="T4" fmla="*/ 15 w 179"/>
                <a:gd name="T5" fmla="*/ 122 h 169"/>
                <a:gd name="T6" fmla="*/ 14 w 179"/>
                <a:gd name="T7" fmla="*/ 168 h 169"/>
                <a:gd name="T8" fmla="*/ 28 w 179"/>
                <a:gd name="T9" fmla="*/ 165 h 169"/>
                <a:gd name="T10" fmla="*/ 37 w 179"/>
                <a:gd name="T11" fmla="*/ 152 h 169"/>
                <a:gd name="T12" fmla="*/ 62 w 179"/>
                <a:gd name="T13" fmla="*/ 140 h 169"/>
                <a:gd name="T14" fmla="*/ 74 w 179"/>
                <a:gd name="T15" fmla="*/ 118 h 169"/>
                <a:gd name="T16" fmla="*/ 82 w 179"/>
                <a:gd name="T17" fmla="*/ 122 h 169"/>
                <a:gd name="T18" fmla="*/ 102 w 179"/>
                <a:gd name="T19" fmla="*/ 114 h 169"/>
                <a:gd name="T20" fmla="*/ 128 w 179"/>
                <a:gd name="T21" fmla="*/ 109 h 169"/>
                <a:gd name="T22" fmla="*/ 129 w 179"/>
                <a:gd name="T23" fmla="*/ 100 h 169"/>
                <a:gd name="T24" fmla="*/ 137 w 179"/>
                <a:gd name="T25" fmla="*/ 105 h 169"/>
                <a:gd name="T26" fmla="*/ 146 w 179"/>
                <a:gd name="T27" fmla="*/ 97 h 169"/>
                <a:gd name="T28" fmla="*/ 160 w 179"/>
                <a:gd name="T29" fmla="*/ 94 h 169"/>
                <a:gd name="T30" fmla="*/ 178 w 179"/>
                <a:gd name="T31" fmla="*/ 86 h 169"/>
                <a:gd name="T32" fmla="*/ 161 w 179"/>
                <a:gd name="T33" fmla="*/ 0 h 169"/>
                <a:gd name="T34" fmla="*/ 0 w 179"/>
                <a:gd name="T35" fmla="*/ 33 h 169"/>
                <a:gd name="T36" fmla="*/ 0 w 179"/>
                <a:gd name="T37" fmla="*/ 33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69"/>
                <a:gd name="T59" fmla="*/ 179 w 179"/>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69">
                  <a:moveTo>
                    <a:pt x="0" y="33"/>
                  </a:moveTo>
                  <a:lnTo>
                    <a:pt x="0" y="33"/>
                  </a:lnTo>
                  <a:lnTo>
                    <a:pt x="15" y="122"/>
                  </a:lnTo>
                  <a:lnTo>
                    <a:pt x="14" y="168"/>
                  </a:lnTo>
                  <a:lnTo>
                    <a:pt x="28" y="165"/>
                  </a:lnTo>
                  <a:lnTo>
                    <a:pt x="37" y="152"/>
                  </a:lnTo>
                  <a:lnTo>
                    <a:pt x="62" y="140"/>
                  </a:lnTo>
                  <a:lnTo>
                    <a:pt x="74" y="118"/>
                  </a:lnTo>
                  <a:lnTo>
                    <a:pt x="82" y="122"/>
                  </a:lnTo>
                  <a:lnTo>
                    <a:pt x="102" y="114"/>
                  </a:lnTo>
                  <a:lnTo>
                    <a:pt x="128" y="109"/>
                  </a:lnTo>
                  <a:lnTo>
                    <a:pt x="129" y="100"/>
                  </a:lnTo>
                  <a:lnTo>
                    <a:pt x="137" y="105"/>
                  </a:lnTo>
                  <a:lnTo>
                    <a:pt x="146" y="97"/>
                  </a:lnTo>
                  <a:lnTo>
                    <a:pt x="160" y="94"/>
                  </a:lnTo>
                  <a:lnTo>
                    <a:pt x="178" y="86"/>
                  </a:lnTo>
                  <a:lnTo>
                    <a:pt x="161" y="0"/>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4" name="Freeform 14"/>
            <p:cNvSpPr>
              <a:spLocks/>
            </p:cNvSpPr>
            <p:nvPr/>
          </p:nvSpPr>
          <p:spPr bwMode="auto">
            <a:xfrm>
              <a:off x="3944148" y="3244354"/>
              <a:ext cx="82543" cy="137100"/>
            </a:xfrm>
            <a:custGeom>
              <a:avLst/>
              <a:gdLst>
                <a:gd name="T0" fmla="*/ 0 w 109"/>
                <a:gd name="T1" fmla="*/ 19 h 181"/>
                <a:gd name="T2" fmla="*/ 0 w 109"/>
                <a:gd name="T3" fmla="*/ 19 h 181"/>
                <a:gd name="T4" fmla="*/ 14 w 109"/>
                <a:gd name="T5" fmla="*/ 0 h 181"/>
                <a:gd name="T6" fmla="*/ 34 w 109"/>
                <a:gd name="T7" fmla="*/ 0 h 181"/>
                <a:gd name="T8" fmla="*/ 28 w 109"/>
                <a:gd name="T9" fmla="*/ 20 h 181"/>
                <a:gd name="T10" fmla="*/ 23 w 109"/>
                <a:gd name="T11" fmla="*/ 26 h 181"/>
                <a:gd name="T12" fmla="*/ 26 w 109"/>
                <a:gd name="T13" fmla="*/ 47 h 181"/>
                <a:gd name="T14" fmla="*/ 38 w 109"/>
                <a:gd name="T15" fmla="*/ 60 h 181"/>
                <a:gd name="T16" fmla="*/ 53 w 109"/>
                <a:gd name="T17" fmla="*/ 74 h 181"/>
                <a:gd name="T18" fmla="*/ 58 w 109"/>
                <a:gd name="T19" fmla="*/ 95 h 181"/>
                <a:gd name="T20" fmla="*/ 68 w 109"/>
                <a:gd name="T21" fmla="*/ 111 h 181"/>
                <a:gd name="T22" fmla="*/ 79 w 109"/>
                <a:gd name="T23" fmla="*/ 121 h 181"/>
                <a:gd name="T24" fmla="*/ 96 w 109"/>
                <a:gd name="T25" fmla="*/ 127 h 181"/>
                <a:gd name="T26" fmla="*/ 104 w 109"/>
                <a:gd name="T27" fmla="*/ 143 h 181"/>
                <a:gd name="T28" fmla="*/ 90 w 109"/>
                <a:gd name="T29" fmla="*/ 157 h 181"/>
                <a:gd name="T30" fmla="*/ 104 w 109"/>
                <a:gd name="T31" fmla="*/ 154 h 181"/>
                <a:gd name="T32" fmla="*/ 108 w 109"/>
                <a:gd name="T33" fmla="*/ 167 h 181"/>
                <a:gd name="T34" fmla="*/ 80 w 109"/>
                <a:gd name="T35" fmla="*/ 174 h 181"/>
                <a:gd name="T36" fmla="*/ 43 w 109"/>
                <a:gd name="T37" fmla="*/ 180 h 181"/>
                <a:gd name="T38" fmla="*/ 40 w 109"/>
                <a:gd name="T39" fmla="*/ 168 h 181"/>
                <a:gd name="T40" fmla="*/ 0 w 109"/>
                <a:gd name="T41" fmla="*/ 19 h 181"/>
                <a:gd name="T42" fmla="*/ 0 w 109"/>
                <a:gd name="T43" fmla="*/ 19 h 1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
                <a:gd name="T67" fmla="*/ 0 h 181"/>
                <a:gd name="T68" fmla="*/ 109 w 109"/>
                <a:gd name="T69" fmla="*/ 181 h 1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 h="181">
                  <a:moveTo>
                    <a:pt x="0" y="19"/>
                  </a:moveTo>
                  <a:lnTo>
                    <a:pt x="0" y="19"/>
                  </a:lnTo>
                  <a:lnTo>
                    <a:pt x="14" y="0"/>
                  </a:lnTo>
                  <a:lnTo>
                    <a:pt x="34" y="0"/>
                  </a:lnTo>
                  <a:lnTo>
                    <a:pt x="28" y="20"/>
                  </a:lnTo>
                  <a:lnTo>
                    <a:pt x="23" y="26"/>
                  </a:lnTo>
                  <a:lnTo>
                    <a:pt x="26" y="47"/>
                  </a:lnTo>
                  <a:lnTo>
                    <a:pt x="38" y="60"/>
                  </a:lnTo>
                  <a:lnTo>
                    <a:pt x="53" y="74"/>
                  </a:lnTo>
                  <a:lnTo>
                    <a:pt x="58" y="95"/>
                  </a:lnTo>
                  <a:lnTo>
                    <a:pt x="68" y="111"/>
                  </a:lnTo>
                  <a:lnTo>
                    <a:pt x="79" y="121"/>
                  </a:lnTo>
                  <a:lnTo>
                    <a:pt x="96" y="127"/>
                  </a:lnTo>
                  <a:lnTo>
                    <a:pt x="104" y="143"/>
                  </a:lnTo>
                  <a:lnTo>
                    <a:pt x="90" y="157"/>
                  </a:lnTo>
                  <a:lnTo>
                    <a:pt x="104" y="154"/>
                  </a:lnTo>
                  <a:lnTo>
                    <a:pt x="108" y="167"/>
                  </a:lnTo>
                  <a:lnTo>
                    <a:pt x="80" y="174"/>
                  </a:lnTo>
                  <a:lnTo>
                    <a:pt x="43" y="180"/>
                  </a:lnTo>
                  <a:lnTo>
                    <a:pt x="40" y="168"/>
                  </a:lnTo>
                  <a:lnTo>
                    <a:pt x="0" y="1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5" name="Freeform 15"/>
            <p:cNvSpPr>
              <a:spLocks/>
            </p:cNvSpPr>
            <p:nvPr/>
          </p:nvSpPr>
          <p:spPr bwMode="auto">
            <a:xfrm>
              <a:off x="3860090" y="3351155"/>
              <a:ext cx="12874" cy="18179"/>
            </a:xfrm>
            <a:custGeom>
              <a:avLst/>
              <a:gdLst>
                <a:gd name="T0" fmla="*/ 0 w 17"/>
                <a:gd name="T1" fmla="*/ 7 h 24"/>
                <a:gd name="T2" fmla="*/ 0 w 17"/>
                <a:gd name="T3" fmla="*/ 7 h 24"/>
                <a:gd name="T4" fmla="*/ 11 w 17"/>
                <a:gd name="T5" fmla="*/ 0 h 24"/>
                <a:gd name="T6" fmla="*/ 16 w 17"/>
                <a:gd name="T7" fmla="*/ 13 h 24"/>
                <a:gd name="T8" fmla="*/ 12 w 17"/>
                <a:gd name="T9" fmla="*/ 23 h 24"/>
                <a:gd name="T10" fmla="*/ 0 w 17"/>
                <a:gd name="T11" fmla="*/ 7 h 24"/>
                <a:gd name="T12" fmla="*/ 0 w 17"/>
                <a:gd name="T13" fmla="*/ 7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0" y="7"/>
                  </a:moveTo>
                  <a:lnTo>
                    <a:pt x="0" y="7"/>
                  </a:lnTo>
                  <a:lnTo>
                    <a:pt x="11" y="0"/>
                  </a:lnTo>
                  <a:lnTo>
                    <a:pt x="16" y="13"/>
                  </a:lnTo>
                  <a:lnTo>
                    <a:pt x="12" y="23"/>
                  </a:lnTo>
                  <a:lnTo>
                    <a:pt x="0" y="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36" name="Group 16"/>
            <p:cNvGrpSpPr>
              <a:grpSpLocks/>
            </p:cNvGrpSpPr>
            <p:nvPr/>
          </p:nvGrpSpPr>
          <p:grpSpPr bwMode="auto">
            <a:xfrm>
              <a:off x="3132346" y="4217688"/>
              <a:ext cx="713355" cy="606725"/>
              <a:chOff x="3850" y="3052"/>
              <a:chExt cx="942" cy="801"/>
            </a:xfrm>
            <a:solidFill>
              <a:schemeClr val="accent3">
                <a:lumMod val="20000"/>
                <a:lumOff val="80000"/>
              </a:schemeClr>
            </a:solidFill>
          </p:grpSpPr>
          <p:sp>
            <p:nvSpPr>
              <p:cNvPr id="82090" name="Freeform 17"/>
              <p:cNvSpPr>
                <a:spLocks/>
              </p:cNvSpPr>
              <p:nvPr/>
            </p:nvSpPr>
            <p:spPr bwMode="auto">
              <a:xfrm>
                <a:off x="3850" y="3052"/>
                <a:ext cx="942" cy="714"/>
              </a:xfrm>
              <a:custGeom>
                <a:avLst/>
                <a:gdLst>
                  <a:gd name="T0" fmla="*/ 2 w 942"/>
                  <a:gd name="T1" fmla="*/ 47 h 714"/>
                  <a:gd name="T2" fmla="*/ 27 w 942"/>
                  <a:gd name="T3" fmla="*/ 92 h 714"/>
                  <a:gd name="T4" fmla="*/ 30 w 942"/>
                  <a:gd name="T5" fmla="*/ 118 h 714"/>
                  <a:gd name="T6" fmla="*/ 40 w 942"/>
                  <a:gd name="T7" fmla="*/ 128 h 714"/>
                  <a:gd name="T8" fmla="*/ 51 w 942"/>
                  <a:gd name="T9" fmla="*/ 101 h 714"/>
                  <a:gd name="T10" fmla="*/ 70 w 942"/>
                  <a:gd name="T11" fmla="*/ 97 h 714"/>
                  <a:gd name="T12" fmla="*/ 56 w 942"/>
                  <a:gd name="T13" fmla="*/ 125 h 714"/>
                  <a:gd name="T14" fmla="*/ 129 w 942"/>
                  <a:gd name="T15" fmla="*/ 98 h 714"/>
                  <a:gd name="T16" fmla="*/ 161 w 942"/>
                  <a:gd name="T17" fmla="*/ 97 h 714"/>
                  <a:gd name="T18" fmla="*/ 130 w 942"/>
                  <a:gd name="T19" fmla="*/ 109 h 714"/>
                  <a:gd name="T20" fmla="*/ 190 w 942"/>
                  <a:gd name="T21" fmla="*/ 124 h 714"/>
                  <a:gd name="T22" fmla="*/ 210 w 942"/>
                  <a:gd name="T23" fmla="*/ 118 h 714"/>
                  <a:gd name="T24" fmla="*/ 245 w 942"/>
                  <a:gd name="T25" fmla="*/ 138 h 714"/>
                  <a:gd name="T26" fmla="*/ 259 w 942"/>
                  <a:gd name="T27" fmla="*/ 160 h 714"/>
                  <a:gd name="T28" fmla="*/ 270 w 942"/>
                  <a:gd name="T29" fmla="*/ 190 h 714"/>
                  <a:gd name="T30" fmla="*/ 265 w 942"/>
                  <a:gd name="T31" fmla="*/ 196 h 714"/>
                  <a:gd name="T32" fmla="*/ 306 w 942"/>
                  <a:gd name="T33" fmla="*/ 184 h 714"/>
                  <a:gd name="T34" fmla="*/ 322 w 942"/>
                  <a:gd name="T35" fmla="*/ 180 h 714"/>
                  <a:gd name="T36" fmla="*/ 379 w 942"/>
                  <a:gd name="T37" fmla="*/ 154 h 714"/>
                  <a:gd name="T38" fmla="*/ 385 w 942"/>
                  <a:gd name="T39" fmla="*/ 126 h 714"/>
                  <a:gd name="T40" fmla="*/ 452 w 942"/>
                  <a:gd name="T41" fmla="*/ 140 h 714"/>
                  <a:gd name="T42" fmla="*/ 491 w 942"/>
                  <a:gd name="T43" fmla="*/ 171 h 714"/>
                  <a:gd name="T44" fmla="*/ 517 w 942"/>
                  <a:gd name="T45" fmla="*/ 201 h 714"/>
                  <a:gd name="T46" fmla="*/ 537 w 942"/>
                  <a:gd name="T47" fmla="*/ 226 h 714"/>
                  <a:gd name="T48" fmla="*/ 579 w 942"/>
                  <a:gd name="T49" fmla="*/ 247 h 714"/>
                  <a:gd name="T50" fmla="*/ 586 w 942"/>
                  <a:gd name="T51" fmla="*/ 355 h 714"/>
                  <a:gd name="T52" fmla="*/ 607 w 942"/>
                  <a:gd name="T53" fmla="*/ 412 h 714"/>
                  <a:gd name="T54" fmla="*/ 597 w 942"/>
                  <a:gd name="T55" fmla="*/ 384 h 714"/>
                  <a:gd name="T56" fmla="*/ 605 w 942"/>
                  <a:gd name="T57" fmla="*/ 374 h 714"/>
                  <a:gd name="T58" fmla="*/ 622 w 942"/>
                  <a:gd name="T59" fmla="*/ 393 h 714"/>
                  <a:gd name="T60" fmla="*/ 638 w 942"/>
                  <a:gd name="T61" fmla="*/ 391 h 714"/>
                  <a:gd name="T62" fmla="*/ 611 w 942"/>
                  <a:gd name="T63" fmla="*/ 444 h 714"/>
                  <a:gd name="T64" fmla="*/ 641 w 942"/>
                  <a:gd name="T65" fmla="*/ 489 h 714"/>
                  <a:gd name="T66" fmla="*/ 669 w 942"/>
                  <a:gd name="T67" fmla="*/ 520 h 714"/>
                  <a:gd name="T68" fmla="*/ 668 w 942"/>
                  <a:gd name="T69" fmla="*/ 499 h 714"/>
                  <a:gd name="T70" fmla="*/ 694 w 942"/>
                  <a:gd name="T71" fmla="*/ 498 h 714"/>
                  <a:gd name="T72" fmla="*/ 694 w 942"/>
                  <a:gd name="T73" fmla="*/ 526 h 714"/>
                  <a:gd name="T74" fmla="*/ 722 w 942"/>
                  <a:gd name="T75" fmla="*/ 560 h 714"/>
                  <a:gd name="T76" fmla="*/ 748 w 942"/>
                  <a:gd name="T77" fmla="*/ 626 h 714"/>
                  <a:gd name="T78" fmla="*/ 793 w 942"/>
                  <a:gd name="T79" fmla="*/ 637 h 714"/>
                  <a:gd name="T80" fmla="*/ 857 w 942"/>
                  <a:gd name="T81" fmla="*/ 688 h 714"/>
                  <a:gd name="T82" fmla="*/ 851 w 942"/>
                  <a:gd name="T83" fmla="*/ 704 h 714"/>
                  <a:gd name="T84" fmla="*/ 836 w 942"/>
                  <a:gd name="T85" fmla="*/ 713 h 714"/>
                  <a:gd name="T86" fmla="*/ 885 w 942"/>
                  <a:gd name="T87" fmla="*/ 706 h 714"/>
                  <a:gd name="T88" fmla="*/ 916 w 942"/>
                  <a:gd name="T89" fmla="*/ 692 h 714"/>
                  <a:gd name="T90" fmla="*/ 922 w 942"/>
                  <a:gd name="T91" fmla="*/ 643 h 714"/>
                  <a:gd name="T92" fmla="*/ 941 w 942"/>
                  <a:gd name="T93" fmla="*/ 614 h 714"/>
                  <a:gd name="T94" fmla="*/ 922 w 942"/>
                  <a:gd name="T95" fmla="*/ 465 h 714"/>
                  <a:gd name="T96" fmla="*/ 796 w 942"/>
                  <a:gd name="T97" fmla="*/ 246 h 714"/>
                  <a:gd name="T98" fmla="*/ 740 w 942"/>
                  <a:gd name="T99" fmla="*/ 140 h 714"/>
                  <a:gd name="T100" fmla="*/ 692 w 942"/>
                  <a:gd name="T101" fmla="*/ 10 h 714"/>
                  <a:gd name="T102" fmla="*/ 636 w 942"/>
                  <a:gd name="T103" fmla="*/ 0 h 714"/>
                  <a:gd name="T104" fmla="*/ 632 w 942"/>
                  <a:gd name="T105" fmla="*/ 62 h 714"/>
                  <a:gd name="T106" fmla="*/ 609 w 942"/>
                  <a:gd name="T107" fmla="*/ 38 h 714"/>
                  <a:gd name="T108" fmla="*/ 290 w 942"/>
                  <a:gd name="T109" fmla="*/ 21 h 714"/>
                  <a:gd name="T110" fmla="*/ 2 w 942"/>
                  <a:gd name="T111" fmla="*/ 47 h 7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2"/>
                  <a:gd name="T169" fmla="*/ 0 h 714"/>
                  <a:gd name="T170" fmla="*/ 942 w 942"/>
                  <a:gd name="T171" fmla="*/ 714 h 7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2" h="714">
                    <a:moveTo>
                      <a:pt x="2" y="47"/>
                    </a:moveTo>
                    <a:lnTo>
                      <a:pt x="2" y="47"/>
                    </a:lnTo>
                    <a:lnTo>
                      <a:pt x="0" y="66"/>
                    </a:lnTo>
                    <a:lnTo>
                      <a:pt x="27" y="92"/>
                    </a:lnTo>
                    <a:lnTo>
                      <a:pt x="22" y="108"/>
                    </a:lnTo>
                    <a:lnTo>
                      <a:pt x="30" y="118"/>
                    </a:lnTo>
                    <a:lnTo>
                      <a:pt x="20" y="137"/>
                    </a:lnTo>
                    <a:lnTo>
                      <a:pt x="40" y="128"/>
                    </a:lnTo>
                    <a:lnTo>
                      <a:pt x="51" y="115"/>
                    </a:lnTo>
                    <a:lnTo>
                      <a:pt x="51" y="101"/>
                    </a:lnTo>
                    <a:lnTo>
                      <a:pt x="61" y="109"/>
                    </a:lnTo>
                    <a:lnTo>
                      <a:pt x="70" y="97"/>
                    </a:lnTo>
                    <a:lnTo>
                      <a:pt x="78" y="108"/>
                    </a:lnTo>
                    <a:lnTo>
                      <a:pt x="56" y="125"/>
                    </a:lnTo>
                    <a:lnTo>
                      <a:pt x="117" y="111"/>
                    </a:lnTo>
                    <a:lnTo>
                      <a:pt x="129" y="98"/>
                    </a:lnTo>
                    <a:lnTo>
                      <a:pt x="138" y="103"/>
                    </a:lnTo>
                    <a:lnTo>
                      <a:pt x="161" y="97"/>
                    </a:lnTo>
                    <a:lnTo>
                      <a:pt x="171" y="105"/>
                    </a:lnTo>
                    <a:lnTo>
                      <a:pt x="130" y="109"/>
                    </a:lnTo>
                    <a:lnTo>
                      <a:pt x="142" y="113"/>
                    </a:lnTo>
                    <a:lnTo>
                      <a:pt x="190" y="124"/>
                    </a:lnTo>
                    <a:lnTo>
                      <a:pt x="218" y="140"/>
                    </a:lnTo>
                    <a:lnTo>
                      <a:pt x="210" y="118"/>
                    </a:lnTo>
                    <a:lnTo>
                      <a:pt x="224" y="134"/>
                    </a:lnTo>
                    <a:lnTo>
                      <a:pt x="245" y="138"/>
                    </a:lnTo>
                    <a:lnTo>
                      <a:pt x="227" y="143"/>
                    </a:lnTo>
                    <a:lnTo>
                      <a:pt x="259" y="160"/>
                    </a:lnTo>
                    <a:lnTo>
                      <a:pt x="271" y="175"/>
                    </a:lnTo>
                    <a:lnTo>
                      <a:pt x="270" y="190"/>
                    </a:lnTo>
                    <a:lnTo>
                      <a:pt x="258" y="170"/>
                    </a:lnTo>
                    <a:lnTo>
                      <a:pt x="265" y="196"/>
                    </a:lnTo>
                    <a:lnTo>
                      <a:pt x="290" y="186"/>
                    </a:lnTo>
                    <a:lnTo>
                      <a:pt x="306" y="184"/>
                    </a:lnTo>
                    <a:lnTo>
                      <a:pt x="317" y="173"/>
                    </a:lnTo>
                    <a:lnTo>
                      <a:pt x="322" y="180"/>
                    </a:lnTo>
                    <a:lnTo>
                      <a:pt x="356" y="155"/>
                    </a:lnTo>
                    <a:lnTo>
                      <a:pt x="379" y="154"/>
                    </a:lnTo>
                    <a:lnTo>
                      <a:pt x="370" y="146"/>
                    </a:lnTo>
                    <a:lnTo>
                      <a:pt x="385" y="126"/>
                    </a:lnTo>
                    <a:lnTo>
                      <a:pt x="418" y="124"/>
                    </a:lnTo>
                    <a:lnTo>
                      <a:pt x="452" y="140"/>
                    </a:lnTo>
                    <a:lnTo>
                      <a:pt x="473" y="166"/>
                    </a:lnTo>
                    <a:lnTo>
                      <a:pt x="491" y="171"/>
                    </a:lnTo>
                    <a:lnTo>
                      <a:pt x="494" y="190"/>
                    </a:lnTo>
                    <a:lnTo>
                      <a:pt x="517" y="201"/>
                    </a:lnTo>
                    <a:lnTo>
                      <a:pt x="526" y="215"/>
                    </a:lnTo>
                    <a:lnTo>
                      <a:pt x="537" y="226"/>
                    </a:lnTo>
                    <a:lnTo>
                      <a:pt x="567" y="227"/>
                    </a:lnTo>
                    <a:lnTo>
                      <a:pt x="579" y="247"/>
                    </a:lnTo>
                    <a:lnTo>
                      <a:pt x="594" y="285"/>
                    </a:lnTo>
                    <a:lnTo>
                      <a:pt x="586" y="355"/>
                    </a:lnTo>
                    <a:lnTo>
                      <a:pt x="588" y="398"/>
                    </a:lnTo>
                    <a:lnTo>
                      <a:pt x="607" y="412"/>
                    </a:lnTo>
                    <a:lnTo>
                      <a:pt x="610" y="392"/>
                    </a:lnTo>
                    <a:lnTo>
                      <a:pt x="597" y="384"/>
                    </a:lnTo>
                    <a:lnTo>
                      <a:pt x="600" y="370"/>
                    </a:lnTo>
                    <a:lnTo>
                      <a:pt x="605" y="374"/>
                    </a:lnTo>
                    <a:lnTo>
                      <a:pt x="618" y="378"/>
                    </a:lnTo>
                    <a:lnTo>
                      <a:pt x="622" y="393"/>
                    </a:lnTo>
                    <a:lnTo>
                      <a:pt x="630" y="377"/>
                    </a:lnTo>
                    <a:lnTo>
                      <a:pt x="638" y="391"/>
                    </a:lnTo>
                    <a:lnTo>
                      <a:pt x="612" y="436"/>
                    </a:lnTo>
                    <a:lnTo>
                      <a:pt x="611" y="444"/>
                    </a:lnTo>
                    <a:lnTo>
                      <a:pt x="627" y="452"/>
                    </a:lnTo>
                    <a:lnTo>
                      <a:pt x="641" y="489"/>
                    </a:lnTo>
                    <a:lnTo>
                      <a:pt x="658" y="506"/>
                    </a:lnTo>
                    <a:lnTo>
                      <a:pt x="669" y="520"/>
                    </a:lnTo>
                    <a:lnTo>
                      <a:pt x="683" y="520"/>
                    </a:lnTo>
                    <a:lnTo>
                      <a:pt x="668" y="499"/>
                    </a:lnTo>
                    <a:lnTo>
                      <a:pt x="679" y="502"/>
                    </a:lnTo>
                    <a:lnTo>
                      <a:pt x="694" y="498"/>
                    </a:lnTo>
                    <a:lnTo>
                      <a:pt x="687" y="506"/>
                    </a:lnTo>
                    <a:lnTo>
                      <a:pt x="694" y="526"/>
                    </a:lnTo>
                    <a:lnTo>
                      <a:pt x="700" y="550"/>
                    </a:lnTo>
                    <a:lnTo>
                      <a:pt x="722" y="560"/>
                    </a:lnTo>
                    <a:lnTo>
                      <a:pt x="728" y="577"/>
                    </a:lnTo>
                    <a:lnTo>
                      <a:pt x="748" y="626"/>
                    </a:lnTo>
                    <a:lnTo>
                      <a:pt x="772" y="626"/>
                    </a:lnTo>
                    <a:lnTo>
                      <a:pt x="793" y="637"/>
                    </a:lnTo>
                    <a:lnTo>
                      <a:pt x="828" y="684"/>
                    </a:lnTo>
                    <a:lnTo>
                      <a:pt x="857" y="688"/>
                    </a:lnTo>
                    <a:lnTo>
                      <a:pt x="858" y="698"/>
                    </a:lnTo>
                    <a:lnTo>
                      <a:pt x="851" y="704"/>
                    </a:lnTo>
                    <a:lnTo>
                      <a:pt x="828" y="694"/>
                    </a:lnTo>
                    <a:lnTo>
                      <a:pt x="836" y="713"/>
                    </a:lnTo>
                    <a:lnTo>
                      <a:pt x="862" y="706"/>
                    </a:lnTo>
                    <a:lnTo>
                      <a:pt x="885" y="706"/>
                    </a:lnTo>
                    <a:lnTo>
                      <a:pt x="896" y="694"/>
                    </a:lnTo>
                    <a:lnTo>
                      <a:pt x="916" y="692"/>
                    </a:lnTo>
                    <a:lnTo>
                      <a:pt x="927" y="672"/>
                    </a:lnTo>
                    <a:lnTo>
                      <a:pt x="922" y="643"/>
                    </a:lnTo>
                    <a:lnTo>
                      <a:pt x="932" y="610"/>
                    </a:lnTo>
                    <a:lnTo>
                      <a:pt x="941" y="614"/>
                    </a:lnTo>
                    <a:lnTo>
                      <a:pt x="933" y="499"/>
                    </a:lnTo>
                    <a:lnTo>
                      <a:pt x="922" y="465"/>
                    </a:lnTo>
                    <a:lnTo>
                      <a:pt x="821" y="299"/>
                    </a:lnTo>
                    <a:lnTo>
                      <a:pt x="796" y="246"/>
                    </a:lnTo>
                    <a:lnTo>
                      <a:pt x="807" y="246"/>
                    </a:lnTo>
                    <a:lnTo>
                      <a:pt x="740" y="140"/>
                    </a:lnTo>
                    <a:lnTo>
                      <a:pt x="694" y="29"/>
                    </a:lnTo>
                    <a:lnTo>
                      <a:pt x="692" y="10"/>
                    </a:lnTo>
                    <a:lnTo>
                      <a:pt x="679" y="8"/>
                    </a:lnTo>
                    <a:lnTo>
                      <a:pt x="636" y="0"/>
                    </a:lnTo>
                    <a:lnTo>
                      <a:pt x="624" y="13"/>
                    </a:lnTo>
                    <a:lnTo>
                      <a:pt x="632" y="62"/>
                    </a:lnTo>
                    <a:lnTo>
                      <a:pt x="612" y="61"/>
                    </a:lnTo>
                    <a:lnTo>
                      <a:pt x="609" y="38"/>
                    </a:lnTo>
                    <a:lnTo>
                      <a:pt x="311" y="56"/>
                    </a:lnTo>
                    <a:lnTo>
                      <a:pt x="290" y="21"/>
                    </a:lnTo>
                    <a:lnTo>
                      <a:pt x="2" y="47"/>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1" name="Freeform 18"/>
              <p:cNvSpPr>
                <a:spLocks/>
              </p:cNvSpPr>
              <p:nvPr/>
            </p:nvSpPr>
            <p:spPr bwMode="auto">
              <a:xfrm>
                <a:off x="4627" y="3820"/>
                <a:ext cx="48" cy="33"/>
              </a:xfrm>
              <a:custGeom>
                <a:avLst/>
                <a:gdLst>
                  <a:gd name="T0" fmla="*/ 0 w 48"/>
                  <a:gd name="T1" fmla="*/ 32 h 33"/>
                  <a:gd name="T2" fmla="*/ 0 w 48"/>
                  <a:gd name="T3" fmla="*/ 32 h 33"/>
                  <a:gd name="T4" fmla="*/ 3 w 48"/>
                  <a:gd name="T5" fmla="*/ 14 h 33"/>
                  <a:gd name="T6" fmla="*/ 19 w 48"/>
                  <a:gd name="T7" fmla="*/ 11 h 33"/>
                  <a:gd name="T8" fmla="*/ 22 w 48"/>
                  <a:gd name="T9" fmla="*/ 0 h 33"/>
                  <a:gd name="T10" fmla="*/ 47 w 48"/>
                  <a:gd name="T11" fmla="*/ 12 h 33"/>
                  <a:gd name="T12" fmla="*/ 23 w 48"/>
                  <a:gd name="T13" fmla="*/ 22 h 33"/>
                  <a:gd name="T14" fmla="*/ 9 w 48"/>
                  <a:gd name="T15" fmla="*/ 17 h 33"/>
                  <a:gd name="T16" fmla="*/ 13 w 48"/>
                  <a:gd name="T17" fmla="*/ 26 h 33"/>
                  <a:gd name="T18" fmla="*/ 0 w 48"/>
                  <a:gd name="T19" fmla="*/ 32 h 33"/>
                  <a:gd name="T20" fmla="*/ 0 w 48"/>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3"/>
                  <a:gd name="T35" fmla="*/ 48 w 48"/>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3">
                    <a:moveTo>
                      <a:pt x="0" y="32"/>
                    </a:moveTo>
                    <a:lnTo>
                      <a:pt x="0" y="32"/>
                    </a:lnTo>
                    <a:lnTo>
                      <a:pt x="3" y="14"/>
                    </a:lnTo>
                    <a:lnTo>
                      <a:pt x="19" y="11"/>
                    </a:lnTo>
                    <a:lnTo>
                      <a:pt x="22" y="0"/>
                    </a:lnTo>
                    <a:lnTo>
                      <a:pt x="47" y="12"/>
                    </a:lnTo>
                    <a:lnTo>
                      <a:pt x="23" y="22"/>
                    </a:lnTo>
                    <a:lnTo>
                      <a:pt x="9" y="17"/>
                    </a:lnTo>
                    <a:lnTo>
                      <a:pt x="13" y="26"/>
                    </a:lnTo>
                    <a:lnTo>
                      <a:pt x="0" y="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2" name="Freeform 19"/>
              <p:cNvSpPr>
                <a:spLocks/>
              </p:cNvSpPr>
              <p:nvPr/>
            </p:nvSpPr>
            <p:spPr bwMode="auto">
              <a:xfrm>
                <a:off x="4694" y="3800"/>
                <a:ext cx="39" cy="26"/>
              </a:xfrm>
              <a:custGeom>
                <a:avLst/>
                <a:gdLst>
                  <a:gd name="T0" fmla="*/ 0 w 39"/>
                  <a:gd name="T1" fmla="*/ 24 h 26"/>
                  <a:gd name="T2" fmla="*/ 0 w 39"/>
                  <a:gd name="T3" fmla="*/ 24 h 26"/>
                  <a:gd name="T4" fmla="*/ 7 w 39"/>
                  <a:gd name="T5" fmla="*/ 25 h 26"/>
                  <a:gd name="T6" fmla="*/ 38 w 39"/>
                  <a:gd name="T7" fmla="*/ 0 h 26"/>
                  <a:gd name="T8" fmla="*/ 10 w 39"/>
                  <a:gd name="T9" fmla="*/ 17 h 26"/>
                  <a:gd name="T10" fmla="*/ 0 w 39"/>
                  <a:gd name="T11" fmla="*/ 24 h 26"/>
                  <a:gd name="T12" fmla="*/ 0 w 39"/>
                  <a:gd name="T13" fmla="*/ 24 h 26"/>
                  <a:gd name="T14" fmla="*/ 0 60000 65536"/>
                  <a:gd name="T15" fmla="*/ 0 60000 65536"/>
                  <a:gd name="T16" fmla="*/ 0 60000 65536"/>
                  <a:gd name="T17" fmla="*/ 0 60000 65536"/>
                  <a:gd name="T18" fmla="*/ 0 60000 65536"/>
                  <a:gd name="T19" fmla="*/ 0 60000 65536"/>
                  <a:gd name="T20" fmla="*/ 0 60000 65536"/>
                  <a:gd name="T21" fmla="*/ 0 w 39"/>
                  <a:gd name="T22" fmla="*/ 0 h 26"/>
                  <a:gd name="T23" fmla="*/ 39 w 3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6">
                    <a:moveTo>
                      <a:pt x="0" y="24"/>
                    </a:moveTo>
                    <a:lnTo>
                      <a:pt x="0" y="24"/>
                    </a:lnTo>
                    <a:lnTo>
                      <a:pt x="7" y="25"/>
                    </a:lnTo>
                    <a:lnTo>
                      <a:pt x="38" y="0"/>
                    </a:lnTo>
                    <a:lnTo>
                      <a:pt x="10" y="17"/>
                    </a:lnTo>
                    <a:lnTo>
                      <a:pt x="0" y="2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3" name="Freeform 20"/>
              <p:cNvSpPr>
                <a:spLocks/>
              </p:cNvSpPr>
              <p:nvPr/>
            </p:nvSpPr>
            <p:spPr bwMode="auto">
              <a:xfrm>
                <a:off x="4760" y="3725"/>
                <a:ext cx="27" cy="51"/>
              </a:xfrm>
              <a:custGeom>
                <a:avLst/>
                <a:gdLst>
                  <a:gd name="T0" fmla="*/ 0 w 27"/>
                  <a:gd name="T1" fmla="*/ 50 h 51"/>
                  <a:gd name="T2" fmla="*/ 0 w 27"/>
                  <a:gd name="T3" fmla="*/ 50 h 51"/>
                  <a:gd name="T4" fmla="*/ 12 w 27"/>
                  <a:gd name="T5" fmla="*/ 34 h 51"/>
                  <a:gd name="T6" fmla="*/ 26 w 27"/>
                  <a:gd name="T7" fmla="*/ 0 h 51"/>
                  <a:gd name="T8" fmla="*/ 18 w 27"/>
                  <a:gd name="T9" fmla="*/ 15 h 51"/>
                  <a:gd name="T10" fmla="*/ 0 w 27"/>
                  <a:gd name="T11" fmla="*/ 50 h 51"/>
                  <a:gd name="T12" fmla="*/ 0 w 27"/>
                  <a:gd name="T13" fmla="*/ 50 h 51"/>
                  <a:gd name="T14" fmla="*/ 0 60000 65536"/>
                  <a:gd name="T15" fmla="*/ 0 60000 65536"/>
                  <a:gd name="T16" fmla="*/ 0 60000 65536"/>
                  <a:gd name="T17" fmla="*/ 0 60000 65536"/>
                  <a:gd name="T18" fmla="*/ 0 60000 65536"/>
                  <a:gd name="T19" fmla="*/ 0 60000 65536"/>
                  <a:gd name="T20" fmla="*/ 0 60000 65536"/>
                  <a:gd name="T21" fmla="*/ 0 w 27"/>
                  <a:gd name="T22" fmla="*/ 0 h 51"/>
                  <a:gd name="T23" fmla="*/ 27 w 2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51">
                    <a:moveTo>
                      <a:pt x="0" y="50"/>
                    </a:moveTo>
                    <a:lnTo>
                      <a:pt x="0" y="50"/>
                    </a:lnTo>
                    <a:lnTo>
                      <a:pt x="12" y="34"/>
                    </a:lnTo>
                    <a:lnTo>
                      <a:pt x="26" y="0"/>
                    </a:lnTo>
                    <a:lnTo>
                      <a:pt x="18" y="15"/>
                    </a:lnTo>
                    <a:lnTo>
                      <a:pt x="0" y="50"/>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37" name="Freeform 21"/>
            <p:cNvSpPr>
              <a:spLocks/>
            </p:cNvSpPr>
            <p:nvPr/>
          </p:nvSpPr>
          <p:spPr bwMode="auto">
            <a:xfrm>
              <a:off x="3260326" y="3820022"/>
              <a:ext cx="427862" cy="445386"/>
            </a:xfrm>
            <a:custGeom>
              <a:avLst/>
              <a:gdLst>
                <a:gd name="T0" fmla="*/ 0 w 565"/>
                <a:gd name="T1" fmla="*/ 33 h 588"/>
                <a:gd name="T2" fmla="*/ 0 w 565"/>
                <a:gd name="T3" fmla="*/ 33 h 588"/>
                <a:gd name="T4" fmla="*/ 75 w 565"/>
                <a:gd name="T5" fmla="*/ 305 h 588"/>
                <a:gd name="T6" fmla="*/ 102 w 565"/>
                <a:gd name="T7" fmla="*/ 349 h 588"/>
                <a:gd name="T8" fmla="*/ 112 w 565"/>
                <a:gd name="T9" fmla="*/ 384 h 588"/>
                <a:gd name="T10" fmla="*/ 101 w 565"/>
                <a:gd name="T11" fmla="*/ 407 h 588"/>
                <a:gd name="T12" fmla="*/ 96 w 565"/>
                <a:gd name="T13" fmla="*/ 444 h 588"/>
                <a:gd name="T14" fmla="*/ 121 w 565"/>
                <a:gd name="T15" fmla="*/ 546 h 588"/>
                <a:gd name="T16" fmla="*/ 142 w 565"/>
                <a:gd name="T17" fmla="*/ 581 h 588"/>
                <a:gd name="T18" fmla="*/ 440 w 565"/>
                <a:gd name="T19" fmla="*/ 563 h 588"/>
                <a:gd name="T20" fmla="*/ 443 w 565"/>
                <a:gd name="T21" fmla="*/ 586 h 588"/>
                <a:gd name="T22" fmla="*/ 463 w 565"/>
                <a:gd name="T23" fmla="*/ 587 h 588"/>
                <a:gd name="T24" fmla="*/ 455 w 565"/>
                <a:gd name="T25" fmla="*/ 538 h 588"/>
                <a:gd name="T26" fmla="*/ 467 w 565"/>
                <a:gd name="T27" fmla="*/ 525 h 588"/>
                <a:gd name="T28" fmla="*/ 510 w 565"/>
                <a:gd name="T29" fmla="*/ 533 h 588"/>
                <a:gd name="T30" fmla="*/ 517 w 565"/>
                <a:gd name="T31" fmla="*/ 499 h 588"/>
                <a:gd name="T32" fmla="*/ 510 w 565"/>
                <a:gd name="T33" fmla="*/ 496 h 588"/>
                <a:gd name="T34" fmla="*/ 521 w 565"/>
                <a:gd name="T35" fmla="*/ 488 h 588"/>
                <a:gd name="T36" fmla="*/ 505 w 565"/>
                <a:gd name="T37" fmla="*/ 480 h 588"/>
                <a:gd name="T38" fmla="*/ 513 w 565"/>
                <a:gd name="T39" fmla="*/ 468 h 588"/>
                <a:gd name="T40" fmla="*/ 511 w 565"/>
                <a:gd name="T41" fmla="*/ 452 h 588"/>
                <a:gd name="T42" fmla="*/ 531 w 565"/>
                <a:gd name="T43" fmla="*/ 439 h 588"/>
                <a:gd name="T44" fmla="*/ 525 w 565"/>
                <a:gd name="T45" fmla="*/ 421 h 588"/>
                <a:gd name="T46" fmla="*/ 533 w 565"/>
                <a:gd name="T47" fmla="*/ 416 h 588"/>
                <a:gd name="T48" fmla="*/ 539 w 565"/>
                <a:gd name="T49" fmla="*/ 400 h 588"/>
                <a:gd name="T50" fmla="*/ 531 w 565"/>
                <a:gd name="T51" fmla="*/ 395 h 588"/>
                <a:gd name="T52" fmla="*/ 546 w 565"/>
                <a:gd name="T53" fmla="*/ 384 h 588"/>
                <a:gd name="T54" fmla="*/ 537 w 565"/>
                <a:gd name="T55" fmla="*/ 372 h 588"/>
                <a:gd name="T56" fmla="*/ 550 w 565"/>
                <a:gd name="T57" fmla="*/ 372 h 588"/>
                <a:gd name="T58" fmla="*/ 564 w 565"/>
                <a:gd name="T59" fmla="*/ 355 h 588"/>
                <a:gd name="T60" fmla="*/ 557 w 565"/>
                <a:gd name="T61" fmla="*/ 349 h 588"/>
                <a:gd name="T62" fmla="*/ 539 w 565"/>
                <a:gd name="T63" fmla="*/ 347 h 588"/>
                <a:gd name="T64" fmla="*/ 526 w 565"/>
                <a:gd name="T65" fmla="*/ 330 h 588"/>
                <a:gd name="T66" fmla="*/ 504 w 565"/>
                <a:gd name="T67" fmla="*/ 290 h 588"/>
                <a:gd name="T68" fmla="*/ 491 w 565"/>
                <a:gd name="T69" fmla="*/ 285 h 588"/>
                <a:gd name="T70" fmla="*/ 465 w 565"/>
                <a:gd name="T71" fmla="*/ 232 h 588"/>
                <a:gd name="T72" fmla="*/ 430 w 565"/>
                <a:gd name="T73" fmla="*/ 209 h 588"/>
                <a:gd name="T74" fmla="*/ 404 w 565"/>
                <a:gd name="T75" fmla="*/ 173 h 588"/>
                <a:gd name="T76" fmla="*/ 342 w 565"/>
                <a:gd name="T77" fmla="*/ 127 h 588"/>
                <a:gd name="T78" fmla="*/ 310 w 565"/>
                <a:gd name="T79" fmla="*/ 85 h 588"/>
                <a:gd name="T80" fmla="*/ 242 w 565"/>
                <a:gd name="T81" fmla="*/ 42 h 588"/>
                <a:gd name="T82" fmla="*/ 264 w 565"/>
                <a:gd name="T83" fmla="*/ 0 h 588"/>
                <a:gd name="T84" fmla="*/ 136 w 565"/>
                <a:gd name="T85" fmla="*/ 15 h 588"/>
                <a:gd name="T86" fmla="*/ 0 w 565"/>
                <a:gd name="T87" fmla="*/ 33 h 588"/>
                <a:gd name="T88" fmla="*/ 0 w 565"/>
                <a:gd name="T89" fmla="*/ 33 h 5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5"/>
                <a:gd name="T136" fmla="*/ 0 h 588"/>
                <a:gd name="T137" fmla="*/ 565 w 565"/>
                <a:gd name="T138" fmla="*/ 588 h 5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5" h="588">
                  <a:moveTo>
                    <a:pt x="0" y="33"/>
                  </a:moveTo>
                  <a:lnTo>
                    <a:pt x="0" y="33"/>
                  </a:lnTo>
                  <a:lnTo>
                    <a:pt x="75" y="305"/>
                  </a:lnTo>
                  <a:lnTo>
                    <a:pt x="102" y="349"/>
                  </a:lnTo>
                  <a:lnTo>
                    <a:pt x="112" y="384"/>
                  </a:lnTo>
                  <a:lnTo>
                    <a:pt x="101" y="407"/>
                  </a:lnTo>
                  <a:lnTo>
                    <a:pt x="96" y="444"/>
                  </a:lnTo>
                  <a:lnTo>
                    <a:pt x="121" y="546"/>
                  </a:lnTo>
                  <a:lnTo>
                    <a:pt x="142" y="581"/>
                  </a:lnTo>
                  <a:lnTo>
                    <a:pt x="440" y="563"/>
                  </a:lnTo>
                  <a:lnTo>
                    <a:pt x="443" y="586"/>
                  </a:lnTo>
                  <a:lnTo>
                    <a:pt x="463" y="587"/>
                  </a:lnTo>
                  <a:lnTo>
                    <a:pt x="455" y="538"/>
                  </a:lnTo>
                  <a:lnTo>
                    <a:pt x="467" y="525"/>
                  </a:lnTo>
                  <a:lnTo>
                    <a:pt x="510" y="533"/>
                  </a:lnTo>
                  <a:lnTo>
                    <a:pt x="517" y="499"/>
                  </a:lnTo>
                  <a:lnTo>
                    <a:pt x="510" y="496"/>
                  </a:lnTo>
                  <a:lnTo>
                    <a:pt x="521" y="488"/>
                  </a:lnTo>
                  <a:lnTo>
                    <a:pt x="505" y="480"/>
                  </a:lnTo>
                  <a:lnTo>
                    <a:pt x="513" y="468"/>
                  </a:lnTo>
                  <a:lnTo>
                    <a:pt x="511" y="452"/>
                  </a:lnTo>
                  <a:lnTo>
                    <a:pt x="531" y="439"/>
                  </a:lnTo>
                  <a:lnTo>
                    <a:pt x="525" y="421"/>
                  </a:lnTo>
                  <a:lnTo>
                    <a:pt x="533" y="416"/>
                  </a:lnTo>
                  <a:lnTo>
                    <a:pt x="539" y="400"/>
                  </a:lnTo>
                  <a:lnTo>
                    <a:pt x="531" y="395"/>
                  </a:lnTo>
                  <a:lnTo>
                    <a:pt x="546" y="384"/>
                  </a:lnTo>
                  <a:lnTo>
                    <a:pt x="537" y="372"/>
                  </a:lnTo>
                  <a:lnTo>
                    <a:pt x="550" y="372"/>
                  </a:lnTo>
                  <a:lnTo>
                    <a:pt x="564" y="355"/>
                  </a:lnTo>
                  <a:lnTo>
                    <a:pt x="557" y="349"/>
                  </a:lnTo>
                  <a:lnTo>
                    <a:pt x="539" y="347"/>
                  </a:lnTo>
                  <a:lnTo>
                    <a:pt x="526" y="330"/>
                  </a:lnTo>
                  <a:lnTo>
                    <a:pt x="504" y="290"/>
                  </a:lnTo>
                  <a:lnTo>
                    <a:pt x="491" y="285"/>
                  </a:lnTo>
                  <a:lnTo>
                    <a:pt x="465" y="232"/>
                  </a:lnTo>
                  <a:lnTo>
                    <a:pt x="430" y="209"/>
                  </a:lnTo>
                  <a:lnTo>
                    <a:pt x="404" y="173"/>
                  </a:lnTo>
                  <a:lnTo>
                    <a:pt x="342" y="127"/>
                  </a:lnTo>
                  <a:lnTo>
                    <a:pt x="310" y="85"/>
                  </a:lnTo>
                  <a:lnTo>
                    <a:pt x="242" y="42"/>
                  </a:lnTo>
                  <a:lnTo>
                    <a:pt x="264" y="0"/>
                  </a:lnTo>
                  <a:lnTo>
                    <a:pt x="136" y="15"/>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8" name="Freeform 22"/>
            <p:cNvSpPr>
              <a:spLocks/>
            </p:cNvSpPr>
            <p:nvPr/>
          </p:nvSpPr>
          <p:spPr bwMode="auto">
            <a:xfrm>
              <a:off x="900649" y="2334645"/>
              <a:ext cx="470269" cy="758974"/>
            </a:xfrm>
            <a:custGeom>
              <a:avLst/>
              <a:gdLst>
                <a:gd name="T0" fmla="*/ 0 w 621"/>
                <a:gd name="T1" fmla="*/ 889 h 1002"/>
                <a:gd name="T2" fmla="*/ 0 w 621"/>
                <a:gd name="T3" fmla="*/ 889 h 1002"/>
                <a:gd name="T4" fmla="*/ 49 w 621"/>
                <a:gd name="T5" fmla="*/ 674 h 1002"/>
                <a:gd name="T6" fmla="*/ 74 w 621"/>
                <a:gd name="T7" fmla="*/ 617 h 1002"/>
                <a:gd name="T8" fmla="*/ 53 w 621"/>
                <a:gd name="T9" fmla="*/ 590 h 1002"/>
                <a:gd name="T10" fmla="*/ 58 w 621"/>
                <a:gd name="T11" fmla="*/ 566 h 1002"/>
                <a:gd name="T12" fmla="*/ 97 w 621"/>
                <a:gd name="T13" fmla="*/ 529 h 1002"/>
                <a:gd name="T14" fmla="*/ 129 w 621"/>
                <a:gd name="T15" fmla="*/ 478 h 1002"/>
                <a:gd name="T16" fmla="*/ 157 w 621"/>
                <a:gd name="T17" fmla="*/ 434 h 1002"/>
                <a:gd name="T18" fmla="*/ 136 w 621"/>
                <a:gd name="T19" fmla="*/ 402 h 1002"/>
                <a:gd name="T20" fmla="*/ 127 w 621"/>
                <a:gd name="T21" fmla="*/ 380 h 1002"/>
                <a:gd name="T22" fmla="*/ 130 w 621"/>
                <a:gd name="T23" fmla="*/ 324 h 1002"/>
                <a:gd name="T24" fmla="*/ 207 w 621"/>
                <a:gd name="T25" fmla="*/ 0 h 1002"/>
                <a:gd name="T26" fmla="*/ 289 w 621"/>
                <a:gd name="T27" fmla="*/ 19 h 1002"/>
                <a:gd name="T28" fmla="*/ 261 w 621"/>
                <a:gd name="T29" fmla="*/ 145 h 1002"/>
                <a:gd name="T30" fmla="*/ 279 w 621"/>
                <a:gd name="T31" fmla="*/ 189 h 1002"/>
                <a:gd name="T32" fmla="*/ 281 w 621"/>
                <a:gd name="T33" fmla="*/ 218 h 1002"/>
                <a:gd name="T34" fmla="*/ 271 w 621"/>
                <a:gd name="T35" fmla="*/ 222 h 1002"/>
                <a:gd name="T36" fmla="*/ 303 w 621"/>
                <a:gd name="T37" fmla="*/ 253 h 1002"/>
                <a:gd name="T38" fmla="*/ 336 w 621"/>
                <a:gd name="T39" fmla="*/ 333 h 1002"/>
                <a:gd name="T40" fmla="*/ 347 w 621"/>
                <a:gd name="T41" fmla="*/ 330 h 1002"/>
                <a:gd name="T42" fmla="*/ 348 w 621"/>
                <a:gd name="T43" fmla="*/ 342 h 1002"/>
                <a:gd name="T44" fmla="*/ 364 w 621"/>
                <a:gd name="T45" fmla="*/ 346 h 1002"/>
                <a:gd name="T46" fmla="*/ 376 w 621"/>
                <a:gd name="T47" fmla="*/ 348 h 1002"/>
                <a:gd name="T48" fmla="*/ 347 w 621"/>
                <a:gd name="T49" fmla="*/ 406 h 1002"/>
                <a:gd name="T50" fmla="*/ 351 w 621"/>
                <a:gd name="T51" fmla="*/ 446 h 1002"/>
                <a:gd name="T52" fmla="*/ 329 w 621"/>
                <a:gd name="T53" fmla="*/ 483 h 1002"/>
                <a:gd name="T54" fmla="*/ 344 w 621"/>
                <a:gd name="T55" fmla="*/ 500 h 1002"/>
                <a:gd name="T56" fmla="*/ 386 w 621"/>
                <a:gd name="T57" fmla="*/ 476 h 1002"/>
                <a:gd name="T58" fmla="*/ 417 w 621"/>
                <a:gd name="T59" fmla="*/ 604 h 1002"/>
                <a:gd name="T60" fmla="*/ 435 w 621"/>
                <a:gd name="T61" fmla="*/ 608 h 1002"/>
                <a:gd name="T62" fmla="*/ 439 w 621"/>
                <a:gd name="T63" fmla="*/ 648 h 1002"/>
                <a:gd name="T64" fmla="*/ 455 w 621"/>
                <a:gd name="T65" fmla="*/ 665 h 1002"/>
                <a:gd name="T66" fmla="*/ 469 w 621"/>
                <a:gd name="T67" fmla="*/ 650 h 1002"/>
                <a:gd name="T68" fmla="*/ 496 w 621"/>
                <a:gd name="T69" fmla="*/ 662 h 1002"/>
                <a:gd name="T70" fmla="*/ 513 w 621"/>
                <a:gd name="T71" fmla="*/ 648 h 1002"/>
                <a:gd name="T72" fmla="*/ 571 w 621"/>
                <a:gd name="T73" fmla="*/ 661 h 1002"/>
                <a:gd name="T74" fmla="*/ 583 w 621"/>
                <a:gd name="T75" fmla="*/ 663 h 1002"/>
                <a:gd name="T76" fmla="*/ 597 w 621"/>
                <a:gd name="T77" fmla="*/ 638 h 1002"/>
                <a:gd name="T78" fmla="*/ 620 w 621"/>
                <a:gd name="T79" fmla="*/ 678 h 1002"/>
                <a:gd name="T80" fmla="*/ 567 w 621"/>
                <a:gd name="T81" fmla="*/ 1001 h 1002"/>
                <a:gd name="T82" fmla="*/ 281 w 621"/>
                <a:gd name="T83" fmla="*/ 950 h 1002"/>
                <a:gd name="T84" fmla="*/ 0 w 621"/>
                <a:gd name="T85" fmla="*/ 889 h 1002"/>
                <a:gd name="T86" fmla="*/ 0 w 621"/>
                <a:gd name="T87" fmla="*/ 889 h 10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1"/>
                <a:gd name="T133" fmla="*/ 0 h 1002"/>
                <a:gd name="T134" fmla="*/ 621 w 621"/>
                <a:gd name="T135" fmla="*/ 1002 h 10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1" h="1002">
                  <a:moveTo>
                    <a:pt x="0" y="889"/>
                  </a:moveTo>
                  <a:lnTo>
                    <a:pt x="0" y="889"/>
                  </a:lnTo>
                  <a:lnTo>
                    <a:pt x="49" y="674"/>
                  </a:lnTo>
                  <a:lnTo>
                    <a:pt x="74" y="617"/>
                  </a:lnTo>
                  <a:lnTo>
                    <a:pt x="53" y="590"/>
                  </a:lnTo>
                  <a:lnTo>
                    <a:pt x="58" y="566"/>
                  </a:lnTo>
                  <a:lnTo>
                    <a:pt x="97" y="529"/>
                  </a:lnTo>
                  <a:lnTo>
                    <a:pt x="129" y="478"/>
                  </a:lnTo>
                  <a:lnTo>
                    <a:pt x="157" y="434"/>
                  </a:lnTo>
                  <a:lnTo>
                    <a:pt x="136" y="402"/>
                  </a:lnTo>
                  <a:lnTo>
                    <a:pt x="127" y="380"/>
                  </a:lnTo>
                  <a:lnTo>
                    <a:pt x="130" y="324"/>
                  </a:lnTo>
                  <a:lnTo>
                    <a:pt x="207" y="0"/>
                  </a:lnTo>
                  <a:lnTo>
                    <a:pt x="289" y="19"/>
                  </a:lnTo>
                  <a:lnTo>
                    <a:pt x="261" y="145"/>
                  </a:lnTo>
                  <a:lnTo>
                    <a:pt x="279" y="189"/>
                  </a:lnTo>
                  <a:lnTo>
                    <a:pt x="281" y="218"/>
                  </a:lnTo>
                  <a:lnTo>
                    <a:pt x="271" y="222"/>
                  </a:lnTo>
                  <a:lnTo>
                    <a:pt x="303" y="253"/>
                  </a:lnTo>
                  <a:lnTo>
                    <a:pt x="336" y="333"/>
                  </a:lnTo>
                  <a:lnTo>
                    <a:pt x="347" y="330"/>
                  </a:lnTo>
                  <a:lnTo>
                    <a:pt x="348" y="342"/>
                  </a:lnTo>
                  <a:lnTo>
                    <a:pt x="364" y="346"/>
                  </a:lnTo>
                  <a:lnTo>
                    <a:pt x="376" y="348"/>
                  </a:lnTo>
                  <a:lnTo>
                    <a:pt x="347" y="406"/>
                  </a:lnTo>
                  <a:lnTo>
                    <a:pt x="351" y="446"/>
                  </a:lnTo>
                  <a:lnTo>
                    <a:pt x="329" y="483"/>
                  </a:lnTo>
                  <a:lnTo>
                    <a:pt x="344" y="500"/>
                  </a:lnTo>
                  <a:lnTo>
                    <a:pt x="386" y="476"/>
                  </a:lnTo>
                  <a:lnTo>
                    <a:pt x="417" y="604"/>
                  </a:lnTo>
                  <a:lnTo>
                    <a:pt x="435" y="608"/>
                  </a:lnTo>
                  <a:lnTo>
                    <a:pt x="439" y="648"/>
                  </a:lnTo>
                  <a:lnTo>
                    <a:pt x="455" y="665"/>
                  </a:lnTo>
                  <a:lnTo>
                    <a:pt x="469" y="650"/>
                  </a:lnTo>
                  <a:lnTo>
                    <a:pt x="496" y="662"/>
                  </a:lnTo>
                  <a:lnTo>
                    <a:pt x="513" y="648"/>
                  </a:lnTo>
                  <a:lnTo>
                    <a:pt x="571" y="661"/>
                  </a:lnTo>
                  <a:lnTo>
                    <a:pt x="583" y="663"/>
                  </a:lnTo>
                  <a:lnTo>
                    <a:pt x="597" y="638"/>
                  </a:lnTo>
                  <a:lnTo>
                    <a:pt x="620" y="678"/>
                  </a:lnTo>
                  <a:lnTo>
                    <a:pt x="567" y="1001"/>
                  </a:lnTo>
                  <a:lnTo>
                    <a:pt x="281" y="950"/>
                  </a:lnTo>
                  <a:lnTo>
                    <a:pt x="0" y="8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9" name="Freeform 23"/>
            <p:cNvSpPr>
              <a:spLocks/>
            </p:cNvSpPr>
            <p:nvPr/>
          </p:nvSpPr>
          <p:spPr bwMode="auto">
            <a:xfrm>
              <a:off x="2765067" y="3112556"/>
              <a:ext cx="308969" cy="556732"/>
            </a:xfrm>
            <a:custGeom>
              <a:avLst/>
              <a:gdLst>
                <a:gd name="T0" fmla="*/ 0 w 408"/>
                <a:gd name="T1" fmla="*/ 325 h 735"/>
                <a:gd name="T2" fmla="*/ 0 w 408"/>
                <a:gd name="T3" fmla="*/ 325 h 735"/>
                <a:gd name="T4" fmla="*/ 9 w 408"/>
                <a:gd name="T5" fmla="*/ 302 h 735"/>
                <a:gd name="T6" fmla="*/ 35 w 408"/>
                <a:gd name="T7" fmla="*/ 257 h 735"/>
                <a:gd name="T8" fmla="*/ 50 w 408"/>
                <a:gd name="T9" fmla="*/ 209 h 735"/>
                <a:gd name="T10" fmla="*/ 35 w 408"/>
                <a:gd name="T11" fmla="*/ 173 h 735"/>
                <a:gd name="T12" fmla="*/ 106 w 408"/>
                <a:gd name="T13" fmla="*/ 119 h 735"/>
                <a:gd name="T14" fmla="*/ 120 w 408"/>
                <a:gd name="T15" fmla="*/ 91 h 735"/>
                <a:gd name="T16" fmla="*/ 120 w 408"/>
                <a:gd name="T17" fmla="*/ 78 h 735"/>
                <a:gd name="T18" fmla="*/ 69 w 408"/>
                <a:gd name="T19" fmla="*/ 19 h 735"/>
                <a:gd name="T20" fmla="*/ 342 w 408"/>
                <a:gd name="T21" fmla="*/ 0 h 735"/>
                <a:gd name="T22" fmla="*/ 349 w 408"/>
                <a:gd name="T23" fmla="*/ 46 h 735"/>
                <a:gd name="T24" fmla="*/ 375 w 408"/>
                <a:gd name="T25" fmla="*/ 99 h 735"/>
                <a:gd name="T26" fmla="*/ 399 w 408"/>
                <a:gd name="T27" fmla="*/ 379 h 735"/>
                <a:gd name="T28" fmla="*/ 393 w 408"/>
                <a:gd name="T29" fmla="*/ 437 h 735"/>
                <a:gd name="T30" fmla="*/ 407 w 408"/>
                <a:gd name="T31" fmla="*/ 470 h 735"/>
                <a:gd name="T32" fmla="*/ 391 w 408"/>
                <a:gd name="T33" fmla="*/ 534 h 735"/>
                <a:gd name="T34" fmla="*/ 371 w 408"/>
                <a:gd name="T35" fmla="*/ 563 h 735"/>
                <a:gd name="T36" fmla="*/ 360 w 408"/>
                <a:gd name="T37" fmla="*/ 607 h 735"/>
                <a:gd name="T38" fmla="*/ 369 w 408"/>
                <a:gd name="T39" fmla="*/ 621 h 735"/>
                <a:gd name="T40" fmla="*/ 361 w 408"/>
                <a:gd name="T41" fmla="*/ 649 h 735"/>
                <a:gd name="T42" fmla="*/ 367 w 408"/>
                <a:gd name="T43" fmla="*/ 659 h 735"/>
                <a:gd name="T44" fmla="*/ 334 w 408"/>
                <a:gd name="T45" fmla="*/ 672 h 735"/>
                <a:gd name="T46" fmla="*/ 327 w 408"/>
                <a:gd name="T47" fmla="*/ 718 h 735"/>
                <a:gd name="T48" fmla="*/ 281 w 408"/>
                <a:gd name="T49" fmla="*/ 702 h 735"/>
                <a:gd name="T50" fmla="*/ 257 w 408"/>
                <a:gd name="T51" fmla="*/ 725 h 735"/>
                <a:gd name="T52" fmla="*/ 258 w 408"/>
                <a:gd name="T53" fmla="*/ 734 h 735"/>
                <a:gd name="T54" fmla="*/ 242 w 408"/>
                <a:gd name="T55" fmla="*/ 733 h 735"/>
                <a:gd name="T56" fmla="*/ 226 w 408"/>
                <a:gd name="T57" fmla="*/ 702 h 735"/>
                <a:gd name="T58" fmla="*/ 217 w 408"/>
                <a:gd name="T59" fmla="*/ 660 h 735"/>
                <a:gd name="T60" fmla="*/ 199 w 408"/>
                <a:gd name="T61" fmla="*/ 632 h 735"/>
                <a:gd name="T62" fmla="*/ 172 w 408"/>
                <a:gd name="T63" fmla="*/ 621 h 735"/>
                <a:gd name="T64" fmla="*/ 139 w 408"/>
                <a:gd name="T65" fmla="*/ 594 h 735"/>
                <a:gd name="T66" fmla="*/ 128 w 408"/>
                <a:gd name="T67" fmla="*/ 556 h 735"/>
                <a:gd name="T68" fmla="*/ 146 w 408"/>
                <a:gd name="T69" fmla="*/ 499 h 735"/>
                <a:gd name="T70" fmla="*/ 129 w 408"/>
                <a:gd name="T71" fmla="*/ 488 h 735"/>
                <a:gd name="T72" fmla="*/ 89 w 408"/>
                <a:gd name="T73" fmla="*/ 489 h 735"/>
                <a:gd name="T74" fmla="*/ 83 w 408"/>
                <a:gd name="T75" fmla="*/ 452 h 735"/>
                <a:gd name="T76" fmla="*/ 16 w 408"/>
                <a:gd name="T77" fmla="*/ 383 h 735"/>
                <a:gd name="T78" fmla="*/ 0 w 408"/>
                <a:gd name="T79" fmla="*/ 325 h 735"/>
                <a:gd name="T80" fmla="*/ 0 w 408"/>
                <a:gd name="T81" fmla="*/ 325 h 7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735"/>
                <a:gd name="T125" fmla="*/ 408 w 408"/>
                <a:gd name="T126" fmla="*/ 735 h 7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735">
                  <a:moveTo>
                    <a:pt x="0" y="325"/>
                  </a:moveTo>
                  <a:lnTo>
                    <a:pt x="0" y="325"/>
                  </a:lnTo>
                  <a:lnTo>
                    <a:pt x="9" y="302"/>
                  </a:lnTo>
                  <a:lnTo>
                    <a:pt x="35" y="257"/>
                  </a:lnTo>
                  <a:lnTo>
                    <a:pt x="50" y="209"/>
                  </a:lnTo>
                  <a:lnTo>
                    <a:pt x="35" y="173"/>
                  </a:lnTo>
                  <a:lnTo>
                    <a:pt x="106" y="119"/>
                  </a:lnTo>
                  <a:lnTo>
                    <a:pt x="120" y="91"/>
                  </a:lnTo>
                  <a:lnTo>
                    <a:pt x="120" y="78"/>
                  </a:lnTo>
                  <a:lnTo>
                    <a:pt x="69" y="19"/>
                  </a:lnTo>
                  <a:lnTo>
                    <a:pt x="342" y="0"/>
                  </a:lnTo>
                  <a:lnTo>
                    <a:pt x="349" y="46"/>
                  </a:lnTo>
                  <a:lnTo>
                    <a:pt x="375" y="99"/>
                  </a:lnTo>
                  <a:lnTo>
                    <a:pt x="399" y="379"/>
                  </a:lnTo>
                  <a:lnTo>
                    <a:pt x="393" y="437"/>
                  </a:lnTo>
                  <a:lnTo>
                    <a:pt x="407" y="470"/>
                  </a:lnTo>
                  <a:lnTo>
                    <a:pt x="391" y="534"/>
                  </a:lnTo>
                  <a:lnTo>
                    <a:pt x="371" y="563"/>
                  </a:lnTo>
                  <a:lnTo>
                    <a:pt x="360" y="607"/>
                  </a:lnTo>
                  <a:lnTo>
                    <a:pt x="369" y="621"/>
                  </a:lnTo>
                  <a:lnTo>
                    <a:pt x="361" y="649"/>
                  </a:lnTo>
                  <a:lnTo>
                    <a:pt x="367" y="659"/>
                  </a:lnTo>
                  <a:lnTo>
                    <a:pt x="334" y="672"/>
                  </a:lnTo>
                  <a:lnTo>
                    <a:pt x="327" y="718"/>
                  </a:lnTo>
                  <a:lnTo>
                    <a:pt x="281" y="702"/>
                  </a:lnTo>
                  <a:lnTo>
                    <a:pt x="257" y="725"/>
                  </a:lnTo>
                  <a:lnTo>
                    <a:pt x="258" y="734"/>
                  </a:lnTo>
                  <a:lnTo>
                    <a:pt x="242" y="733"/>
                  </a:lnTo>
                  <a:lnTo>
                    <a:pt x="226" y="702"/>
                  </a:lnTo>
                  <a:lnTo>
                    <a:pt x="217" y="660"/>
                  </a:lnTo>
                  <a:lnTo>
                    <a:pt x="199" y="632"/>
                  </a:lnTo>
                  <a:lnTo>
                    <a:pt x="172" y="621"/>
                  </a:lnTo>
                  <a:lnTo>
                    <a:pt x="139" y="594"/>
                  </a:lnTo>
                  <a:lnTo>
                    <a:pt x="128" y="556"/>
                  </a:lnTo>
                  <a:lnTo>
                    <a:pt x="146" y="499"/>
                  </a:lnTo>
                  <a:lnTo>
                    <a:pt x="129" y="488"/>
                  </a:lnTo>
                  <a:lnTo>
                    <a:pt x="89" y="489"/>
                  </a:lnTo>
                  <a:lnTo>
                    <a:pt x="83" y="452"/>
                  </a:lnTo>
                  <a:lnTo>
                    <a:pt x="16" y="383"/>
                  </a:lnTo>
                  <a:lnTo>
                    <a:pt x="0" y="32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0" name="Freeform 24"/>
            <p:cNvSpPr>
              <a:spLocks/>
            </p:cNvSpPr>
            <p:nvPr/>
          </p:nvSpPr>
          <p:spPr bwMode="auto">
            <a:xfrm>
              <a:off x="3037687" y="3163305"/>
              <a:ext cx="243843" cy="420390"/>
            </a:xfrm>
            <a:custGeom>
              <a:avLst/>
              <a:gdLst>
                <a:gd name="T0" fmla="*/ 0 w 322"/>
                <a:gd name="T1" fmla="*/ 540 h 555"/>
                <a:gd name="T2" fmla="*/ 0 w 322"/>
                <a:gd name="T3" fmla="*/ 540 h 555"/>
                <a:gd name="T4" fmla="*/ 9 w 322"/>
                <a:gd name="T5" fmla="*/ 554 h 555"/>
                <a:gd name="T6" fmla="*/ 19 w 322"/>
                <a:gd name="T7" fmla="*/ 539 h 555"/>
                <a:gd name="T8" fmla="*/ 66 w 322"/>
                <a:gd name="T9" fmla="*/ 530 h 555"/>
                <a:gd name="T10" fmla="*/ 81 w 322"/>
                <a:gd name="T11" fmla="*/ 534 h 555"/>
                <a:gd name="T12" fmla="*/ 132 w 322"/>
                <a:gd name="T13" fmla="*/ 517 h 555"/>
                <a:gd name="T14" fmla="*/ 149 w 322"/>
                <a:gd name="T15" fmla="*/ 533 h 555"/>
                <a:gd name="T16" fmla="*/ 165 w 322"/>
                <a:gd name="T17" fmla="*/ 496 h 555"/>
                <a:gd name="T18" fmla="*/ 181 w 322"/>
                <a:gd name="T19" fmla="*/ 486 h 555"/>
                <a:gd name="T20" fmla="*/ 217 w 322"/>
                <a:gd name="T21" fmla="*/ 507 h 555"/>
                <a:gd name="T22" fmla="*/ 222 w 322"/>
                <a:gd name="T23" fmla="*/ 484 h 555"/>
                <a:gd name="T24" fmla="*/ 262 w 322"/>
                <a:gd name="T25" fmla="*/ 434 h 555"/>
                <a:gd name="T26" fmla="*/ 271 w 322"/>
                <a:gd name="T27" fmla="*/ 404 h 555"/>
                <a:gd name="T28" fmla="*/ 285 w 322"/>
                <a:gd name="T29" fmla="*/ 409 h 555"/>
                <a:gd name="T30" fmla="*/ 321 w 322"/>
                <a:gd name="T31" fmla="*/ 383 h 555"/>
                <a:gd name="T32" fmla="*/ 311 w 322"/>
                <a:gd name="T33" fmla="*/ 362 h 555"/>
                <a:gd name="T34" fmla="*/ 316 w 322"/>
                <a:gd name="T35" fmla="*/ 349 h 555"/>
                <a:gd name="T36" fmla="*/ 280 w 322"/>
                <a:gd name="T37" fmla="*/ 9 h 555"/>
                <a:gd name="T38" fmla="*/ 276 w 322"/>
                <a:gd name="T39" fmla="*/ 0 h 555"/>
                <a:gd name="T40" fmla="*/ 85 w 322"/>
                <a:gd name="T41" fmla="*/ 22 h 555"/>
                <a:gd name="T42" fmla="*/ 47 w 322"/>
                <a:gd name="T43" fmla="*/ 43 h 555"/>
                <a:gd name="T44" fmla="*/ 15 w 322"/>
                <a:gd name="T45" fmla="*/ 32 h 555"/>
                <a:gd name="T46" fmla="*/ 39 w 322"/>
                <a:gd name="T47" fmla="*/ 312 h 555"/>
                <a:gd name="T48" fmla="*/ 33 w 322"/>
                <a:gd name="T49" fmla="*/ 370 h 555"/>
                <a:gd name="T50" fmla="*/ 47 w 322"/>
                <a:gd name="T51" fmla="*/ 403 h 555"/>
                <a:gd name="T52" fmla="*/ 31 w 322"/>
                <a:gd name="T53" fmla="*/ 467 h 555"/>
                <a:gd name="T54" fmla="*/ 11 w 322"/>
                <a:gd name="T55" fmla="*/ 496 h 555"/>
                <a:gd name="T56" fmla="*/ 0 w 322"/>
                <a:gd name="T57" fmla="*/ 540 h 555"/>
                <a:gd name="T58" fmla="*/ 0 w 322"/>
                <a:gd name="T59" fmla="*/ 540 h 5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2"/>
                <a:gd name="T91" fmla="*/ 0 h 555"/>
                <a:gd name="T92" fmla="*/ 322 w 322"/>
                <a:gd name="T93" fmla="*/ 555 h 5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2" h="555">
                  <a:moveTo>
                    <a:pt x="0" y="540"/>
                  </a:moveTo>
                  <a:lnTo>
                    <a:pt x="0" y="540"/>
                  </a:lnTo>
                  <a:lnTo>
                    <a:pt x="9" y="554"/>
                  </a:lnTo>
                  <a:lnTo>
                    <a:pt x="19" y="539"/>
                  </a:lnTo>
                  <a:lnTo>
                    <a:pt x="66" y="530"/>
                  </a:lnTo>
                  <a:lnTo>
                    <a:pt x="81" y="534"/>
                  </a:lnTo>
                  <a:lnTo>
                    <a:pt x="132" y="517"/>
                  </a:lnTo>
                  <a:lnTo>
                    <a:pt x="149" y="533"/>
                  </a:lnTo>
                  <a:lnTo>
                    <a:pt x="165" y="496"/>
                  </a:lnTo>
                  <a:lnTo>
                    <a:pt x="181" y="486"/>
                  </a:lnTo>
                  <a:lnTo>
                    <a:pt x="217" y="507"/>
                  </a:lnTo>
                  <a:lnTo>
                    <a:pt x="222" y="484"/>
                  </a:lnTo>
                  <a:lnTo>
                    <a:pt x="262" y="434"/>
                  </a:lnTo>
                  <a:lnTo>
                    <a:pt x="271" y="404"/>
                  </a:lnTo>
                  <a:lnTo>
                    <a:pt x="285" y="409"/>
                  </a:lnTo>
                  <a:lnTo>
                    <a:pt x="321" y="383"/>
                  </a:lnTo>
                  <a:lnTo>
                    <a:pt x="311" y="362"/>
                  </a:lnTo>
                  <a:lnTo>
                    <a:pt x="316" y="349"/>
                  </a:lnTo>
                  <a:lnTo>
                    <a:pt x="280" y="9"/>
                  </a:lnTo>
                  <a:lnTo>
                    <a:pt x="276" y="0"/>
                  </a:lnTo>
                  <a:lnTo>
                    <a:pt x="85" y="22"/>
                  </a:lnTo>
                  <a:lnTo>
                    <a:pt x="47" y="43"/>
                  </a:lnTo>
                  <a:lnTo>
                    <a:pt x="15" y="32"/>
                  </a:lnTo>
                  <a:lnTo>
                    <a:pt x="39" y="312"/>
                  </a:lnTo>
                  <a:lnTo>
                    <a:pt x="33" y="370"/>
                  </a:lnTo>
                  <a:lnTo>
                    <a:pt x="47" y="403"/>
                  </a:lnTo>
                  <a:lnTo>
                    <a:pt x="31" y="467"/>
                  </a:lnTo>
                  <a:lnTo>
                    <a:pt x="11" y="496"/>
                  </a:lnTo>
                  <a:lnTo>
                    <a:pt x="0" y="54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1" name="Freeform 25"/>
            <p:cNvSpPr>
              <a:spLocks/>
            </p:cNvSpPr>
            <p:nvPr/>
          </p:nvSpPr>
          <p:spPr bwMode="auto">
            <a:xfrm>
              <a:off x="2387185" y="3029993"/>
              <a:ext cx="469512" cy="312073"/>
            </a:xfrm>
            <a:custGeom>
              <a:avLst/>
              <a:gdLst>
                <a:gd name="T0" fmla="*/ 0 w 620"/>
                <a:gd name="T1" fmla="*/ 8 h 412"/>
                <a:gd name="T2" fmla="*/ 0 w 620"/>
                <a:gd name="T3" fmla="*/ 8 h 412"/>
                <a:gd name="T4" fmla="*/ 1 w 620"/>
                <a:gd name="T5" fmla="*/ 39 h 412"/>
                <a:gd name="T6" fmla="*/ 13 w 620"/>
                <a:gd name="T7" fmla="*/ 64 h 412"/>
                <a:gd name="T8" fmla="*/ 5 w 620"/>
                <a:gd name="T9" fmla="*/ 87 h 412"/>
                <a:gd name="T10" fmla="*/ 12 w 620"/>
                <a:gd name="T11" fmla="*/ 144 h 412"/>
                <a:gd name="T12" fmla="*/ 41 w 620"/>
                <a:gd name="T13" fmla="*/ 224 h 412"/>
                <a:gd name="T14" fmla="*/ 42 w 620"/>
                <a:gd name="T15" fmla="*/ 250 h 412"/>
                <a:gd name="T16" fmla="*/ 61 w 620"/>
                <a:gd name="T17" fmla="*/ 288 h 412"/>
                <a:gd name="T18" fmla="*/ 70 w 620"/>
                <a:gd name="T19" fmla="*/ 350 h 412"/>
                <a:gd name="T20" fmla="*/ 66 w 620"/>
                <a:gd name="T21" fmla="*/ 369 h 412"/>
                <a:gd name="T22" fmla="*/ 77 w 620"/>
                <a:gd name="T23" fmla="*/ 389 h 412"/>
                <a:gd name="T24" fmla="*/ 476 w 620"/>
                <a:gd name="T25" fmla="*/ 381 h 412"/>
                <a:gd name="T26" fmla="*/ 508 w 620"/>
                <a:gd name="T27" fmla="*/ 411 h 412"/>
                <a:gd name="T28" fmla="*/ 534 w 620"/>
                <a:gd name="T29" fmla="*/ 366 h 412"/>
                <a:gd name="T30" fmla="*/ 549 w 620"/>
                <a:gd name="T31" fmla="*/ 318 h 412"/>
                <a:gd name="T32" fmla="*/ 534 w 620"/>
                <a:gd name="T33" fmla="*/ 282 h 412"/>
                <a:gd name="T34" fmla="*/ 605 w 620"/>
                <a:gd name="T35" fmla="*/ 228 h 412"/>
                <a:gd name="T36" fmla="*/ 619 w 620"/>
                <a:gd name="T37" fmla="*/ 200 h 412"/>
                <a:gd name="T38" fmla="*/ 619 w 620"/>
                <a:gd name="T39" fmla="*/ 187 h 412"/>
                <a:gd name="T40" fmla="*/ 568 w 620"/>
                <a:gd name="T41" fmla="*/ 128 h 412"/>
                <a:gd name="T42" fmla="*/ 517 w 620"/>
                <a:gd name="T43" fmla="*/ 66 h 412"/>
                <a:gd name="T44" fmla="*/ 508 w 620"/>
                <a:gd name="T45" fmla="*/ 0 h 412"/>
                <a:gd name="T46" fmla="*/ 14 w 620"/>
                <a:gd name="T47" fmla="*/ 10 h 412"/>
                <a:gd name="T48" fmla="*/ 0 w 620"/>
                <a:gd name="T49" fmla="*/ 8 h 412"/>
                <a:gd name="T50" fmla="*/ 0 w 620"/>
                <a:gd name="T51" fmla="*/ 8 h 4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0"/>
                <a:gd name="T79" fmla="*/ 0 h 412"/>
                <a:gd name="T80" fmla="*/ 620 w 620"/>
                <a:gd name="T81" fmla="*/ 412 h 4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0" h="412">
                  <a:moveTo>
                    <a:pt x="0" y="8"/>
                  </a:moveTo>
                  <a:lnTo>
                    <a:pt x="0" y="8"/>
                  </a:lnTo>
                  <a:lnTo>
                    <a:pt x="1" y="39"/>
                  </a:lnTo>
                  <a:lnTo>
                    <a:pt x="13" y="64"/>
                  </a:lnTo>
                  <a:lnTo>
                    <a:pt x="5" y="87"/>
                  </a:lnTo>
                  <a:lnTo>
                    <a:pt x="12" y="144"/>
                  </a:lnTo>
                  <a:lnTo>
                    <a:pt x="41" y="224"/>
                  </a:lnTo>
                  <a:lnTo>
                    <a:pt x="42" y="250"/>
                  </a:lnTo>
                  <a:lnTo>
                    <a:pt x="61" y="288"/>
                  </a:lnTo>
                  <a:lnTo>
                    <a:pt x="70" y="350"/>
                  </a:lnTo>
                  <a:lnTo>
                    <a:pt x="66" y="369"/>
                  </a:lnTo>
                  <a:lnTo>
                    <a:pt x="77" y="389"/>
                  </a:lnTo>
                  <a:lnTo>
                    <a:pt x="476" y="381"/>
                  </a:lnTo>
                  <a:lnTo>
                    <a:pt x="508" y="411"/>
                  </a:lnTo>
                  <a:lnTo>
                    <a:pt x="534" y="366"/>
                  </a:lnTo>
                  <a:lnTo>
                    <a:pt x="549" y="318"/>
                  </a:lnTo>
                  <a:lnTo>
                    <a:pt x="534" y="282"/>
                  </a:lnTo>
                  <a:lnTo>
                    <a:pt x="605" y="228"/>
                  </a:lnTo>
                  <a:lnTo>
                    <a:pt x="619" y="200"/>
                  </a:lnTo>
                  <a:lnTo>
                    <a:pt x="619" y="187"/>
                  </a:lnTo>
                  <a:lnTo>
                    <a:pt x="568" y="128"/>
                  </a:lnTo>
                  <a:lnTo>
                    <a:pt x="517" y="66"/>
                  </a:lnTo>
                  <a:lnTo>
                    <a:pt x="508" y="0"/>
                  </a:lnTo>
                  <a:lnTo>
                    <a:pt x="14" y="1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2" name="Freeform 26"/>
            <p:cNvSpPr>
              <a:spLocks/>
            </p:cNvSpPr>
            <p:nvPr/>
          </p:nvSpPr>
          <p:spPr bwMode="auto">
            <a:xfrm>
              <a:off x="1950993" y="3368577"/>
              <a:ext cx="584618" cy="315860"/>
            </a:xfrm>
            <a:custGeom>
              <a:avLst/>
              <a:gdLst>
                <a:gd name="T0" fmla="*/ 0 w 772"/>
                <a:gd name="T1" fmla="*/ 394 h 417"/>
                <a:gd name="T2" fmla="*/ 0 w 772"/>
                <a:gd name="T3" fmla="*/ 394 h 417"/>
                <a:gd name="T4" fmla="*/ 26 w 772"/>
                <a:gd name="T5" fmla="*/ 0 h 417"/>
                <a:gd name="T6" fmla="*/ 314 w 772"/>
                <a:gd name="T7" fmla="*/ 15 h 417"/>
                <a:gd name="T8" fmla="*/ 695 w 772"/>
                <a:gd name="T9" fmla="*/ 21 h 417"/>
                <a:gd name="T10" fmla="*/ 715 w 772"/>
                <a:gd name="T11" fmla="*/ 38 h 417"/>
                <a:gd name="T12" fmla="*/ 728 w 772"/>
                <a:gd name="T13" fmla="*/ 34 h 417"/>
                <a:gd name="T14" fmla="*/ 740 w 772"/>
                <a:gd name="T15" fmla="*/ 45 h 417"/>
                <a:gd name="T16" fmla="*/ 741 w 772"/>
                <a:gd name="T17" fmla="*/ 55 h 417"/>
                <a:gd name="T18" fmla="*/ 730 w 772"/>
                <a:gd name="T19" fmla="*/ 55 h 417"/>
                <a:gd name="T20" fmla="*/ 717 w 772"/>
                <a:gd name="T21" fmla="*/ 83 h 417"/>
                <a:gd name="T22" fmla="*/ 748 w 772"/>
                <a:gd name="T23" fmla="*/ 125 h 417"/>
                <a:gd name="T24" fmla="*/ 771 w 772"/>
                <a:gd name="T25" fmla="*/ 133 h 417"/>
                <a:gd name="T26" fmla="*/ 767 w 772"/>
                <a:gd name="T27" fmla="*/ 413 h 417"/>
                <a:gd name="T28" fmla="*/ 440 w 772"/>
                <a:gd name="T29" fmla="*/ 416 h 417"/>
                <a:gd name="T30" fmla="*/ 0 w 772"/>
                <a:gd name="T31" fmla="*/ 394 h 417"/>
                <a:gd name="T32" fmla="*/ 0 w 772"/>
                <a:gd name="T33" fmla="*/ 394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2"/>
                <a:gd name="T52" fmla="*/ 0 h 417"/>
                <a:gd name="T53" fmla="*/ 772 w 772"/>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2" h="417">
                  <a:moveTo>
                    <a:pt x="0" y="394"/>
                  </a:moveTo>
                  <a:lnTo>
                    <a:pt x="0" y="394"/>
                  </a:lnTo>
                  <a:lnTo>
                    <a:pt x="26" y="0"/>
                  </a:lnTo>
                  <a:lnTo>
                    <a:pt x="314" y="15"/>
                  </a:lnTo>
                  <a:lnTo>
                    <a:pt x="695" y="21"/>
                  </a:lnTo>
                  <a:lnTo>
                    <a:pt x="715" y="38"/>
                  </a:lnTo>
                  <a:lnTo>
                    <a:pt x="728" y="34"/>
                  </a:lnTo>
                  <a:lnTo>
                    <a:pt x="740" y="45"/>
                  </a:lnTo>
                  <a:lnTo>
                    <a:pt x="741" y="55"/>
                  </a:lnTo>
                  <a:lnTo>
                    <a:pt x="730" y="55"/>
                  </a:lnTo>
                  <a:lnTo>
                    <a:pt x="717" y="83"/>
                  </a:lnTo>
                  <a:lnTo>
                    <a:pt x="748" y="125"/>
                  </a:lnTo>
                  <a:lnTo>
                    <a:pt x="771" y="133"/>
                  </a:lnTo>
                  <a:lnTo>
                    <a:pt x="767" y="413"/>
                  </a:lnTo>
                  <a:lnTo>
                    <a:pt x="440" y="416"/>
                  </a:lnTo>
                  <a:lnTo>
                    <a:pt x="0" y="39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3" name="Freeform 27"/>
            <p:cNvSpPr>
              <a:spLocks/>
            </p:cNvSpPr>
            <p:nvPr/>
          </p:nvSpPr>
          <p:spPr bwMode="auto">
            <a:xfrm>
              <a:off x="2946056" y="3426901"/>
              <a:ext cx="570230" cy="293137"/>
            </a:xfrm>
            <a:custGeom>
              <a:avLst/>
              <a:gdLst>
                <a:gd name="T0" fmla="*/ 0 w 753"/>
                <a:gd name="T1" fmla="*/ 386 h 387"/>
                <a:gd name="T2" fmla="*/ 0 w 753"/>
                <a:gd name="T3" fmla="*/ 386 h 387"/>
                <a:gd name="T4" fmla="*/ 7 w 753"/>
                <a:gd name="T5" fmla="*/ 367 h 387"/>
                <a:gd name="T6" fmla="*/ 23 w 753"/>
                <a:gd name="T7" fmla="*/ 365 h 387"/>
                <a:gd name="T8" fmla="*/ 28 w 753"/>
                <a:gd name="T9" fmla="*/ 324 h 387"/>
                <a:gd name="T10" fmla="*/ 19 w 753"/>
                <a:gd name="T11" fmla="*/ 319 h 387"/>
                <a:gd name="T12" fmla="*/ 18 w 753"/>
                <a:gd name="T13" fmla="*/ 310 h 387"/>
                <a:gd name="T14" fmla="*/ 42 w 753"/>
                <a:gd name="T15" fmla="*/ 287 h 387"/>
                <a:gd name="T16" fmla="*/ 88 w 753"/>
                <a:gd name="T17" fmla="*/ 303 h 387"/>
                <a:gd name="T18" fmla="*/ 95 w 753"/>
                <a:gd name="T19" fmla="*/ 257 h 387"/>
                <a:gd name="T20" fmla="*/ 128 w 753"/>
                <a:gd name="T21" fmla="*/ 244 h 387"/>
                <a:gd name="T22" fmla="*/ 122 w 753"/>
                <a:gd name="T23" fmla="*/ 234 h 387"/>
                <a:gd name="T24" fmla="*/ 130 w 753"/>
                <a:gd name="T25" fmla="*/ 206 h 387"/>
                <a:gd name="T26" fmla="*/ 140 w 753"/>
                <a:gd name="T27" fmla="*/ 191 h 387"/>
                <a:gd name="T28" fmla="*/ 187 w 753"/>
                <a:gd name="T29" fmla="*/ 182 h 387"/>
                <a:gd name="T30" fmla="*/ 202 w 753"/>
                <a:gd name="T31" fmla="*/ 186 h 387"/>
                <a:gd name="T32" fmla="*/ 253 w 753"/>
                <a:gd name="T33" fmla="*/ 169 h 387"/>
                <a:gd name="T34" fmla="*/ 270 w 753"/>
                <a:gd name="T35" fmla="*/ 185 h 387"/>
                <a:gd name="T36" fmla="*/ 286 w 753"/>
                <a:gd name="T37" fmla="*/ 148 h 387"/>
                <a:gd name="T38" fmla="*/ 302 w 753"/>
                <a:gd name="T39" fmla="*/ 138 h 387"/>
                <a:gd name="T40" fmla="*/ 338 w 753"/>
                <a:gd name="T41" fmla="*/ 159 h 387"/>
                <a:gd name="T42" fmla="*/ 343 w 753"/>
                <a:gd name="T43" fmla="*/ 136 h 387"/>
                <a:gd name="T44" fmla="*/ 383 w 753"/>
                <a:gd name="T45" fmla="*/ 86 h 387"/>
                <a:gd name="T46" fmla="*/ 392 w 753"/>
                <a:gd name="T47" fmla="*/ 56 h 387"/>
                <a:gd name="T48" fmla="*/ 406 w 753"/>
                <a:gd name="T49" fmla="*/ 61 h 387"/>
                <a:gd name="T50" fmla="*/ 442 w 753"/>
                <a:gd name="T51" fmla="*/ 35 h 387"/>
                <a:gd name="T52" fmla="*/ 432 w 753"/>
                <a:gd name="T53" fmla="*/ 14 h 387"/>
                <a:gd name="T54" fmla="*/ 437 w 753"/>
                <a:gd name="T55" fmla="*/ 1 h 387"/>
                <a:gd name="T56" fmla="*/ 470 w 753"/>
                <a:gd name="T57" fmla="*/ 0 h 387"/>
                <a:gd name="T58" fmla="*/ 491 w 753"/>
                <a:gd name="T59" fmla="*/ 7 h 387"/>
                <a:gd name="T60" fmla="*/ 501 w 753"/>
                <a:gd name="T61" fmla="*/ 31 h 387"/>
                <a:gd name="T62" fmla="*/ 536 w 753"/>
                <a:gd name="T63" fmla="*/ 36 h 387"/>
                <a:gd name="T64" fmla="*/ 556 w 753"/>
                <a:gd name="T65" fmla="*/ 47 h 387"/>
                <a:gd name="T66" fmla="*/ 603 w 753"/>
                <a:gd name="T67" fmla="*/ 45 h 387"/>
                <a:gd name="T68" fmla="*/ 625 w 753"/>
                <a:gd name="T69" fmla="*/ 31 h 387"/>
                <a:gd name="T70" fmla="*/ 675 w 753"/>
                <a:gd name="T71" fmla="*/ 63 h 387"/>
                <a:gd name="T72" fmla="*/ 694 w 753"/>
                <a:gd name="T73" fmla="*/ 127 h 387"/>
                <a:gd name="T74" fmla="*/ 714 w 753"/>
                <a:gd name="T75" fmla="*/ 149 h 387"/>
                <a:gd name="T76" fmla="*/ 752 w 753"/>
                <a:gd name="T77" fmla="*/ 172 h 387"/>
                <a:gd name="T78" fmla="*/ 724 w 753"/>
                <a:gd name="T79" fmla="*/ 206 h 387"/>
                <a:gd name="T80" fmla="*/ 698 w 753"/>
                <a:gd name="T81" fmla="*/ 224 h 387"/>
                <a:gd name="T82" fmla="*/ 672 w 753"/>
                <a:gd name="T83" fmla="*/ 257 h 387"/>
                <a:gd name="T84" fmla="*/ 672 w 753"/>
                <a:gd name="T85" fmla="*/ 267 h 387"/>
                <a:gd name="T86" fmla="*/ 597 w 753"/>
                <a:gd name="T87" fmla="*/ 316 h 387"/>
                <a:gd name="T88" fmla="*/ 181 w 753"/>
                <a:gd name="T89" fmla="*/ 355 h 387"/>
                <a:gd name="T90" fmla="*/ 138 w 753"/>
                <a:gd name="T91" fmla="*/ 354 h 387"/>
                <a:gd name="T92" fmla="*/ 140 w 753"/>
                <a:gd name="T93" fmla="*/ 376 h 387"/>
                <a:gd name="T94" fmla="*/ 0 w 753"/>
                <a:gd name="T95" fmla="*/ 386 h 387"/>
                <a:gd name="T96" fmla="*/ 0 w 753"/>
                <a:gd name="T97" fmla="*/ 386 h 3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3"/>
                <a:gd name="T148" fmla="*/ 0 h 387"/>
                <a:gd name="T149" fmla="*/ 753 w 753"/>
                <a:gd name="T150" fmla="*/ 387 h 3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3" h="387">
                  <a:moveTo>
                    <a:pt x="0" y="386"/>
                  </a:moveTo>
                  <a:lnTo>
                    <a:pt x="0" y="386"/>
                  </a:lnTo>
                  <a:lnTo>
                    <a:pt x="7" y="367"/>
                  </a:lnTo>
                  <a:lnTo>
                    <a:pt x="23" y="365"/>
                  </a:lnTo>
                  <a:lnTo>
                    <a:pt x="28" y="324"/>
                  </a:lnTo>
                  <a:lnTo>
                    <a:pt x="19" y="319"/>
                  </a:lnTo>
                  <a:lnTo>
                    <a:pt x="18" y="310"/>
                  </a:lnTo>
                  <a:lnTo>
                    <a:pt x="42" y="287"/>
                  </a:lnTo>
                  <a:lnTo>
                    <a:pt x="88" y="303"/>
                  </a:lnTo>
                  <a:lnTo>
                    <a:pt x="95" y="257"/>
                  </a:lnTo>
                  <a:lnTo>
                    <a:pt x="128" y="244"/>
                  </a:lnTo>
                  <a:lnTo>
                    <a:pt x="122" y="234"/>
                  </a:lnTo>
                  <a:lnTo>
                    <a:pt x="130" y="206"/>
                  </a:lnTo>
                  <a:lnTo>
                    <a:pt x="140" y="191"/>
                  </a:lnTo>
                  <a:lnTo>
                    <a:pt x="187" y="182"/>
                  </a:lnTo>
                  <a:lnTo>
                    <a:pt x="202" y="186"/>
                  </a:lnTo>
                  <a:lnTo>
                    <a:pt x="253" y="169"/>
                  </a:lnTo>
                  <a:lnTo>
                    <a:pt x="270" y="185"/>
                  </a:lnTo>
                  <a:lnTo>
                    <a:pt x="286" y="148"/>
                  </a:lnTo>
                  <a:lnTo>
                    <a:pt x="302" y="138"/>
                  </a:lnTo>
                  <a:lnTo>
                    <a:pt x="338" y="159"/>
                  </a:lnTo>
                  <a:lnTo>
                    <a:pt x="343" y="136"/>
                  </a:lnTo>
                  <a:lnTo>
                    <a:pt x="383" y="86"/>
                  </a:lnTo>
                  <a:lnTo>
                    <a:pt x="392" y="56"/>
                  </a:lnTo>
                  <a:lnTo>
                    <a:pt x="406" y="61"/>
                  </a:lnTo>
                  <a:lnTo>
                    <a:pt x="442" y="35"/>
                  </a:lnTo>
                  <a:lnTo>
                    <a:pt x="432" y="14"/>
                  </a:lnTo>
                  <a:lnTo>
                    <a:pt x="437" y="1"/>
                  </a:lnTo>
                  <a:lnTo>
                    <a:pt x="470" y="0"/>
                  </a:lnTo>
                  <a:lnTo>
                    <a:pt x="491" y="7"/>
                  </a:lnTo>
                  <a:lnTo>
                    <a:pt x="501" y="31"/>
                  </a:lnTo>
                  <a:lnTo>
                    <a:pt x="536" y="36"/>
                  </a:lnTo>
                  <a:lnTo>
                    <a:pt x="556" y="47"/>
                  </a:lnTo>
                  <a:lnTo>
                    <a:pt x="603" y="45"/>
                  </a:lnTo>
                  <a:lnTo>
                    <a:pt x="625" y="31"/>
                  </a:lnTo>
                  <a:lnTo>
                    <a:pt x="675" y="63"/>
                  </a:lnTo>
                  <a:lnTo>
                    <a:pt x="694" y="127"/>
                  </a:lnTo>
                  <a:lnTo>
                    <a:pt x="714" y="149"/>
                  </a:lnTo>
                  <a:lnTo>
                    <a:pt x="752" y="172"/>
                  </a:lnTo>
                  <a:lnTo>
                    <a:pt x="724" y="206"/>
                  </a:lnTo>
                  <a:lnTo>
                    <a:pt x="698" y="224"/>
                  </a:lnTo>
                  <a:lnTo>
                    <a:pt x="672" y="257"/>
                  </a:lnTo>
                  <a:lnTo>
                    <a:pt x="672" y="267"/>
                  </a:lnTo>
                  <a:lnTo>
                    <a:pt x="597" y="316"/>
                  </a:lnTo>
                  <a:lnTo>
                    <a:pt x="181" y="355"/>
                  </a:lnTo>
                  <a:lnTo>
                    <a:pt x="138" y="354"/>
                  </a:lnTo>
                  <a:lnTo>
                    <a:pt x="140" y="376"/>
                  </a:lnTo>
                  <a:lnTo>
                    <a:pt x="0" y="38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4" name="Freeform 28"/>
            <p:cNvSpPr>
              <a:spLocks/>
            </p:cNvSpPr>
            <p:nvPr/>
          </p:nvSpPr>
          <p:spPr bwMode="auto">
            <a:xfrm>
              <a:off x="2584077" y="4076044"/>
              <a:ext cx="441493" cy="390849"/>
            </a:xfrm>
            <a:custGeom>
              <a:avLst/>
              <a:gdLst>
                <a:gd name="T0" fmla="*/ 0 w 583"/>
                <a:gd name="T1" fmla="*/ 5 h 516"/>
                <a:gd name="T2" fmla="*/ 23 w 583"/>
                <a:gd name="T3" fmla="*/ 159 h 516"/>
                <a:gd name="T4" fmla="*/ 60 w 583"/>
                <a:gd name="T5" fmla="*/ 243 h 516"/>
                <a:gd name="T6" fmla="*/ 41 w 583"/>
                <a:gd name="T7" fmla="*/ 325 h 516"/>
                <a:gd name="T8" fmla="*/ 47 w 583"/>
                <a:gd name="T9" fmla="*/ 369 h 516"/>
                <a:gd name="T10" fmla="*/ 35 w 583"/>
                <a:gd name="T11" fmla="*/ 405 h 516"/>
                <a:gd name="T12" fmla="*/ 30 w 583"/>
                <a:gd name="T13" fmla="*/ 435 h 516"/>
                <a:gd name="T14" fmla="*/ 171 w 583"/>
                <a:gd name="T15" fmla="*/ 451 h 516"/>
                <a:gd name="T16" fmla="*/ 224 w 583"/>
                <a:gd name="T17" fmla="*/ 431 h 516"/>
                <a:gd name="T18" fmla="*/ 286 w 583"/>
                <a:gd name="T19" fmla="*/ 424 h 516"/>
                <a:gd name="T20" fmla="*/ 304 w 583"/>
                <a:gd name="T21" fmla="*/ 450 h 516"/>
                <a:gd name="T22" fmla="*/ 340 w 583"/>
                <a:gd name="T23" fmla="*/ 475 h 516"/>
                <a:gd name="T24" fmla="*/ 362 w 583"/>
                <a:gd name="T25" fmla="*/ 495 h 516"/>
                <a:gd name="T26" fmla="*/ 393 w 583"/>
                <a:gd name="T27" fmla="*/ 501 h 516"/>
                <a:gd name="T28" fmla="*/ 405 w 583"/>
                <a:gd name="T29" fmla="*/ 475 h 516"/>
                <a:gd name="T30" fmla="*/ 431 w 583"/>
                <a:gd name="T31" fmla="*/ 477 h 516"/>
                <a:gd name="T32" fmla="*/ 463 w 583"/>
                <a:gd name="T33" fmla="*/ 491 h 516"/>
                <a:gd name="T34" fmla="*/ 463 w 583"/>
                <a:gd name="T35" fmla="*/ 475 h 516"/>
                <a:gd name="T36" fmla="*/ 470 w 583"/>
                <a:gd name="T37" fmla="*/ 452 h 516"/>
                <a:gd name="T38" fmla="*/ 490 w 583"/>
                <a:gd name="T39" fmla="*/ 470 h 516"/>
                <a:gd name="T40" fmla="*/ 524 w 583"/>
                <a:gd name="T41" fmla="*/ 479 h 516"/>
                <a:gd name="T42" fmla="*/ 534 w 583"/>
                <a:gd name="T43" fmla="*/ 489 h 516"/>
                <a:gd name="T44" fmla="*/ 541 w 583"/>
                <a:gd name="T45" fmla="*/ 515 h 516"/>
                <a:gd name="T46" fmla="*/ 568 w 583"/>
                <a:gd name="T47" fmla="*/ 508 h 516"/>
                <a:gd name="T48" fmla="*/ 582 w 583"/>
                <a:gd name="T49" fmla="*/ 491 h 516"/>
                <a:gd name="T50" fmla="*/ 568 w 583"/>
                <a:gd name="T51" fmla="*/ 479 h 516"/>
                <a:gd name="T52" fmla="*/ 546 w 583"/>
                <a:gd name="T53" fmla="*/ 472 h 516"/>
                <a:gd name="T54" fmla="*/ 524 w 583"/>
                <a:gd name="T55" fmla="*/ 458 h 516"/>
                <a:gd name="T56" fmla="*/ 520 w 583"/>
                <a:gd name="T57" fmla="*/ 426 h 516"/>
                <a:gd name="T58" fmla="*/ 534 w 583"/>
                <a:gd name="T59" fmla="*/ 405 h 516"/>
                <a:gd name="T60" fmla="*/ 559 w 583"/>
                <a:gd name="T61" fmla="*/ 390 h 516"/>
                <a:gd name="T62" fmla="*/ 554 w 583"/>
                <a:gd name="T63" fmla="*/ 358 h 516"/>
                <a:gd name="T64" fmla="*/ 520 w 583"/>
                <a:gd name="T65" fmla="*/ 374 h 516"/>
                <a:gd name="T66" fmla="*/ 482 w 583"/>
                <a:gd name="T67" fmla="*/ 385 h 516"/>
                <a:gd name="T68" fmla="*/ 496 w 583"/>
                <a:gd name="T69" fmla="*/ 372 h 516"/>
                <a:gd name="T70" fmla="*/ 504 w 583"/>
                <a:gd name="T71" fmla="*/ 363 h 516"/>
                <a:gd name="T72" fmla="*/ 490 w 583"/>
                <a:gd name="T73" fmla="*/ 361 h 516"/>
                <a:gd name="T74" fmla="*/ 476 w 583"/>
                <a:gd name="T75" fmla="*/ 363 h 516"/>
                <a:gd name="T76" fmla="*/ 449 w 583"/>
                <a:gd name="T77" fmla="*/ 380 h 516"/>
                <a:gd name="T78" fmla="*/ 415 w 583"/>
                <a:gd name="T79" fmla="*/ 364 h 516"/>
                <a:gd name="T80" fmla="*/ 453 w 583"/>
                <a:gd name="T81" fmla="*/ 336 h 516"/>
                <a:gd name="T82" fmla="*/ 515 w 583"/>
                <a:gd name="T83" fmla="*/ 357 h 516"/>
                <a:gd name="T84" fmla="*/ 485 w 583"/>
                <a:gd name="T85" fmla="*/ 252 h 516"/>
                <a:gd name="T86" fmla="*/ 277 w 583"/>
                <a:gd name="T87" fmla="*/ 237 h 516"/>
                <a:gd name="T88" fmla="*/ 337 w 583"/>
                <a:gd name="T89" fmla="*/ 115 h 516"/>
                <a:gd name="T90" fmla="*/ 330 w 583"/>
                <a:gd name="T91" fmla="*/ 54 h 516"/>
                <a:gd name="T92" fmla="*/ 0 w 583"/>
                <a:gd name="T93" fmla="*/ 5 h 5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3"/>
                <a:gd name="T142" fmla="*/ 0 h 516"/>
                <a:gd name="T143" fmla="*/ 583 w 583"/>
                <a:gd name="T144" fmla="*/ 516 h 5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3" h="516">
                  <a:moveTo>
                    <a:pt x="0" y="5"/>
                  </a:moveTo>
                  <a:lnTo>
                    <a:pt x="0" y="5"/>
                  </a:lnTo>
                  <a:lnTo>
                    <a:pt x="6" y="142"/>
                  </a:lnTo>
                  <a:lnTo>
                    <a:pt x="23" y="159"/>
                  </a:lnTo>
                  <a:lnTo>
                    <a:pt x="28" y="195"/>
                  </a:lnTo>
                  <a:lnTo>
                    <a:pt x="60" y="243"/>
                  </a:lnTo>
                  <a:lnTo>
                    <a:pt x="59" y="285"/>
                  </a:lnTo>
                  <a:lnTo>
                    <a:pt x="41" y="325"/>
                  </a:lnTo>
                  <a:lnTo>
                    <a:pt x="42" y="347"/>
                  </a:lnTo>
                  <a:lnTo>
                    <a:pt x="47" y="369"/>
                  </a:lnTo>
                  <a:lnTo>
                    <a:pt x="45" y="391"/>
                  </a:lnTo>
                  <a:lnTo>
                    <a:pt x="35" y="405"/>
                  </a:lnTo>
                  <a:lnTo>
                    <a:pt x="20" y="424"/>
                  </a:lnTo>
                  <a:lnTo>
                    <a:pt x="30" y="435"/>
                  </a:lnTo>
                  <a:lnTo>
                    <a:pt x="108" y="425"/>
                  </a:lnTo>
                  <a:lnTo>
                    <a:pt x="171" y="451"/>
                  </a:lnTo>
                  <a:lnTo>
                    <a:pt x="231" y="448"/>
                  </a:lnTo>
                  <a:lnTo>
                    <a:pt x="224" y="431"/>
                  </a:lnTo>
                  <a:lnTo>
                    <a:pt x="244" y="415"/>
                  </a:lnTo>
                  <a:lnTo>
                    <a:pt x="286" y="424"/>
                  </a:lnTo>
                  <a:lnTo>
                    <a:pt x="292" y="454"/>
                  </a:lnTo>
                  <a:lnTo>
                    <a:pt x="304" y="450"/>
                  </a:lnTo>
                  <a:lnTo>
                    <a:pt x="322" y="457"/>
                  </a:lnTo>
                  <a:lnTo>
                    <a:pt x="340" y="475"/>
                  </a:lnTo>
                  <a:lnTo>
                    <a:pt x="344" y="492"/>
                  </a:lnTo>
                  <a:lnTo>
                    <a:pt x="362" y="495"/>
                  </a:lnTo>
                  <a:lnTo>
                    <a:pt x="379" y="506"/>
                  </a:lnTo>
                  <a:lnTo>
                    <a:pt x="393" y="501"/>
                  </a:lnTo>
                  <a:lnTo>
                    <a:pt x="406" y="487"/>
                  </a:lnTo>
                  <a:lnTo>
                    <a:pt x="405" y="475"/>
                  </a:lnTo>
                  <a:lnTo>
                    <a:pt x="422" y="491"/>
                  </a:lnTo>
                  <a:lnTo>
                    <a:pt x="431" y="477"/>
                  </a:lnTo>
                  <a:lnTo>
                    <a:pt x="444" y="503"/>
                  </a:lnTo>
                  <a:lnTo>
                    <a:pt x="463" y="491"/>
                  </a:lnTo>
                  <a:lnTo>
                    <a:pt x="470" y="482"/>
                  </a:lnTo>
                  <a:lnTo>
                    <a:pt x="463" y="475"/>
                  </a:lnTo>
                  <a:lnTo>
                    <a:pt x="464" y="452"/>
                  </a:lnTo>
                  <a:lnTo>
                    <a:pt x="470" y="452"/>
                  </a:lnTo>
                  <a:lnTo>
                    <a:pt x="486" y="454"/>
                  </a:lnTo>
                  <a:lnTo>
                    <a:pt x="490" y="470"/>
                  </a:lnTo>
                  <a:lnTo>
                    <a:pt x="509" y="469"/>
                  </a:lnTo>
                  <a:lnTo>
                    <a:pt x="524" y="479"/>
                  </a:lnTo>
                  <a:lnTo>
                    <a:pt x="528" y="477"/>
                  </a:lnTo>
                  <a:lnTo>
                    <a:pt x="534" y="489"/>
                  </a:lnTo>
                  <a:lnTo>
                    <a:pt x="547" y="495"/>
                  </a:lnTo>
                  <a:lnTo>
                    <a:pt x="541" y="515"/>
                  </a:lnTo>
                  <a:lnTo>
                    <a:pt x="558" y="496"/>
                  </a:lnTo>
                  <a:lnTo>
                    <a:pt x="568" y="508"/>
                  </a:lnTo>
                  <a:lnTo>
                    <a:pt x="568" y="495"/>
                  </a:lnTo>
                  <a:lnTo>
                    <a:pt x="582" y="491"/>
                  </a:lnTo>
                  <a:lnTo>
                    <a:pt x="582" y="481"/>
                  </a:lnTo>
                  <a:lnTo>
                    <a:pt x="568" y="479"/>
                  </a:lnTo>
                  <a:lnTo>
                    <a:pt x="559" y="470"/>
                  </a:lnTo>
                  <a:lnTo>
                    <a:pt x="546" y="472"/>
                  </a:lnTo>
                  <a:lnTo>
                    <a:pt x="540" y="458"/>
                  </a:lnTo>
                  <a:lnTo>
                    <a:pt x="524" y="458"/>
                  </a:lnTo>
                  <a:lnTo>
                    <a:pt x="511" y="433"/>
                  </a:lnTo>
                  <a:lnTo>
                    <a:pt x="520" y="426"/>
                  </a:lnTo>
                  <a:lnTo>
                    <a:pt x="531" y="419"/>
                  </a:lnTo>
                  <a:lnTo>
                    <a:pt x="534" y="405"/>
                  </a:lnTo>
                  <a:lnTo>
                    <a:pt x="544" y="404"/>
                  </a:lnTo>
                  <a:lnTo>
                    <a:pt x="559" y="390"/>
                  </a:lnTo>
                  <a:lnTo>
                    <a:pt x="554" y="385"/>
                  </a:lnTo>
                  <a:lnTo>
                    <a:pt x="554" y="358"/>
                  </a:lnTo>
                  <a:lnTo>
                    <a:pt x="538" y="371"/>
                  </a:lnTo>
                  <a:lnTo>
                    <a:pt x="520" y="374"/>
                  </a:lnTo>
                  <a:lnTo>
                    <a:pt x="506" y="397"/>
                  </a:lnTo>
                  <a:lnTo>
                    <a:pt x="482" y="385"/>
                  </a:lnTo>
                  <a:lnTo>
                    <a:pt x="486" y="376"/>
                  </a:lnTo>
                  <a:lnTo>
                    <a:pt x="496" y="372"/>
                  </a:lnTo>
                  <a:lnTo>
                    <a:pt x="497" y="376"/>
                  </a:lnTo>
                  <a:lnTo>
                    <a:pt x="504" y="363"/>
                  </a:lnTo>
                  <a:lnTo>
                    <a:pt x="494" y="367"/>
                  </a:lnTo>
                  <a:lnTo>
                    <a:pt x="490" y="361"/>
                  </a:lnTo>
                  <a:lnTo>
                    <a:pt x="488" y="367"/>
                  </a:lnTo>
                  <a:lnTo>
                    <a:pt x="476" y="363"/>
                  </a:lnTo>
                  <a:lnTo>
                    <a:pt x="466" y="376"/>
                  </a:lnTo>
                  <a:lnTo>
                    <a:pt x="449" y="380"/>
                  </a:lnTo>
                  <a:lnTo>
                    <a:pt x="416" y="372"/>
                  </a:lnTo>
                  <a:lnTo>
                    <a:pt x="415" y="364"/>
                  </a:lnTo>
                  <a:lnTo>
                    <a:pt x="434" y="335"/>
                  </a:lnTo>
                  <a:lnTo>
                    <a:pt x="453" y="336"/>
                  </a:lnTo>
                  <a:lnTo>
                    <a:pt x="466" y="348"/>
                  </a:lnTo>
                  <a:lnTo>
                    <a:pt x="515" y="357"/>
                  </a:lnTo>
                  <a:lnTo>
                    <a:pt x="478" y="296"/>
                  </a:lnTo>
                  <a:lnTo>
                    <a:pt x="485" y="252"/>
                  </a:lnTo>
                  <a:lnTo>
                    <a:pt x="276" y="260"/>
                  </a:lnTo>
                  <a:lnTo>
                    <a:pt x="277" y="237"/>
                  </a:lnTo>
                  <a:lnTo>
                    <a:pt x="300" y="163"/>
                  </a:lnTo>
                  <a:lnTo>
                    <a:pt x="337" y="115"/>
                  </a:lnTo>
                  <a:lnTo>
                    <a:pt x="326" y="101"/>
                  </a:lnTo>
                  <a:lnTo>
                    <a:pt x="330" y="54"/>
                  </a:lnTo>
                  <a:lnTo>
                    <a:pt x="311" y="0"/>
                  </a:lnTo>
                  <a:lnTo>
                    <a:pt x="0" y="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5" name="Freeform 29"/>
            <p:cNvSpPr>
              <a:spLocks/>
            </p:cNvSpPr>
            <p:nvPr/>
          </p:nvSpPr>
          <p:spPr bwMode="auto">
            <a:xfrm>
              <a:off x="4150127" y="2391455"/>
              <a:ext cx="288523" cy="455233"/>
            </a:xfrm>
            <a:custGeom>
              <a:avLst/>
              <a:gdLst>
                <a:gd name="T0" fmla="*/ 0 w 381"/>
                <a:gd name="T1" fmla="*/ 326 h 601"/>
                <a:gd name="T2" fmla="*/ 0 w 381"/>
                <a:gd name="T3" fmla="*/ 326 h 601"/>
                <a:gd name="T4" fmla="*/ 23 w 381"/>
                <a:gd name="T5" fmla="*/ 328 h 601"/>
                <a:gd name="T6" fmla="*/ 25 w 381"/>
                <a:gd name="T7" fmla="*/ 289 h 601"/>
                <a:gd name="T8" fmla="*/ 52 w 381"/>
                <a:gd name="T9" fmla="*/ 235 h 601"/>
                <a:gd name="T10" fmla="*/ 39 w 381"/>
                <a:gd name="T11" fmla="*/ 197 h 601"/>
                <a:gd name="T12" fmla="*/ 50 w 381"/>
                <a:gd name="T13" fmla="*/ 145 h 601"/>
                <a:gd name="T14" fmla="*/ 49 w 381"/>
                <a:gd name="T15" fmla="*/ 125 h 601"/>
                <a:gd name="T16" fmla="*/ 93 w 381"/>
                <a:gd name="T17" fmla="*/ 10 h 601"/>
                <a:gd name="T18" fmla="*/ 104 w 381"/>
                <a:gd name="T19" fmla="*/ 10 h 601"/>
                <a:gd name="T20" fmla="*/ 110 w 381"/>
                <a:gd name="T21" fmla="*/ 33 h 601"/>
                <a:gd name="T22" fmla="*/ 164 w 381"/>
                <a:gd name="T23" fmla="*/ 13 h 601"/>
                <a:gd name="T24" fmla="*/ 164 w 381"/>
                <a:gd name="T25" fmla="*/ 5 h 601"/>
                <a:gd name="T26" fmla="*/ 180 w 381"/>
                <a:gd name="T27" fmla="*/ 0 h 601"/>
                <a:gd name="T28" fmla="*/ 209 w 381"/>
                <a:gd name="T29" fmla="*/ 14 h 601"/>
                <a:gd name="T30" fmla="*/ 230 w 381"/>
                <a:gd name="T31" fmla="*/ 33 h 601"/>
                <a:gd name="T32" fmla="*/ 278 w 381"/>
                <a:gd name="T33" fmla="*/ 199 h 601"/>
                <a:gd name="T34" fmla="*/ 312 w 381"/>
                <a:gd name="T35" fmla="*/ 199 h 601"/>
                <a:gd name="T36" fmla="*/ 318 w 381"/>
                <a:gd name="T37" fmla="*/ 209 h 601"/>
                <a:gd name="T38" fmla="*/ 313 w 381"/>
                <a:gd name="T39" fmla="*/ 215 h 601"/>
                <a:gd name="T40" fmla="*/ 338 w 381"/>
                <a:gd name="T41" fmla="*/ 253 h 601"/>
                <a:gd name="T42" fmla="*/ 344 w 381"/>
                <a:gd name="T43" fmla="*/ 245 h 601"/>
                <a:gd name="T44" fmla="*/ 370 w 381"/>
                <a:gd name="T45" fmla="*/ 271 h 601"/>
                <a:gd name="T46" fmla="*/ 360 w 381"/>
                <a:gd name="T47" fmla="*/ 277 h 601"/>
                <a:gd name="T48" fmla="*/ 362 w 381"/>
                <a:gd name="T49" fmla="*/ 283 h 601"/>
                <a:gd name="T50" fmla="*/ 380 w 381"/>
                <a:gd name="T51" fmla="*/ 283 h 601"/>
                <a:gd name="T52" fmla="*/ 366 w 381"/>
                <a:gd name="T53" fmla="*/ 315 h 601"/>
                <a:gd name="T54" fmla="*/ 351 w 381"/>
                <a:gd name="T55" fmla="*/ 311 h 601"/>
                <a:gd name="T56" fmla="*/ 338 w 381"/>
                <a:gd name="T57" fmla="*/ 323 h 601"/>
                <a:gd name="T58" fmla="*/ 338 w 381"/>
                <a:gd name="T59" fmla="*/ 336 h 601"/>
                <a:gd name="T60" fmla="*/ 328 w 381"/>
                <a:gd name="T61" fmla="*/ 344 h 601"/>
                <a:gd name="T62" fmla="*/ 315 w 381"/>
                <a:gd name="T63" fmla="*/ 339 h 601"/>
                <a:gd name="T64" fmla="*/ 315 w 381"/>
                <a:gd name="T65" fmla="*/ 359 h 601"/>
                <a:gd name="T66" fmla="*/ 306 w 381"/>
                <a:gd name="T67" fmla="*/ 353 h 601"/>
                <a:gd name="T68" fmla="*/ 301 w 381"/>
                <a:gd name="T69" fmla="*/ 375 h 601"/>
                <a:gd name="T70" fmla="*/ 284 w 381"/>
                <a:gd name="T71" fmla="*/ 356 h 601"/>
                <a:gd name="T72" fmla="*/ 270 w 381"/>
                <a:gd name="T73" fmla="*/ 374 h 601"/>
                <a:gd name="T74" fmla="*/ 255 w 381"/>
                <a:gd name="T75" fmla="*/ 381 h 601"/>
                <a:gd name="T76" fmla="*/ 252 w 381"/>
                <a:gd name="T77" fmla="*/ 401 h 601"/>
                <a:gd name="T78" fmla="*/ 236 w 381"/>
                <a:gd name="T79" fmla="*/ 396 h 601"/>
                <a:gd name="T80" fmla="*/ 242 w 381"/>
                <a:gd name="T81" fmla="*/ 381 h 601"/>
                <a:gd name="T82" fmla="*/ 230 w 381"/>
                <a:gd name="T83" fmla="*/ 366 h 601"/>
                <a:gd name="T84" fmla="*/ 217 w 381"/>
                <a:gd name="T85" fmla="*/ 389 h 601"/>
                <a:gd name="T86" fmla="*/ 222 w 381"/>
                <a:gd name="T87" fmla="*/ 436 h 601"/>
                <a:gd name="T88" fmla="*/ 214 w 381"/>
                <a:gd name="T89" fmla="*/ 449 h 601"/>
                <a:gd name="T90" fmla="*/ 204 w 381"/>
                <a:gd name="T91" fmla="*/ 450 h 601"/>
                <a:gd name="T92" fmla="*/ 194 w 381"/>
                <a:gd name="T93" fmla="*/ 449 h 601"/>
                <a:gd name="T94" fmla="*/ 182 w 381"/>
                <a:gd name="T95" fmla="*/ 477 h 601"/>
                <a:gd name="T96" fmla="*/ 164 w 381"/>
                <a:gd name="T97" fmla="*/ 476 h 601"/>
                <a:gd name="T98" fmla="*/ 168 w 381"/>
                <a:gd name="T99" fmla="*/ 501 h 601"/>
                <a:gd name="T100" fmla="*/ 156 w 381"/>
                <a:gd name="T101" fmla="*/ 482 h 601"/>
                <a:gd name="T102" fmla="*/ 131 w 381"/>
                <a:gd name="T103" fmla="*/ 502 h 601"/>
                <a:gd name="T104" fmla="*/ 128 w 381"/>
                <a:gd name="T105" fmla="*/ 518 h 601"/>
                <a:gd name="T106" fmla="*/ 136 w 381"/>
                <a:gd name="T107" fmla="*/ 527 h 601"/>
                <a:gd name="T108" fmla="*/ 124 w 381"/>
                <a:gd name="T109" fmla="*/ 533 h 601"/>
                <a:gd name="T110" fmla="*/ 128 w 381"/>
                <a:gd name="T111" fmla="*/ 551 h 601"/>
                <a:gd name="T112" fmla="*/ 116 w 381"/>
                <a:gd name="T113" fmla="*/ 564 h 601"/>
                <a:gd name="T114" fmla="*/ 114 w 381"/>
                <a:gd name="T115" fmla="*/ 600 h 601"/>
                <a:gd name="T116" fmla="*/ 106 w 381"/>
                <a:gd name="T117" fmla="*/ 600 h 601"/>
                <a:gd name="T118" fmla="*/ 72 w 381"/>
                <a:gd name="T119" fmla="*/ 552 h 601"/>
                <a:gd name="T120" fmla="*/ 0 w 381"/>
                <a:gd name="T121" fmla="*/ 326 h 601"/>
                <a:gd name="T122" fmla="*/ 0 w 381"/>
                <a:gd name="T123" fmla="*/ 326 h 6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1"/>
                <a:gd name="T187" fmla="*/ 0 h 601"/>
                <a:gd name="T188" fmla="*/ 381 w 381"/>
                <a:gd name="T189" fmla="*/ 601 h 6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1" h="601">
                  <a:moveTo>
                    <a:pt x="0" y="326"/>
                  </a:moveTo>
                  <a:lnTo>
                    <a:pt x="0" y="326"/>
                  </a:lnTo>
                  <a:lnTo>
                    <a:pt x="23" y="328"/>
                  </a:lnTo>
                  <a:lnTo>
                    <a:pt x="25" y="289"/>
                  </a:lnTo>
                  <a:lnTo>
                    <a:pt x="52" y="235"/>
                  </a:lnTo>
                  <a:lnTo>
                    <a:pt x="39" y="197"/>
                  </a:lnTo>
                  <a:lnTo>
                    <a:pt x="50" y="145"/>
                  </a:lnTo>
                  <a:lnTo>
                    <a:pt x="49" y="125"/>
                  </a:lnTo>
                  <a:lnTo>
                    <a:pt x="93" y="10"/>
                  </a:lnTo>
                  <a:lnTo>
                    <a:pt x="104" y="10"/>
                  </a:lnTo>
                  <a:lnTo>
                    <a:pt x="110" y="33"/>
                  </a:lnTo>
                  <a:lnTo>
                    <a:pt x="164" y="13"/>
                  </a:lnTo>
                  <a:lnTo>
                    <a:pt x="164" y="5"/>
                  </a:lnTo>
                  <a:lnTo>
                    <a:pt x="180" y="0"/>
                  </a:lnTo>
                  <a:lnTo>
                    <a:pt x="209" y="14"/>
                  </a:lnTo>
                  <a:lnTo>
                    <a:pt x="230" y="33"/>
                  </a:lnTo>
                  <a:lnTo>
                    <a:pt x="278" y="199"/>
                  </a:lnTo>
                  <a:lnTo>
                    <a:pt x="312" y="199"/>
                  </a:lnTo>
                  <a:lnTo>
                    <a:pt x="318" y="209"/>
                  </a:lnTo>
                  <a:lnTo>
                    <a:pt x="313" y="215"/>
                  </a:lnTo>
                  <a:lnTo>
                    <a:pt x="338" y="253"/>
                  </a:lnTo>
                  <a:lnTo>
                    <a:pt x="344" y="245"/>
                  </a:lnTo>
                  <a:lnTo>
                    <a:pt x="370" y="271"/>
                  </a:lnTo>
                  <a:lnTo>
                    <a:pt x="360" y="277"/>
                  </a:lnTo>
                  <a:lnTo>
                    <a:pt x="362" y="283"/>
                  </a:lnTo>
                  <a:lnTo>
                    <a:pt x="380" y="283"/>
                  </a:lnTo>
                  <a:lnTo>
                    <a:pt x="366" y="315"/>
                  </a:lnTo>
                  <a:lnTo>
                    <a:pt x="351" y="311"/>
                  </a:lnTo>
                  <a:lnTo>
                    <a:pt x="338" y="323"/>
                  </a:lnTo>
                  <a:lnTo>
                    <a:pt x="338" y="336"/>
                  </a:lnTo>
                  <a:lnTo>
                    <a:pt x="328" y="344"/>
                  </a:lnTo>
                  <a:lnTo>
                    <a:pt x="315" y="339"/>
                  </a:lnTo>
                  <a:lnTo>
                    <a:pt x="315" y="359"/>
                  </a:lnTo>
                  <a:lnTo>
                    <a:pt x="306" y="353"/>
                  </a:lnTo>
                  <a:lnTo>
                    <a:pt x="301" y="375"/>
                  </a:lnTo>
                  <a:lnTo>
                    <a:pt x="284" y="356"/>
                  </a:lnTo>
                  <a:lnTo>
                    <a:pt x="270" y="374"/>
                  </a:lnTo>
                  <a:lnTo>
                    <a:pt x="255" y="381"/>
                  </a:lnTo>
                  <a:lnTo>
                    <a:pt x="252" y="401"/>
                  </a:lnTo>
                  <a:lnTo>
                    <a:pt x="236" y="396"/>
                  </a:lnTo>
                  <a:lnTo>
                    <a:pt x="242" y="381"/>
                  </a:lnTo>
                  <a:lnTo>
                    <a:pt x="230" y="366"/>
                  </a:lnTo>
                  <a:lnTo>
                    <a:pt x="217" y="389"/>
                  </a:lnTo>
                  <a:lnTo>
                    <a:pt x="222" y="436"/>
                  </a:lnTo>
                  <a:lnTo>
                    <a:pt x="214" y="449"/>
                  </a:lnTo>
                  <a:lnTo>
                    <a:pt x="204" y="450"/>
                  </a:lnTo>
                  <a:lnTo>
                    <a:pt x="194" y="449"/>
                  </a:lnTo>
                  <a:lnTo>
                    <a:pt x="182" y="477"/>
                  </a:lnTo>
                  <a:lnTo>
                    <a:pt x="164" y="476"/>
                  </a:lnTo>
                  <a:lnTo>
                    <a:pt x="168" y="501"/>
                  </a:lnTo>
                  <a:lnTo>
                    <a:pt x="156" y="482"/>
                  </a:lnTo>
                  <a:lnTo>
                    <a:pt x="131" y="502"/>
                  </a:lnTo>
                  <a:lnTo>
                    <a:pt x="128" y="518"/>
                  </a:lnTo>
                  <a:lnTo>
                    <a:pt x="136" y="527"/>
                  </a:lnTo>
                  <a:lnTo>
                    <a:pt x="124" y="533"/>
                  </a:lnTo>
                  <a:lnTo>
                    <a:pt x="128" y="551"/>
                  </a:lnTo>
                  <a:lnTo>
                    <a:pt x="116" y="564"/>
                  </a:lnTo>
                  <a:lnTo>
                    <a:pt x="114" y="600"/>
                  </a:lnTo>
                  <a:lnTo>
                    <a:pt x="106" y="600"/>
                  </a:lnTo>
                  <a:lnTo>
                    <a:pt x="72" y="552"/>
                  </a:lnTo>
                  <a:lnTo>
                    <a:pt x="0" y="3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6" name="Freeform 30"/>
            <p:cNvSpPr>
              <a:spLocks/>
            </p:cNvSpPr>
            <p:nvPr/>
          </p:nvSpPr>
          <p:spPr bwMode="auto">
            <a:xfrm>
              <a:off x="3670013" y="3258745"/>
              <a:ext cx="356678" cy="178760"/>
            </a:xfrm>
            <a:custGeom>
              <a:avLst/>
              <a:gdLst>
                <a:gd name="T0" fmla="*/ 0 w 471"/>
                <a:gd name="T1" fmla="*/ 69 h 236"/>
                <a:gd name="T2" fmla="*/ 46 w 471"/>
                <a:gd name="T3" fmla="*/ 94 h 236"/>
                <a:gd name="T4" fmla="*/ 113 w 471"/>
                <a:gd name="T5" fmla="*/ 61 h 236"/>
                <a:gd name="T6" fmla="*/ 170 w 471"/>
                <a:gd name="T7" fmla="*/ 69 h 236"/>
                <a:gd name="T8" fmla="*/ 211 w 471"/>
                <a:gd name="T9" fmla="*/ 96 h 236"/>
                <a:gd name="T10" fmla="*/ 251 w 471"/>
                <a:gd name="T11" fmla="*/ 129 h 236"/>
                <a:gd name="T12" fmla="*/ 267 w 471"/>
                <a:gd name="T13" fmla="*/ 135 h 236"/>
                <a:gd name="T14" fmla="*/ 261 w 471"/>
                <a:gd name="T15" fmla="*/ 159 h 236"/>
                <a:gd name="T16" fmla="*/ 251 w 471"/>
                <a:gd name="T17" fmla="*/ 208 h 236"/>
                <a:gd name="T18" fmla="*/ 272 w 471"/>
                <a:gd name="T19" fmla="*/ 190 h 236"/>
                <a:gd name="T20" fmla="*/ 293 w 471"/>
                <a:gd name="T21" fmla="*/ 200 h 236"/>
                <a:gd name="T22" fmla="*/ 308 w 471"/>
                <a:gd name="T23" fmla="*/ 207 h 236"/>
                <a:gd name="T24" fmla="*/ 338 w 471"/>
                <a:gd name="T25" fmla="*/ 212 h 236"/>
                <a:gd name="T26" fmla="*/ 341 w 471"/>
                <a:gd name="T27" fmla="*/ 202 h 236"/>
                <a:gd name="T28" fmla="*/ 339 w 471"/>
                <a:gd name="T29" fmla="*/ 194 h 236"/>
                <a:gd name="T30" fmla="*/ 315 w 471"/>
                <a:gd name="T31" fmla="*/ 146 h 236"/>
                <a:gd name="T32" fmla="*/ 298 w 471"/>
                <a:gd name="T33" fmla="*/ 83 h 236"/>
                <a:gd name="T34" fmla="*/ 339 w 471"/>
                <a:gd name="T35" fmla="*/ 28 h 236"/>
                <a:gd name="T36" fmla="*/ 355 w 471"/>
                <a:gd name="T37" fmla="*/ 49 h 236"/>
                <a:gd name="T38" fmla="*/ 333 w 471"/>
                <a:gd name="T39" fmla="*/ 76 h 236"/>
                <a:gd name="T40" fmla="*/ 347 w 471"/>
                <a:gd name="T41" fmla="*/ 86 h 236"/>
                <a:gd name="T42" fmla="*/ 347 w 471"/>
                <a:gd name="T43" fmla="*/ 118 h 236"/>
                <a:gd name="T44" fmla="*/ 339 w 471"/>
                <a:gd name="T45" fmla="*/ 124 h 236"/>
                <a:gd name="T46" fmla="*/ 358 w 471"/>
                <a:gd name="T47" fmla="*/ 136 h 236"/>
                <a:gd name="T48" fmla="*/ 368 w 471"/>
                <a:gd name="T49" fmla="*/ 154 h 236"/>
                <a:gd name="T50" fmla="*/ 353 w 471"/>
                <a:gd name="T51" fmla="*/ 186 h 236"/>
                <a:gd name="T52" fmla="*/ 388 w 471"/>
                <a:gd name="T53" fmla="*/ 182 h 236"/>
                <a:gd name="T54" fmla="*/ 407 w 471"/>
                <a:gd name="T55" fmla="*/ 204 h 236"/>
                <a:gd name="T56" fmla="*/ 409 w 471"/>
                <a:gd name="T57" fmla="*/ 215 h 236"/>
                <a:gd name="T58" fmla="*/ 405 w 471"/>
                <a:gd name="T59" fmla="*/ 235 h 236"/>
                <a:gd name="T60" fmla="*/ 452 w 471"/>
                <a:gd name="T61" fmla="*/ 210 h 236"/>
                <a:gd name="T62" fmla="*/ 463 w 471"/>
                <a:gd name="T63" fmla="*/ 198 h 236"/>
                <a:gd name="T64" fmla="*/ 454 w 471"/>
                <a:gd name="T65" fmla="*/ 222 h 236"/>
                <a:gd name="T66" fmla="*/ 466 w 471"/>
                <a:gd name="T67" fmla="*/ 207 h 236"/>
                <a:gd name="T68" fmla="*/ 442 w 471"/>
                <a:gd name="T69" fmla="*/ 155 h 236"/>
                <a:gd name="T70" fmla="*/ 402 w 471"/>
                <a:gd name="T71" fmla="*/ 149 h 236"/>
                <a:gd name="T72" fmla="*/ 0 w 471"/>
                <a:gd name="T73" fmla="*/ 69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1"/>
                <a:gd name="T112" fmla="*/ 0 h 236"/>
                <a:gd name="T113" fmla="*/ 471 w 471"/>
                <a:gd name="T114" fmla="*/ 236 h 2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1" h="236">
                  <a:moveTo>
                    <a:pt x="0" y="69"/>
                  </a:moveTo>
                  <a:lnTo>
                    <a:pt x="0" y="69"/>
                  </a:lnTo>
                  <a:lnTo>
                    <a:pt x="12" y="137"/>
                  </a:lnTo>
                  <a:lnTo>
                    <a:pt x="46" y="94"/>
                  </a:lnTo>
                  <a:lnTo>
                    <a:pt x="103" y="79"/>
                  </a:lnTo>
                  <a:lnTo>
                    <a:pt x="113" y="61"/>
                  </a:lnTo>
                  <a:lnTo>
                    <a:pt x="144" y="58"/>
                  </a:lnTo>
                  <a:lnTo>
                    <a:pt x="170" y="69"/>
                  </a:lnTo>
                  <a:lnTo>
                    <a:pt x="185" y="90"/>
                  </a:lnTo>
                  <a:lnTo>
                    <a:pt x="211" y="96"/>
                  </a:lnTo>
                  <a:lnTo>
                    <a:pt x="227" y="117"/>
                  </a:lnTo>
                  <a:lnTo>
                    <a:pt x="251" y="129"/>
                  </a:lnTo>
                  <a:lnTo>
                    <a:pt x="262" y="122"/>
                  </a:lnTo>
                  <a:lnTo>
                    <a:pt x="267" y="135"/>
                  </a:lnTo>
                  <a:lnTo>
                    <a:pt x="263" y="145"/>
                  </a:lnTo>
                  <a:lnTo>
                    <a:pt x="261" y="159"/>
                  </a:lnTo>
                  <a:lnTo>
                    <a:pt x="244" y="188"/>
                  </a:lnTo>
                  <a:lnTo>
                    <a:pt x="251" y="208"/>
                  </a:lnTo>
                  <a:lnTo>
                    <a:pt x="272" y="200"/>
                  </a:lnTo>
                  <a:lnTo>
                    <a:pt x="272" y="190"/>
                  </a:lnTo>
                  <a:lnTo>
                    <a:pt x="288" y="209"/>
                  </a:lnTo>
                  <a:lnTo>
                    <a:pt x="293" y="200"/>
                  </a:lnTo>
                  <a:lnTo>
                    <a:pt x="304" y="215"/>
                  </a:lnTo>
                  <a:lnTo>
                    <a:pt x="308" y="207"/>
                  </a:lnTo>
                  <a:lnTo>
                    <a:pt x="327" y="215"/>
                  </a:lnTo>
                  <a:lnTo>
                    <a:pt x="338" y="212"/>
                  </a:lnTo>
                  <a:lnTo>
                    <a:pt x="354" y="228"/>
                  </a:lnTo>
                  <a:lnTo>
                    <a:pt x="341" y="202"/>
                  </a:lnTo>
                  <a:lnTo>
                    <a:pt x="308" y="178"/>
                  </a:lnTo>
                  <a:lnTo>
                    <a:pt x="339" y="194"/>
                  </a:lnTo>
                  <a:lnTo>
                    <a:pt x="320" y="168"/>
                  </a:lnTo>
                  <a:lnTo>
                    <a:pt x="315" y="146"/>
                  </a:lnTo>
                  <a:lnTo>
                    <a:pt x="318" y="94"/>
                  </a:lnTo>
                  <a:lnTo>
                    <a:pt x="298" y="83"/>
                  </a:lnTo>
                  <a:lnTo>
                    <a:pt x="338" y="49"/>
                  </a:lnTo>
                  <a:lnTo>
                    <a:pt x="339" y="28"/>
                  </a:lnTo>
                  <a:lnTo>
                    <a:pt x="360" y="30"/>
                  </a:lnTo>
                  <a:lnTo>
                    <a:pt x="355" y="49"/>
                  </a:lnTo>
                  <a:lnTo>
                    <a:pt x="340" y="55"/>
                  </a:lnTo>
                  <a:lnTo>
                    <a:pt x="333" y="76"/>
                  </a:lnTo>
                  <a:lnTo>
                    <a:pt x="338" y="94"/>
                  </a:lnTo>
                  <a:lnTo>
                    <a:pt x="347" y="86"/>
                  </a:lnTo>
                  <a:lnTo>
                    <a:pt x="342" y="108"/>
                  </a:lnTo>
                  <a:lnTo>
                    <a:pt x="347" y="118"/>
                  </a:lnTo>
                  <a:lnTo>
                    <a:pt x="348" y="130"/>
                  </a:lnTo>
                  <a:lnTo>
                    <a:pt x="339" y="124"/>
                  </a:lnTo>
                  <a:lnTo>
                    <a:pt x="335" y="139"/>
                  </a:lnTo>
                  <a:lnTo>
                    <a:pt x="358" y="136"/>
                  </a:lnTo>
                  <a:lnTo>
                    <a:pt x="355" y="146"/>
                  </a:lnTo>
                  <a:lnTo>
                    <a:pt x="368" y="154"/>
                  </a:lnTo>
                  <a:lnTo>
                    <a:pt x="346" y="154"/>
                  </a:lnTo>
                  <a:lnTo>
                    <a:pt x="353" y="186"/>
                  </a:lnTo>
                  <a:lnTo>
                    <a:pt x="376" y="198"/>
                  </a:lnTo>
                  <a:lnTo>
                    <a:pt x="388" y="182"/>
                  </a:lnTo>
                  <a:lnTo>
                    <a:pt x="391" y="208"/>
                  </a:lnTo>
                  <a:lnTo>
                    <a:pt x="407" y="204"/>
                  </a:lnTo>
                  <a:lnTo>
                    <a:pt x="399" y="215"/>
                  </a:lnTo>
                  <a:lnTo>
                    <a:pt x="409" y="215"/>
                  </a:lnTo>
                  <a:lnTo>
                    <a:pt x="401" y="229"/>
                  </a:lnTo>
                  <a:lnTo>
                    <a:pt x="405" y="235"/>
                  </a:lnTo>
                  <a:lnTo>
                    <a:pt x="426" y="224"/>
                  </a:lnTo>
                  <a:lnTo>
                    <a:pt x="452" y="210"/>
                  </a:lnTo>
                  <a:lnTo>
                    <a:pt x="461" y="179"/>
                  </a:lnTo>
                  <a:lnTo>
                    <a:pt x="463" y="198"/>
                  </a:lnTo>
                  <a:lnTo>
                    <a:pt x="461" y="207"/>
                  </a:lnTo>
                  <a:lnTo>
                    <a:pt x="454" y="222"/>
                  </a:lnTo>
                  <a:lnTo>
                    <a:pt x="456" y="232"/>
                  </a:lnTo>
                  <a:lnTo>
                    <a:pt x="466" y="207"/>
                  </a:lnTo>
                  <a:lnTo>
                    <a:pt x="470" y="148"/>
                  </a:lnTo>
                  <a:lnTo>
                    <a:pt x="442" y="155"/>
                  </a:lnTo>
                  <a:lnTo>
                    <a:pt x="405" y="161"/>
                  </a:lnTo>
                  <a:lnTo>
                    <a:pt x="402" y="149"/>
                  </a:lnTo>
                  <a:lnTo>
                    <a:pt x="362" y="0"/>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47" name="Group 31"/>
            <p:cNvGrpSpPr>
              <a:grpSpLocks/>
            </p:cNvGrpSpPr>
            <p:nvPr/>
          </p:nvGrpSpPr>
          <p:grpSpPr bwMode="auto">
            <a:xfrm>
              <a:off x="4060011" y="2870926"/>
              <a:ext cx="274134" cy="149219"/>
              <a:chOff x="5075" y="1274"/>
              <a:chExt cx="362" cy="197"/>
            </a:xfrm>
            <a:solidFill>
              <a:schemeClr val="accent3">
                <a:lumMod val="20000"/>
                <a:lumOff val="80000"/>
              </a:schemeClr>
            </a:solidFill>
          </p:grpSpPr>
          <p:sp>
            <p:nvSpPr>
              <p:cNvPr id="82087" name="Freeform 32"/>
              <p:cNvSpPr>
                <a:spLocks/>
              </p:cNvSpPr>
              <p:nvPr/>
            </p:nvSpPr>
            <p:spPr bwMode="auto">
              <a:xfrm>
                <a:off x="5075" y="1274"/>
                <a:ext cx="348" cy="177"/>
              </a:xfrm>
              <a:custGeom>
                <a:avLst/>
                <a:gdLst>
                  <a:gd name="T0" fmla="*/ 0 w 348"/>
                  <a:gd name="T1" fmla="*/ 71 h 177"/>
                  <a:gd name="T2" fmla="*/ 0 w 348"/>
                  <a:gd name="T3" fmla="*/ 71 h 177"/>
                  <a:gd name="T4" fmla="*/ 1 w 348"/>
                  <a:gd name="T5" fmla="*/ 164 h 177"/>
                  <a:gd name="T6" fmla="*/ 162 w 348"/>
                  <a:gd name="T7" fmla="*/ 131 h 177"/>
                  <a:gd name="T8" fmla="*/ 191 w 348"/>
                  <a:gd name="T9" fmla="*/ 121 h 177"/>
                  <a:gd name="T10" fmla="*/ 202 w 348"/>
                  <a:gd name="T11" fmla="*/ 122 h 177"/>
                  <a:gd name="T12" fmla="*/ 214 w 348"/>
                  <a:gd name="T13" fmla="*/ 150 h 177"/>
                  <a:gd name="T14" fmla="*/ 233 w 348"/>
                  <a:gd name="T15" fmla="*/ 152 h 177"/>
                  <a:gd name="T16" fmla="*/ 242 w 348"/>
                  <a:gd name="T17" fmla="*/ 174 h 177"/>
                  <a:gd name="T18" fmla="*/ 255 w 348"/>
                  <a:gd name="T19" fmla="*/ 176 h 177"/>
                  <a:gd name="T20" fmla="*/ 258 w 348"/>
                  <a:gd name="T21" fmla="*/ 160 h 177"/>
                  <a:gd name="T22" fmla="*/ 267 w 348"/>
                  <a:gd name="T23" fmla="*/ 155 h 177"/>
                  <a:gd name="T24" fmla="*/ 271 w 348"/>
                  <a:gd name="T25" fmla="*/ 139 h 177"/>
                  <a:gd name="T26" fmla="*/ 277 w 348"/>
                  <a:gd name="T27" fmla="*/ 137 h 177"/>
                  <a:gd name="T28" fmla="*/ 283 w 348"/>
                  <a:gd name="T29" fmla="*/ 162 h 177"/>
                  <a:gd name="T30" fmla="*/ 300 w 348"/>
                  <a:gd name="T31" fmla="*/ 156 h 177"/>
                  <a:gd name="T32" fmla="*/ 303 w 348"/>
                  <a:gd name="T33" fmla="*/ 144 h 177"/>
                  <a:gd name="T34" fmla="*/ 325 w 348"/>
                  <a:gd name="T35" fmla="*/ 134 h 177"/>
                  <a:gd name="T36" fmla="*/ 338 w 348"/>
                  <a:gd name="T37" fmla="*/ 132 h 177"/>
                  <a:gd name="T38" fmla="*/ 347 w 348"/>
                  <a:gd name="T39" fmla="*/ 140 h 177"/>
                  <a:gd name="T40" fmla="*/ 343 w 348"/>
                  <a:gd name="T41" fmla="*/ 116 h 177"/>
                  <a:gd name="T42" fmla="*/ 327 w 348"/>
                  <a:gd name="T43" fmla="*/ 86 h 177"/>
                  <a:gd name="T44" fmla="*/ 317 w 348"/>
                  <a:gd name="T45" fmla="*/ 82 h 177"/>
                  <a:gd name="T46" fmla="*/ 306 w 348"/>
                  <a:gd name="T47" fmla="*/ 82 h 177"/>
                  <a:gd name="T48" fmla="*/ 308 w 348"/>
                  <a:gd name="T49" fmla="*/ 89 h 177"/>
                  <a:gd name="T50" fmla="*/ 315 w 348"/>
                  <a:gd name="T51" fmla="*/ 89 h 177"/>
                  <a:gd name="T52" fmla="*/ 323 w 348"/>
                  <a:gd name="T53" fmla="*/ 90 h 177"/>
                  <a:gd name="T54" fmla="*/ 331 w 348"/>
                  <a:gd name="T55" fmla="*/ 98 h 177"/>
                  <a:gd name="T56" fmla="*/ 335 w 348"/>
                  <a:gd name="T57" fmla="*/ 110 h 177"/>
                  <a:gd name="T58" fmla="*/ 329 w 348"/>
                  <a:gd name="T59" fmla="*/ 120 h 177"/>
                  <a:gd name="T60" fmla="*/ 302 w 348"/>
                  <a:gd name="T61" fmla="*/ 132 h 177"/>
                  <a:gd name="T62" fmla="*/ 288 w 348"/>
                  <a:gd name="T63" fmla="*/ 126 h 177"/>
                  <a:gd name="T64" fmla="*/ 280 w 348"/>
                  <a:gd name="T65" fmla="*/ 110 h 177"/>
                  <a:gd name="T66" fmla="*/ 267 w 348"/>
                  <a:gd name="T67" fmla="*/ 107 h 177"/>
                  <a:gd name="T68" fmla="*/ 270 w 348"/>
                  <a:gd name="T69" fmla="*/ 98 h 177"/>
                  <a:gd name="T70" fmla="*/ 256 w 348"/>
                  <a:gd name="T71" fmla="*/ 81 h 177"/>
                  <a:gd name="T72" fmla="*/ 237 w 348"/>
                  <a:gd name="T73" fmla="*/ 73 h 177"/>
                  <a:gd name="T74" fmla="*/ 236 w 348"/>
                  <a:gd name="T75" fmla="*/ 82 h 177"/>
                  <a:gd name="T76" fmla="*/ 225 w 348"/>
                  <a:gd name="T77" fmla="*/ 78 h 177"/>
                  <a:gd name="T78" fmla="*/ 220 w 348"/>
                  <a:gd name="T79" fmla="*/ 67 h 177"/>
                  <a:gd name="T80" fmla="*/ 223 w 348"/>
                  <a:gd name="T81" fmla="*/ 57 h 177"/>
                  <a:gd name="T82" fmla="*/ 234 w 348"/>
                  <a:gd name="T83" fmla="*/ 48 h 177"/>
                  <a:gd name="T84" fmla="*/ 230 w 348"/>
                  <a:gd name="T85" fmla="*/ 41 h 177"/>
                  <a:gd name="T86" fmla="*/ 245 w 348"/>
                  <a:gd name="T87" fmla="*/ 29 h 177"/>
                  <a:gd name="T88" fmla="*/ 230 w 348"/>
                  <a:gd name="T89" fmla="*/ 17 h 177"/>
                  <a:gd name="T90" fmla="*/ 223 w 348"/>
                  <a:gd name="T91" fmla="*/ 0 h 177"/>
                  <a:gd name="T92" fmla="*/ 191 w 348"/>
                  <a:gd name="T93" fmla="*/ 25 h 177"/>
                  <a:gd name="T94" fmla="*/ 75 w 348"/>
                  <a:gd name="T95" fmla="*/ 54 h 177"/>
                  <a:gd name="T96" fmla="*/ 0 w 348"/>
                  <a:gd name="T97" fmla="*/ 71 h 177"/>
                  <a:gd name="T98" fmla="*/ 0 w 348"/>
                  <a:gd name="T99" fmla="*/ 71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8"/>
                  <a:gd name="T151" fmla="*/ 0 h 177"/>
                  <a:gd name="T152" fmla="*/ 348 w 348"/>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8" h="177">
                    <a:moveTo>
                      <a:pt x="0" y="71"/>
                    </a:moveTo>
                    <a:lnTo>
                      <a:pt x="0" y="71"/>
                    </a:lnTo>
                    <a:lnTo>
                      <a:pt x="1" y="164"/>
                    </a:lnTo>
                    <a:lnTo>
                      <a:pt x="162" y="131"/>
                    </a:lnTo>
                    <a:lnTo>
                      <a:pt x="191" y="121"/>
                    </a:lnTo>
                    <a:lnTo>
                      <a:pt x="202" y="122"/>
                    </a:lnTo>
                    <a:lnTo>
                      <a:pt x="214" y="150"/>
                    </a:lnTo>
                    <a:lnTo>
                      <a:pt x="233" y="152"/>
                    </a:lnTo>
                    <a:lnTo>
                      <a:pt x="242" y="174"/>
                    </a:lnTo>
                    <a:lnTo>
                      <a:pt x="255" y="176"/>
                    </a:lnTo>
                    <a:lnTo>
                      <a:pt x="258" y="160"/>
                    </a:lnTo>
                    <a:lnTo>
                      <a:pt x="267" y="155"/>
                    </a:lnTo>
                    <a:lnTo>
                      <a:pt x="271" y="139"/>
                    </a:lnTo>
                    <a:lnTo>
                      <a:pt x="277" y="137"/>
                    </a:lnTo>
                    <a:lnTo>
                      <a:pt x="283" y="162"/>
                    </a:lnTo>
                    <a:lnTo>
                      <a:pt x="300" y="156"/>
                    </a:lnTo>
                    <a:lnTo>
                      <a:pt x="303" y="144"/>
                    </a:lnTo>
                    <a:lnTo>
                      <a:pt x="325" y="134"/>
                    </a:lnTo>
                    <a:lnTo>
                      <a:pt x="338" y="132"/>
                    </a:lnTo>
                    <a:lnTo>
                      <a:pt x="347" y="140"/>
                    </a:lnTo>
                    <a:lnTo>
                      <a:pt x="343" y="116"/>
                    </a:lnTo>
                    <a:lnTo>
                      <a:pt x="327" y="86"/>
                    </a:lnTo>
                    <a:lnTo>
                      <a:pt x="317" y="82"/>
                    </a:lnTo>
                    <a:lnTo>
                      <a:pt x="306" y="82"/>
                    </a:lnTo>
                    <a:lnTo>
                      <a:pt x="308" y="89"/>
                    </a:lnTo>
                    <a:lnTo>
                      <a:pt x="315" y="89"/>
                    </a:lnTo>
                    <a:lnTo>
                      <a:pt x="323" y="90"/>
                    </a:lnTo>
                    <a:lnTo>
                      <a:pt x="331" y="98"/>
                    </a:lnTo>
                    <a:lnTo>
                      <a:pt x="335" y="110"/>
                    </a:lnTo>
                    <a:lnTo>
                      <a:pt x="329" y="120"/>
                    </a:lnTo>
                    <a:lnTo>
                      <a:pt x="302" y="132"/>
                    </a:lnTo>
                    <a:lnTo>
                      <a:pt x="288" y="126"/>
                    </a:lnTo>
                    <a:lnTo>
                      <a:pt x="280" y="110"/>
                    </a:lnTo>
                    <a:lnTo>
                      <a:pt x="267" y="107"/>
                    </a:lnTo>
                    <a:lnTo>
                      <a:pt x="270" y="98"/>
                    </a:lnTo>
                    <a:lnTo>
                      <a:pt x="256" y="81"/>
                    </a:lnTo>
                    <a:lnTo>
                      <a:pt x="237" y="73"/>
                    </a:lnTo>
                    <a:lnTo>
                      <a:pt x="236" y="82"/>
                    </a:lnTo>
                    <a:lnTo>
                      <a:pt x="225" y="78"/>
                    </a:lnTo>
                    <a:lnTo>
                      <a:pt x="220" y="67"/>
                    </a:lnTo>
                    <a:lnTo>
                      <a:pt x="223" y="57"/>
                    </a:lnTo>
                    <a:lnTo>
                      <a:pt x="234" y="48"/>
                    </a:lnTo>
                    <a:lnTo>
                      <a:pt x="230" y="41"/>
                    </a:lnTo>
                    <a:lnTo>
                      <a:pt x="245" y="29"/>
                    </a:lnTo>
                    <a:lnTo>
                      <a:pt x="230" y="17"/>
                    </a:lnTo>
                    <a:lnTo>
                      <a:pt x="223" y="0"/>
                    </a:lnTo>
                    <a:lnTo>
                      <a:pt x="191" y="25"/>
                    </a:lnTo>
                    <a:lnTo>
                      <a:pt x="75" y="54"/>
                    </a:lnTo>
                    <a:lnTo>
                      <a:pt x="0" y="71"/>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8" name="Freeform 33"/>
              <p:cNvSpPr>
                <a:spLocks/>
              </p:cNvSpPr>
              <p:nvPr/>
            </p:nvSpPr>
            <p:spPr bwMode="auto">
              <a:xfrm>
                <a:off x="5353" y="1444"/>
                <a:ext cx="32" cy="27"/>
              </a:xfrm>
              <a:custGeom>
                <a:avLst/>
                <a:gdLst>
                  <a:gd name="T0" fmla="*/ 0 w 32"/>
                  <a:gd name="T1" fmla="*/ 26 h 27"/>
                  <a:gd name="T2" fmla="*/ 0 w 32"/>
                  <a:gd name="T3" fmla="*/ 26 h 27"/>
                  <a:gd name="T4" fmla="*/ 12 w 32"/>
                  <a:gd name="T5" fmla="*/ 0 h 27"/>
                  <a:gd name="T6" fmla="*/ 31 w 32"/>
                  <a:gd name="T7" fmla="*/ 11 h 27"/>
                  <a:gd name="T8" fmla="*/ 0 w 32"/>
                  <a:gd name="T9" fmla="*/ 26 h 27"/>
                  <a:gd name="T10" fmla="*/ 0 w 32"/>
                  <a:gd name="T11" fmla="*/ 26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6"/>
                    </a:moveTo>
                    <a:lnTo>
                      <a:pt x="0" y="26"/>
                    </a:lnTo>
                    <a:lnTo>
                      <a:pt x="12" y="0"/>
                    </a:lnTo>
                    <a:lnTo>
                      <a:pt x="31" y="1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9" name="Freeform 34"/>
              <p:cNvSpPr>
                <a:spLocks/>
              </p:cNvSpPr>
              <p:nvPr/>
            </p:nvSpPr>
            <p:spPr bwMode="auto">
              <a:xfrm>
                <a:off x="5411" y="1439"/>
                <a:ext cx="26" cy="20"/>
              </a:xfrm>
              <a:custGeom>
                <a:avLst/>
                <a:gdLst>
                  <a:gd name="T0" fmla="*/ 0 w 26"/>
                  <a:gd name="T1" fmla="*/ 19 h 20"/>
                  <a:gd name="T2" fmla="*/ 0 w 26"/>
                  <a:gd name="T3" fmla="*/ 19 h 20"/>
                  <a:gd name="T4" fmla="*/ 14 w 26"/>
                  <a:gd name="T5" fmla="*/ 0 h 20"/>
                  <a:gd name="T6" fmla="*/ 25 w 26"/>
                  <a:gd name="T7" fmla="*/ 16 h 20"/>
                  <a:gd name="T8" fmla="*/ 0 w 26"/>
                  <a:gd name="T9" fmla="*/ 19 h 20"/>
                  <a:gd name="T10" fmla="*/ 0 w 26"/>
                  <a:gd name="T11" fmla="*/ 19 h 20"/>
                  <a:gd name="T12" fmla="*/ 0 60000 65536"/>
                  <a:gd name="T13" fmla="*/ 0 60000 65536"/>
                  <a:gd name="T14" fmla="*/ 0 60000 65536"/>
                  <a:gd name="T15" fmla="*/ 0 60000 65536"/>
                  <a:gd name="T16" fmla="*/ 0 60000 65536"/>
                  <a:gd name="T17" fmla="*/ 0 60000 65536"/>
                  <a:gd name="T18" fmla="*/ 0 w 26"/>
                  <a:gd name="T19" fmla="*/ 0 h 20"/>
                  <a:gd name="T20" fmla="*/ 26 w 2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6" h="20">
                    <a:moveTo>
                      <a:pt x="0" y="19"/>
                    </a:moveTo>
                    <a:lnTo>
                      <a:pt x="0" y="19"/>
                    </a:lnTo>
                    <a:lnTo>
                      <a:pt x="14" y="0"/>
                    </a:lnTo>
                    <a:lnTo>
                      <a:pt x="25" y="16"/>
                    </a:lnTo>
                    <a:lnTo>
                      <a:pt x="0" y="19"/>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48" name="Group 35"/>
            <p:cNvGrpSpPr>
              <a:grpSpLocks/>
            </p:cNvGrpSpPr>
            <p:nvPr/>
          </p:nvGrpSpPr>
          <p:grpSpPr bwMode="auto">
            <a:xfrm>
              <a:off x="2812775" y="2623995"/>
              <a:ext cx="592191" cy="556732"/>
              <a:chOff x="3428" y="948"/>
              <a:chExt cx="782" cy="735"/>
            </a:xfrm>
            <a:solidFill>
              <a:schemeClr val="accent3">
                <a:lumMod val="20000"/>
                <a:lumOff val="80000"/>
              </a:schemeClr>
            </a:solidFill>
          </p:grpSpPr>
          <p:sp>
            <p:nvSpPr>
              <p:cNvPr id="82085" name="Freeform 36"/>
              <p:cNvSpPr>
                <a:spLocks/>
              </p:cNvSpPr>
              <p:nvPr/>
            </p:nvSpPr>
            <p:spPr bwMode="auto">
              <a:xfrm>
                <a:off x="3428" y="948"/>
                <a:ext cx="595" cy="307"/>
              </a:xfrm>
              <a:custGeom>
                <a:avLst/>
                <a:gdLst>
                  <a:gd name="T0" fmla="*/ 0 w 595"/>
                  <a:gd name="T1" fmla="*/ 132 h 307"/>
                  <a:gd name="T2" fmla="*/ 161 w 595"/>
                  <a:gd name="T3" fmla="*/ 195 h 307"/>
                  <a:gd name="T4" fmla="*/ 220 w 595"/>
                  <a:gd name="T5" fmla="*/ 219 h 307"/>
                  <a:gd name="T6" fmla="*/ 270 w 595"/>
                  <a:gd name="T7" fmla="*/ 306 h 307"/>
                  <a:gd name="T8" fmla="*/ 302 w 595"/>
                  <a:gd name="T9" fmla="*/ 230 h 307"/>
                  <a:gd name="T10" fmla="*/ 309 w 595"/>
                  <a:gd name="T11" fmla="*/ 211 h 307"/>
                  <a:gd name="T12" fmla="*/ 322 w 595"/>
                  <a:gd name="T13" fmla="*/ 195 h 307"/>
                  <a:gd name="T14" fmla="*/ 320 w 595"/>
                  <a:gd name="T15" fmla="*/ 222 h 307"/>
                  <a:gd name="T16" fmla="*/ 336 w 595"/>
                  <a:gd name="T17" fmla="*/ 199 h 307"/>
                  <a:gd name="T18" fmla="*/ 356 w 595"/>
                  <a:gd name="T19" fmla="*/ 192 h 307"/>
                  <a:gd name="T20" fmla="*/ 344 w 595"/>
                  <a:gd name="T21" fmla="*/ 225 h 307"/>
                  <a:gd name="T22" fmla="*/ 363 w 595"/>
                  <a:gd name="T23" fmla="*/ 212 h 307"/>
                  <a:gd name="T24" fmla="*/ 384 w 595"/>
                  <a:gd name="T25" fmla="*/ 184 h 307"/>
                  <a:gd name="T26" fmla="*/ 434 w 595"/>
                  <a:gd name="T27" fmla="*/ 176 h 307"/>
                  <a:gd name="T28" fmla="*/ 498 w 595"/>
                  <a:gd name="T29" fmla="*/ 164 h 307"/>
                  <a:gd name="T30" fmla="*/ 524 w 595"/>
                  <a:gd name="T31" fmla="*/ 158 h 307"/>
                  <a:gd name="T32" fmla="*/ 570 w 595"/>
                  <a:gd name="T33" fmla="*/ 160 h 307"/>
                  <a:gd name="T34" fmla="*/ 561 w 595"/>
                  <a:gd name="T35" fmla="*/ 133 h 307"/>
                  <a:gd name="T36" fmla="*/ 528 w 595"/>
                  <a:gd name="T37" fmla="*/ 106 h 307"/>
                  <a:gd name="T38" fmla="*/ 509 w 595"/>
                  <a:gd name="T39" fmla="*/ 106 h 307"/>
                  <a:gd name="T40" fmla="*/ 486 w 595"/>
                  <a:gd name="T41" fmla="*/ 102 h 307"/>
                  <a:gd name="T42" fmla="*/ 490 w 595"/>
                  <a:gd name="T43" fmla="*/ 65 h 307"/>
                  <a:gd name="T44" fmla="*/ 440 w 595"/>
                  <a:gd name="T45" fmla="*/ 82 h 307"/>
                  <a:gd name="T46" fmla="*/ 342 w 595"/>
                  <a:gd name="T47" fmla="*/ 127 h 307"/>
                  <a:gd name="T48" fmla="*/ 322 w 595"/>
                  <a:gd name="T49" fmla="*/ 125 h 307"/>
                  <a:gd name="T50" fmla="*/ 297 w 595"/>
                  <a:gd name="T51" fmla="*/ 118 h 307"/>
                  <a:gd name="T52" fmla="*/ 246 w 595"/>
                  <a:gd name="T53" fmla="*/ 80 h 307"/>
                  <a:gd name="T54" fmla="*/ 199 w 595"/>
                  <a:gd name="T55" fmla="*/ 75 h 307"/>
                  <a:gd name="T56" fmla="*/ 198 w 595"/>
                  <a:gd name="T57" fmla="*/ 67 h 307"/>
                  <a:gd name="T58" fmla="*/ 174 w 595"/>
                  <a:gd name="T59" fmla="*/ 95 h 307"/>
                  <a:gd name="T60" fmla="*/ 192 w 595"/>
                  <a:gd name="T61" fmla="*/ 37 h 307"/>
                  <a:gd name="T62" fmla="*/ 234 w 595"/>
                  <a:gd name="T63" fmla="*/ 4 h 307"/>
                  <a:gd name="T64" fmla="*/ 196 w 595"/>
                  <a:gd name="T65" fmla="*/ 2 h 307"/>
                  <a:gd name="T66" fmla="*/ 168 w 595"/>
                  <a:gd name="T67" fmla="*/ 26 h 307"/>
                  <a:gd name="T68" fmla="*/ 129 w 595"/>
                  <a:gd name="T69" fmla="*/ 66 h 307"/>
                  <a:gd name="T70" fmla="*/ 103 w 595"/>
                  <a:gd name="T71" fmla="*/ 82 h 307"/>
                  <a:gd name="T72" fmla="*/ 55 w 595"/>
                  <a:gd name="T73" fmla="*/ 95 h 307"/>
                  <a:gd name="T74" fmla="*/ 30 w 595"/>
                  <a:gd name="T75" fmla="*/ 119 h 307"/>
                  <a:gd name="T76" fmla="*/ 0 w 595"/>
                  <a:gd name="T77" fmla="*/ 132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5"/>
                  <a:gd name="T118" fmla="*/ 0 h 307"/>
                  <a:gd name="T119" fmla="*/ 595 w 595"/>
                  <a:gd name="T120" fmla="*/ 307 h 3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5" h="307">
                    <a:moveTo>
                      <a:pt x="0" y="132"/>
                    </a:moveTo>
                    <a:lnTo>
                      <a:pt x="0" y="132"/>
                    </a:lnTo>
                    <a:lnTo>
                      <a:pt x="46" y="165"/>
                    </a:lnTo>
                    <a:lnTo>
                      <a:pt x="161" y="195"/>
                    </a:lnTo>
                    <a:lnTo>
                      <a:pt x="212" y="201"/>
                    </a:lnTo>
                    <a:lnTo>
                      <a:pt x="220" y="219"/>
                    </a:lnTo>
                    <a:lnTo>
                      <a:pt x="241" y="225"/>
                    </a:lnTo>
                    <a:lnTo>
                      <a:pt x="270" y="306"/>
                    </a:lnTo>
                    <a:lnTo>
                      <a:pt x="296" y="244"/>
                    </a:lnTo>
                    <a:lnTo>
                      <a:pt x="302" y="230"/>
                    </a:lnTo>
                    <a:lnTo>
                      <a:pt x="309" y="220"/>
                    </a:lnTo>
                    <a:lnTo>
                      <a:pt x="309" y="211"/>
                    </a:lnTo>
                    <a:lnTo>
                      <a:pt x="319" y="194"/>
                    </a:lnTo>
                    <a:lnTo>
                      <a:pt x="322" y="195"/>
                    </a:lnTo>
                    <a:lnTo>
                      <a:pt x="318" y="205"/>
                    </a:lnTo>
                    <a:lnTo>
                      <a:pt x="320" y="222"/>
                    </a:lnTo>
                    <a:lnTo>
                      <a:pt x="330" y="218"/>
                    </a:lnTo>
                    <a:lnTo>
                      <a:pt x="336" y="199"/>
                    </a:lnTo>
                    <a:lnTo>
                      <a:pt x="349" y="201"/>
                    </a:lnTo>
                    <a:lnTo>
                      <a:pt x="356" y="192"/>
                    </a:lnTo>
                    <a:lnTo>
                      <a:pt x="358" y="197"/>
                    </a:lnTo>
                    <a:lnTo>
                      <a:pt x="344" y="225"/>
                    </a:lnTo>
                    <a:lnTo>
                      <a:pt x="354" y="230"/>
                    </a:lnTo>
                    <a:lnTo>
                      <a:pt x="363" y="212"/>
                    </a:lnTo>
                    <a:lnTo>
                      <a:pt x="376" y="205"/>
                    </a:lnTo>
                    <a:lnTo>
                      <a:pt x="384" y="184"/>
                    </a:lnTo>
                    <a:lnTo>
                      <a:pt x="417" y="178"/>
                    </a:lnTo>
                    <a:lnTo>
                      <a:pt x="434" y="176"/>
                    </a:lnTo>
                    <a:lnTo>
                      <a:pt x="460" y="157"/>
                    </a:lnTo>
                    <a:lnTo>
                      <a:pt x="498" y="164"/>
                    </a:lnTo>
                    <a:lnTo>
                      <a:pt x="523" y="181"/>
                    </a:lnTo>
                    <a:lnTo>
                      <a:pt x="524" y="158"/>
                    </a:lnTo>
                    <a:lnTo>
                      <a:pt x="538" y="158"/>
                    </a:lnTo>
                    <a:lnTo>
                      <a:pt x="570" y="160"/>
                    </a:lnTo>
                    <a:lnTo>
                      <a:pt x="594" y="154"/>
                    </a:lnTo>
                    <a:lnTo>
                      <a:pt x="561" y="133"/>
                    </a:lnTo>
                    <a:lnTo>
                      <a:pt x="554" y="101"/>
                    </a:lnTo>
                    <a:lnTo>
                      <a:pt x="528" y="106"/>
                    </a:lnTo>
                    <a:lnTo>
                      <a:pt x="520" y="101"/>
                    </a:lnTo>
                    <a:lnTo>
                      <a:pt x="509" y="106"/>
                    </a:lnTo>
                    <a:lnTo>
                      <a:pt x="494" y="103"/>
                    </a:lnTo>
                    <a:lnTo>
                      <a:pt x="486" y="102"/>
                    </a:lnTo>
                    <a:lnTo>
                      <a:pt x="484" y="84"/>
                    </a:lnTo>
                    <a:lnTo>
                      <a:pt x="490" y="65"/>
                    </a:lnTo>
                    <a:lnTo>
                      <a:pt x="463" y="70"/>
                    </a:lnTo>
                    <a:lnTo>
                      <a:pt x="440" y="82"/>
                    </a:lnTo>
                    <a:lnTo>
                      <a:pt x="379" y="90"/>
                    </a:lnTo>
                    <a:lnTo>
                      <a:pt x="342" y="127"/>
                    </a:lnTo>
                    <a:lnTo>
                      <a:pt x="333" y="120"/>
                    </a:lnTo>
                    <a:lnTo>
                      <a:pt x="322" y="125"/>
                    </a:lnTo>
                    <a:lnTo>
                      <a:pt x="306" y="114"/>
                    </a:lnTo>
                    <a:lnTo>
                      <a:pt x="297" y="118"/>
                    </a:lnTo>
                    <a:lnTo>
                      <a:pt x="276" y="122"/>
                    </a:lnTo>
                    <a:lnTo>
                      <a:pt x="246" y="80"/>
                    </a:lnTo>
                    <a:lnTo>
                      <a:pt x="210" y="74"/>
                    </a:lnTo>
                    <a:lnTo>
                      <a:pt x="199" y="75"/>
                    </a:lnTo>
                    <a:lnTo>
                      <a:pt x="192" y="85"/>
                    </a:lnTo>
                    <a:lnTo>
                      <a:pt x="198" y="67"/>
                    </a:lnTo>
                    <a:lnTo>
                      <a:pt x="182" y="81"/>
                    </a:lnTo>
                    <a:lnTo>
                      <a:pt x="174" y="95"/>
                    </a:lnTo>
                    <a:lnTo>
                      <a:pt x="176" y="71"/>
                    </a:lnTo>
                    <a:lnTo>
                      <a:pt x="192" y="37"/>
                    </a:lnTo>
                    <a:lnTo>
                      <a:pt x="214" y="11"/>
                    </a:lnTo>
                    <a:lnTo>
                      <a:pt x="234" y="4"/>
                    </a:lnTo>
                    <a:lnTo>
                      <a:pt x="231" y="0"/>
                    </a:lnTo>
                    <a:lnTo>
                      <a:pt x="196" y="2"/>
                    </a:lnTo>
                    <a:lnTo>
                      <a:pt x="174" y="14"/>
                    </a:lnTo>
                    <a:lnTo>
                      <a:pt x="168" y="26"/>
                    </a:lnTo>
                    <a:lnTo>
                      <a:pt x="141" y="48"/>
                    </a:lnTo>
                    <a:lnTo>
                      <a:pt x="129" y="66"/>
                    </a:lnTo>
                    <a:lnTo>
                      <a:pt x="109" y="71"/>
                    </a:lnTo>
                    <a:lnTo>
                      <a:pt x="103" y="82"/>
                    </a:lnTo>
                    <a:lnTo>
                      <a:pt x="90" y="89"/>
                    </a:lnTo>
                    <a:lnTo>
                      <a:pt x="55" y="95"/>
                    </a:lnTo>
                    <a:lnTo>
                      <a:pt x="46" y="103"/>
                    </a:lnTo>
                    <a:lnTo>
                      <a:pt x="30" y="119"/>
                    </a:lnTo>
                    <a:lnTo>
                      <a:pt x="0" y="1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6" name="Freeform 37"/>
              <p:cNvSpPr>
                <a:spLocks/>
              </p:cNvSpPr>
              <p:nvPr/>
            </p:nvSpPr>
            <p:spPr bwMode="auto">
              <a:xfrm>
                <a:off x="3810" y="1137"/>
                <a:ext cx="400" cy="546"/>
              </a:xfrm>
              <a:custGeom>
                <a:avLst/>
                <a:gdLst>
                  <a:gd name="T0" fmla="*/ 0 w 400"/>
                  <a:gd name="T1" fmla="*/ 545 h 546"/>
                  <a:gd name="T2" fmla="*/ 44 w 400"/>
                  <a:gd name="T3" fmla="*/ 455 h 546"/>
                  <a:gd name="T4" fmla="*/ 38 w 400"/>
                  <a:gd name="T5" fmla="*/ 363 h 546"/>
                  <a:gd name="T6" fmla="*/ 5 w 400"/>
                  <a:gd name="T7" fmla="*/ 295 h 546"/>
                  <a:gd name="T8" fmla="*/ 2 w 400"/>
                  <a:gd name="T9" fmla="*/ 246 h 546"/>
                  <a:gd name="T10" fmla="*/ 23 w 400"/>
                  <a:gd name="T11" fmla="*/ 180 h 546"/>
                  <a:gd name="T12" fmla="*/ 34 w 400"/>
                  <a:gd name="T13" fmla="*/ 144 h 546"/>
                  <a:gd name="T14" fmla="*/ 56 w 400"/>
                  <a:gd name="T15" fmla="*/ 117 h 546"/>
                  <a:gd name="T16" fmla="*/ 74 w 400"/>
                  <a:gd name="T17" fmla="*/ 139 h 546"/>
                  <a:gd name="T18" fmla="*/ 91 w 400"/>
                  <a:gd name="T19" fmla="*/ 82 h 546"/>
                  <a:gd name="T20" fmla="*/ 128 w 400"/>
                  <a:gd name="T21" fmla="*/ 54 h 546"/>
                  <a:gd name="T22" fmla="*/ 111 w 400"/>
                  <a:gd name="T23" fmla="*/ 30 h 546"/>
                  <a:gd name="T24" fmla="*/ 141 w 400"/>
                  <a:gd name="T25" fmla="*/ 0 h 546"/>
                  <a:gd name="T26" fmla="*/ 205 w 400"/>
                  <a:gd name="T27" fmla="*/ 31 h 546"/>
                  <a:gd name="T28" fmla="*/ 270 w 400"/>
                  <a:gd name="T29" fmla="*/ 60 h 546"/>
                  <a:gd name="T30" fmla="*/ 272 w 400"/>
                  <a:gd name="T31" fmla="*/ 79 h 546"/>
                  <a:gd name="T32" fmla="*/ 287 w 400"/>
                  <a:gd name="T33" fmla="*/ 113 h 546"/>
                  <a:gd name="T34" fmla="*/ 292 w 400"/>
                  <a:gd name="T35" fmla="*/ 173 h 546"/>
                  <a:gd name="T36" fmla="*/ 272 w 400"/>
                  <a:gd name="T37" fmla="*/ 212 h 546"/>
                  <a:gd name="T38" fmla="*/ 246 w 400"/>
                  <a:gd name="T39" fmla="*/ 235 h 546"/>
                  <a:gd name="T40" fmla="*/ 271 w 400"/>
                  <a:gd name="T41" fmla="*/ 276 h 546"/>
                  <a:gd name="T42" fmla="*/ 304 w 400"/>
                  <a:gd name="T43" fmla="*/ 222 h 546"/>
                  <a:gd name="T44" fmla="*/ 358 w 400"/>
                  <a:gd name="T45" fmla="*/ 215 h 546"/>
                  <a:gd name="T46" fmla="*/ 391 w 400"/>
                  <a:gd name="T47" fmla="*/ 314 h 546"/>
                  <a:gd name="T48" fmla="*/ 393 w 400"/>
                  <a:gd name="T49" fmla="*/ 353 h 546"/>
                  <a:gd name="T50" fmla="*/ 390 w 400"/>
                  <a:gd name="T51" fmla="*/ 395 h 546"/>
                  <a:gd name="T52" fmla="*/ 370 w 400"/>
                  <a:gd name="T53" fmla="*/ 386 h 546"/>
                  <a:gd name="T54" fmla="*/ 365 w 400"/>
                  <a:gd name="T55" fmla="*/ 423 h 546"/>
                  <a:gd name="T56" fmla="*/ 346 w 400"/>
                  <a:gd name="T57" fmla="*/ 469 h 546"/>
                  <a:gd name="T58" fmla="*/ 325 w 400"/>
                  <a:gd name="T59" fmla="*/ 513 h 546"/>
                  <a:gd name="T60" fmla="*/ 191 w 400"/>
                  <a:gd name="T61" fmla="*/ 523 h 546"/>
                  <a:gd name="T62" fmla="*/ 0 w 400"/>
                  <a:gd name="T63" fmla="*/ 545 h 5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46"/>
                  <a:gd name="T98" fmla="*/ 400 w 400"/>
                  <a:gd name="T99" fmla="*/ 546 h 5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46">
                    <a:moveTo>
                      <a:pt x="0" y="545"/>
                    </a:moveTo>
                    <a:lnTo>
                      <a:pt x="0" y="545"/>
                    </a:lnTo>
                    <a:lnTo>
                      <a:pt x="37" y="479"/>
                    </a:lnTo>
                    <a:lnTo>
                      <a:pt x="44" y="455"/>
                    </a:lnTo>
                    <a:lnTo>
                      <a:pt x="48" y="407"/>
                    </a:lnTo>
                    <a:lnTo>
                      <a:pt x="38" y="363"/>
                    </a:lnTo>
                    <a:lnTo>
                      <a:pt x="15" y="320"/>
                    </a:lnTo>
                    <a:lnTo>
                      <a:pt x="5" y="295"/>
                    </a:lnTo>
                    <a:lnTo>
                      <a:pt x="12" y="273"/>
                    </a:lnTo>
                    <a:lnTo>
                      <a:pt x="2" y="246"/>
                    </a:lnTo>
                    <a:lnTo>
                      <a:pt x="13" y="227"/>
                    </a:lnTo>
                    <a:lnTo>
                      <a:pt x="23" y="180"/>
                    </a:lnTo>
                    <a:lnTo>
                      <a:pt x="20" y="158"/>
                    </a:lnTo>
                    <a:lnTo>
                      <a:pt x="34" y="144"/>
                    </a:lnTo>
                    <a:lnTo>
                      <a:pt x="33" y="127"/>
                    </a:lnTo>
                    <a:lnTo>
                      <a:pt x="56" y="117"/>
                    </a:lnTo>
                    <a:lnTo>
                      <a:pt x="78" y="84"/>
                    </a:lnTo>
                    <a:lnTo>
                      <a:pt x="74" y="139"/>
                    </a:lnTo>
                    <a:lnTo>
                      <a:pt x="91" y="127"/>
                    </a:lnTo>
                    <a:lnTo>
                      <a:pt x="91" y="82"/>
                    </a:lnTo>
                    <a:lnTo>
                      <a:pt x="113" y="57"/>
                    </a:lnTo>
                    <a:lnTo>
                      <a:pt x="128" y="54"/>
                    </a:lnTo>
                    <a:lnTo>
                      <a:pt x="116" y="46"/>
                    </a:lnTo>
                    <a:lnTo>
                      <a:pt x="111" y="30"/>
                    </a:lnTo>
                    <a:lnTo>
                      <a:pt x="120" y="7"/>
                    </a:lnTo>
                    <a:lnTo>
                      <a:pt x="141" y="0"/>
                    </a:lnTo>
                    <a:lnTo>
                      <a:pt x="188" y="14"/>
                    </a:lnTo>
                    <a:lnTo>
                      <a:pt x="205" y="31"/>
                    </a:lnTo>
                    <a:lnTo>
                      <a:pt x="260" y="44"/>
                    </a:lnTo>
                    <a:lnTo>
                      <a:pt x="270" y="60"/>
                    </a:lnTo>
                    <a:lnTo>
                      <a:pt x="287" y="80"/>
                    </a:lnTo>
                    <a:lnTo>
                      <a:pt x="272" y="79"/>
                    </a:lnTo>
                    <a:lnTo>
                      <a:pt x="270" y="91"/>
                    </a:lnTo>
                    <a:lnTo>
                      <a:pt x="287" y="113"/>
                    </a:lnTo>
                    <a:lnTo>
                      <a:pt x="292" y="149"/>
                    </a:lnTo>
                    <a:lnTo>
                      <a:pt x="292" y="173"/>
                    </a:lnTo>
                    <a:lnTo>
                      <a:pt x="275" y="199"/>
                    </a:lnTo>
                    <a:lnTo>
                      <a:pt x="272" y="212"/>
                    </a:lnTo>
                    <a:lnTo>
                      <a:pt x="250" y="223"/>
                    </a:lnTo>
                    <a:lnTo>
                      <a:pt x="246" y="235"/>
                    </a:lnTo>
                    <a:lnTo>
                      <a:pt x="249" y="263"/>
                    </a:lnTo>
                    <a:lnTo>
                      <a:pt x="271" y="276"/>
                    </a:lnTo>
                    <a:lnTo>
                      <a:pt x="291" y="253"/>
                    </a:lnTo>
                    <a:lnTo>
                      <a:pt x="304" y="222"/>
                    </a:lnTo>
                    <a:lnTo>
                      <a:pt x="336" y="203"/>
                    </a:lnTo>
                    <a:lnTo>
                      <a:pt x="358" y="215"/>
                    </a:lnTo>
                    <a:lnTo>
                      <a:pt x="372" y="249"/>
                    </a:lnTo>
                    <a:lnTo>
                      <a:pt x="391" y="314"/>
                    </a:lnTo>
                    <a:lnTo>
                      <a:pt x="399" y="335"/>
                    </a:lnTo>
                    <a:lnTo>
                      <a:pt x="393" y="353"/>
                    </a:lnTo>
                    <a:lnTo>
                      <a:pt x="397" y="380"/>
                    </a:lnTo>
                    <a:lnTo>
                      <a:pt x="390" y="395"/>
                    </a:lnTo>
                    <a:lnTo>
                      <a:pt x="381" y="380"/>
                    </a:lnTo>
                    <a:lnTo>
                      <a:pt x="370" y="386"/>
                    </a:lnTo>
                    <a:lnTo>
                      <a:pt x="369" y="413"/>
                    </a:lnTo>
                    <a:lnTo>
                      <a:pt x="365" y="423"/>
                    </a:lnTo>
                    <a:lnTo>
                      <a:pt x="347" y="435"/>
                    </a:lnTo>
                    <a:lnTo>
                      <a:pt x="346" y="469"/>
                    </a:lnTo>
                    <a:lnTo>
                      <a:pt x="335" y="484"/>
                    </a:lnTo>
                    <a:lnTo>
                      <a:pt x="325" y="513"/>
                    </a:lnTo>
                    <a:lnTo>
                      <a:pt x="195" y="532"/>
                    </a:lnTo>
                    <a:lnTo>
                      <a:pt x="191" y="523"/>
                    </a:lnTo>
                    <a:lnTo>
                      <a:pt x="0" y="54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49" name="Freeform 38"/>
            <p:cNvSpPr>
              <a:spLocks/>
            </p:cNvSpPr>
            <p:nvPr/>
          </p:nvSpPr>
          <p:spPr bwMode="auto">
            <a:xfrm>
              <a:off x="2351593" y="2455839"/>
              <a:ext cx="517221" cy="582486"/>
            </a:xfrm>
            <a:custGeom>
              <a:avLst/>
              <a:gdLst>
                <a:gd name="T0" fmla="*/ 0 w 683"/>
                <a:gd name="T1" fmla="*/ 47 h 769"/>
                <a:gd name="T2" fmla="*/ 0 w 683"/>
                <a:gd name="T3" fmla="*/ 47 h 769"/>
                <a:gd name="T4" fmla="*/ 4 w 683"/>
                <a:gd name="T5" fmla="*/ 156 h 769"/>
                <a:gd name="T6" fmla="*/ 30 w 683"/>
                <a:gd name="T7" fmla="*/ 243 h 769"/>
                <a:gd name="T8" fmla="*/ 33 w 683"/>
                <a:gd name="T9" fmla="*/ 356 h 769"/>
                <a:gd name="T10" fmla="*/ 53 w 683"/>
                <a:gd name="T11" fmla="*/ 447 h 769"/>
                <a:gd name="T12" fmla="*/ 28 w 683"/>
                <a:gd name="T13" fmla="*/ 493 h 769"/>
                <a:gd name="T14" fmla="*/ 62 w 683"/>
                <a:gd name="T15" fmla="*/ 528 h 769"/>
                <a:gd name="T16" fmla="*/ 61 w 683"/>
                <a:gd name="T17" fmla="*/ 768 h 769"/>
                <a:gd name="T18" fmla="*/ 555 w 683"/>
                <a:gd name="T19" fmla="*/ 758 h 769"/>
                <a:gd name="T20" fmla="*/ 545 w 683"/>
                <a:gd name="T21" fmla="*/ 711 h 769"/>
                <a:gd name="T22" fmla="*/ 531 w 683"/>
                <a:gd name="T23" fmla="*/ 695 h 769"/>
                <a:gd name="T24" fmla="*/ 493 w 683"/>
                <a:gd name="T25" fmla="*/ 670 h 769"/>
                <a:gd name="T26" fmla="*/ 467 w 683"/>
                <a:gd name="T27" fmla="*/ 640 h 769"/>
                <a:gd name="T28" fmla="*/ 400 w 683"/>
                <a:gd name="T29" fmla="*/ 598 h 769"/>
                <a:gd name="T30" fmla="*/ 401 w 683"/>
                <a:gd name="T31" fmla="*/ 528 h 769"/>
                <a:gd name="T32" fmla="*/ 387 w 683"/>
                <a:gd name="T33" fmla="*/ 484 h 769"/>
                <a:gd name="T34" fmla="*/ 441 w 683"/>
                <a:gd name="T35" fmla="*/ 416 h 769"/>
                <a:gd name="T36" fmla="*/ 438 w 683"/>
                <a:gd name="T37" fmla="*/ 349 h 769"/>
                <a:gd name="T38" fmla="*/ 450 w 683"/>
                <a:gd name="T39" fmla="*/ 338 h 769"/>
                <a:gd name="T40" fmla="*/ 517 w 683"/>
                <a:gd name="T41" fmla="*/ 282 h 769"/>
                <a:gd name="T42" fmla="*/ 551 w 683"/>
                <a:gd name="T43" fmla="*/ 241 h 769"/>
                <a:gd name="T44" fmla="*/ 594 w 683"/>
                <a:gd name="T45" fmla="*/ 206 h 769"/>
                <a:gd name="T46" fmla="*/ 682 w 683"/>
                <a:gd name="T47" fmla="*/ 162 h 769"/>
                <a:gd name="T48" fmla="*/ 649 w 683"/>
                <a:gd name="T49" fmla="*/ 164 h 769"/>
                <a:gd name="T50" fmla="*/ 619 w 683"/>
                <a:gd name="T51" fmla="*/ 150 h 769"/>
                <a:gd name="T52" fmla="*/ 571 w 683"/>
                <a:gd name="T53" fmla="*/ 155 h 769"/>
                <a:gd name="T54" fmla="*/ 559 w 683"/>
                <a:gd name="T55" fmla="*/ 136 h 769"/>
                <a:gd name="T56" fmla="*/ 544 w 683"/>
                <a:gd name="T57" fmla="*/ 144 h 769"/>
                <a:gd name="T58" fmla="*/ 511 w 683"/>
                <a:gd name="T59" fmla="*/ 164 h 769"/>
                <a:gd name="T60" fmla="*/ 488 w 683"/>
                <a:gd name="T61" fmla="*/ 157 h 769"/>
                <a:gd name="T62" fmla="*/ 477 w 683"/>
                <a:gd name="T63" fmla="*/ 146 h 769"/>
                <a:gd name="T64" fmla="*/ 459 w 683"/>
                <a:gd name="T65" fmla="*/ 142 h 769"/>
                <a:gd name="T66" fmla="*/ 451 w 683"/>
                <a:gd name="T67" fmla="*/ 127 h 769"/>
                <a:gd name="T68" fmla="*/ 433 w 683"/>
                <a:gd name="T69" fmla="*/ 129 h 769"/>
                <a:gd name="T70" fmla="*/ 433 w 683"/>
                <a:gd name="T71" fmla="*/ 143 h 769"/>
                <a:gd name="T72" fmla="*/ 425 w 683"/>
                <a:gd name="T73" fmla="*/ 145 h 769"/>
                <a:gd name="T74" fmla="*/ 413 w 683"/>
                <a:gd name="T75" fmla="*/ 116 h 769"/>
                <a:gd name="T76" fmla="*/ 396 w 683"/>
                <a:gd name="T77" fmla="*/ 116 h 769"/>
                <a:gd name="T78" fmla="*/ 401 w 683"/>
                <a:gd name="T79" fmla="*/ 104 h 769"/>
                <a:gd name="T80" fmla="*/ 362 w 683"/>
                <a:gd name="T81" fmla="*/ 96 h 769"/>
                <a:gd name="T82" fmla="*/ 348 w 683"/>
                <a:gd name="T83" fmla="*/ 94 h 769"/>
                <a:gd name="T84" fmla="*/ 301 w 683"/>
                <a:gd name="T85" fmla="*/ 112 h 769"/>
                <a:gd name="T86" fmla="*/ 294 w 683"/>
                <a:gd name="T87" fmla="*/ 96 h 769"/>
                <a:gd name="T88" fmla="*/ 222 w 683"/>
                <a:gd name="T89" fmla="*/ 81 h 769"/>
                <a:gd name="T90" fmla="*/ 209 w 683"/>
                <a:gd name="T91" fmla="*/ 6 h 769"/>
                <a:gd name="T92" fmla="*/ 179 w 683"/>
                <a:gd name="T93" fmla="*/ 0 h 769"/>
                <a:gd name="T94" fmla="*/ 179 w 683"/>
                <a:gd name="T95" fmla="*/ 48 h 769"/>
                <a:gd name="T96" fmla="*/ 0 w 683"/>
                <a:gd name="T97" fmla="*/ 47 h 769"/>
                <a:gd name="T98" fmla="*/ 0 w 683"/>
                <a:gd name="T99" fmla="*/ 47 h 7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3"/>
                <a:gd name="T151" fmla="*/ 0 h 769"/>
                <a:gd name="T152" fmla="*/ 683 w 683"/>
                <a:gd name="T153" fmla="*/ 769 h 7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3" h="769">
                  <a:moveTo>
                    <a:pt x="0" y="47"/>
                  </a:moveTo>
                  <a:lnTo>
                    <a:pt x="0" y="47"/>
                  </a:lnTo>
                  <a:lnTo>
                    <a:pt x="4" y="156"/>
                  </a:lnTo>
                  <a:lnTo>
                    <a:pt x="30" y="243"/>
                  </a:lnTo>
                  <a:lnTo>
                    <a:pt x="33" y="356"/>
                  </a:lnTo>
                  <a:lnTo>
                    <a:pt x="53" y="447"/>
                  </a:lnTo>
                  <a:lnTo>
                    <a:pt x="28" y="493"/>
                  </a:lnTo>
                  <a:lnTo>
                    <a:pt x="62" y="528"/>
                  </a:lnTo>
                  <a:lnTo>
                    <a:pt x="61" y="768"/>
                  </a:lnTo>
                  <a:lnTo>
                    <a:pt x="555" y="758"/>
                  </a:lnTo>
                  <a:lnTo>
                    <a:pt x="545" y="711"/>
                  </a:lnTo>
                  <a:lnTo>
                    <a:pt x="531" y="695"/>
                  </a:lnTo>
                  <a:lnTo>
                    <a:pt x="493" y="670"/>
                  </a:lnTo>
                  <a:lnTo>
                    <a:pt x="467" y="640"/>
                  </a:lnTo>
                  <a:lnTo>
                    <a:pt x="400" y="598"/>
                  </a:lnTo>
                  <a:lnTo>
                    <a:pt x="401" y="528"/>
                  </a:lnTo>
                  <a:lnTo>
                    <a:pt x="387" y="484"/>
                  </a:lnTo>
                  <a:lnTo>
                    <a:pt x="441" y="416"/>
                  </a:lnTo>
                  <a:lnTo>
                    <a:pt x="438" y="349"/>
                  </a:lnTo>
                  <a:lnTo>
                    <a:pt x="450" y="338"/>
                  </a:lnTo>
                  <a:lnTo>
                    <a:pt x="517" y="282"/>
                  </a:lnTo>
                  <a:lnTo>
                    <a:pt x="551" y="241"/>
                  </a:lnTo>
                  <a:lnTo>
                    <a:pt x="594" y="206"/>
                  </a:lnTo>
                  <a:lnTo>
                    <a:pt x="682" y="162"/>
                  </a:lnTo>
                  <a:lnTo>
                    <a:pt x="649" y="164"/>
                  </a:lnTo>
                  <a:lnTo>
                    <a:pt x="619" y="150"/>
                  </a:lnTo>
                  <a:lnTo>
                    <a:pt x="571" y="155"/>
                  </a:lnTo>
                  <a:lnTo>
                    <a:pt x="559" y="136"/>
                  </a:lnTo>
                  <a:lnTo>
                    <a:pt x="544" y="144"/>
                  </a:lnTo>
                  <a:lnTo>
                    <a:pt x="511" y="164"/>
                  </a:lnTo>
                  <a:lnTo>
                    <a:pt x="488" y="157"/>
                  </a:lnTo>
                  <a:lnTo>
                    <a:pt x="477" y="146"/>
                  </a:lnTo>
                  <a:lnTo>
                    <a:pt x="459" y="142"/>
                  </a:lnTo>
                  <a:lnTo>
                    <a:pt x="451" y="127"/>
                  </a:lnTo>
                  <a:lnTo>
                    <a:pt x="433" y="129"/>
                  </a:lnTo>
                  <a:lnTo>
                    <a:pt x="433" y="143"/>
                  </a:lnTo>
                  <a:lnTo>
                    <a:pt x="425" y="145"/>
                  </a:lnTo>
                  <a:lnTo>
                    <a:pt x="413" y="116"/>
                  </a:lnTo>
                  <a:lnTo>
                    <a:pt x="396" y="116"/>
                  </a:lnTo>
                  <a:lnTo>
                    <a:pt x="401" y="104"/>
                  </a:lnTo>
                  <a:lnTo>
                    <a:pt x="362" y="96"/>
                  </a:lnTo>
                  <a:lnTo>
                    <a:pt x="348" y="94"/>
                  </a:lnTo>
                  <a:lnTo>
                    <a:pt x="301" y="112"/>
                  </a:lnTo>
                  <a:lnTo>
                    <a:pt x="294" y="96"/>
                  </a:lnTo>
                  <a:lnTo>
                    <a:pt x="222" y="81"/>
                  </a:lnTo>
                  <a:lnTo>
                    <a:pt x="209" y="6"/>
                  </a:lnTo>
                  <a:lnTo>
                    <a:pt x="179" y="0"/>
                  </a:lnTo>
                  <a:lnTo>
                    <a:pt x="179" y="48"/>
                  </a:lnTo>
                  <a:lnTo>
                    <a:pt x="0" y="4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0" name="Freeform 39"/>
            <p:cNvSpPr>
              <a:spLocks/>
            </p:cNvSpPr>
            <p:nvPr/>
          </p:nvSpPr>
          <p:spPr bwMode="auto">
            <a:xfrm>
              <a:off x="2793086" y="3863198"/>
              <a:ext cx="279435" cy="484016"/>
            </a:xfrm>
            <a:custGeom>
              <a:avLst/>
              <a:gdLst>
                <a:gd name="T0" fmla="*/ 0 w 369"/>
                <a:gd name="T1" fmla="*/ 541 h 639"/>
                <a:gd name="T2" fmla="*/ 0 w 369"/>
                <a:gd name="T3" fmla="*/ 541 h 639"/>
                <a:gd name="T4" fmla="*/ 1 w 369"/>
                <a:gd name="T5" fmla="*/ 518 h 639"/>
                <a:gd name="T6" fmla="*/ 24 w 369"/>
                <a:gd name="T7" fmla="*/ 444 h 639"/>
                <a:gd name="T8" fmla="*/ 61 w 369"/>
                <a:gd name="T9" fmla="*/ 396 h 639"/>
                <a:gd name="T10" fmla="*/ 50 w 369"/>
                <a:gd name="T11" fmla="*/ 382 h 639"/>
                <a:gd name="T12" fmla="*/ 54 w 369"/>
                <a:gd name="T13" fmla="*/ 335 h 639"/>
                <a:gd name="T14" fmla="*/ 35 w 369"/>
                <a:gd name="T15" fmla="*/ 281 h 639"/>
                <a:gd name="T16" fmla="*/ 29 w 369"/>
                <a:gd name="T17" fmla="*/ 208 h 639"/>
                <a:gd name="T18" fmla="*/ 56 w 369"/>
                <a:gd name="T19" fmla="*/ 132 h 639"/>
                <a:gd name="T20" fmla="*/ 94 w 369"/>
                <a:gd name="T21" fmla="*/ 76 h 639"/>
                <a:gd name="T22" fmla="*/ 92 w 369"/>
                <a:gd name="T23" fmla="*/ 62 h 639"/>
                <a:gd name="T24" fmla="*/ 122 w 369"/>
                <a:gd name="T25" fmla="*/ 14 h 639"/>
                <a:gd name="T26" fmla="*/ 343 w 369"/>
                <a:gd name="T27" fmla="*/ 0 h 639"/>
                <a:gd name="T28" fmla="*/ 353 w 369"/>
                <a:gd name="T29" fmla="*/ 11 h 639"/>
                <a:gd name="T30" fmla="*/ 343 w 369"/>
                <a:gd name="T31" fmla="*/ 408 h 639"/>
                <a:gd name="T32" fmla="*/ 368 w 369"/>
                <a:gd name="T33" fmla="*/ 600 h 639"/>
                <a:gd name="T34" fmla="*/ 357 w 369"/>
                <a:gd name="T35" fmla="*/ 608 h 639"/>
                <a:gd name="T36" fmla="*/ 344 w 369"/>
                <a:gd name="T37" fmla="*/ 600 h 639"/>
                <a:gd name="T38" fmla="*/ 327 w 369"/>
                <a:gd name="T39" fmla="*/ 608 h 639"/>
                <a:gd name="T40" fmla="*/ 312 w 369"/>
                <a:gd name="T41" fmla="*/ 598 h 639"/>
                <a:gd name="T42" fmla="*/ 310 w 369"/>
                <a:gd name="T43" fmla="*/ 605 h 639"/>
                <a:gd name="T44" fmla="*/ 292 w 369"/>
                <a:gd name="T45" fmla="*/ 607 h 639"/>
                <a:gd name="T46" fmla="*/ 269 w 369"/>
                <a:gd name="T47" fmla="*/ 618 h 639"/>
                <a:gd name="T48" fmla="*/ 262 w 369"/>
                <a:gd name="T49" fmla="*/ 613 h 639"/>
                <a:gd name="T50" fmla="*/ 250 w 369"/>
                <a:gd name="T51" fmla="*/ 634 h 639"/>
                <a:gd name="T52" fmla="*/ 239 w 369"/>
                <a:gd name="T53" fmla="*/ 638 h 639"/>
                <a:gd name="T54" fmla="*/ 202 w 369"/>
                <a:gd name="T55" fmla="*/ 577 h 639"/>
                <a:gd name="T56" fmla="*/ 209 w 369"/>
                <a:gd name="T57" fmla="*/ 533 h 639"/>
                <a:gd name="T58" fmla="*/ 0 w 369"/>
                <a:gd name="T59" fmla="*/ 541 h 639"/>
                <a:gd name="T60" fmla="*/ 0 w 369"/>
                <a:gd name="T61" fmla="*/ 541 h 6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9"/>
                <a:gd name="T94" fmla="*/ 0 h 639"/>
                <a:gd name="T95" fmla="*/ 369 w 369"/>
                <a:gd name="T96" fmla="*/ 639 h 6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9" h="639">
                  <a:moveTo>
                    <a:pt x="0" y="541"/>
                  </a:moveTo>
                  <a:lnTo>
                    <a:pt x="0" y="541"/>
                  </a:lnTo>
                  <a:lnTo>
                    <a:pt x="1" y="518"/>
                  </a:lnTo>
                  <a:lnTo>
                    <a:pt x="24" y="444"/>
                  </a:lnTo>
                  <a:lnTo>
                    <a:pt x="61" y="396"/>
                  </a:lnTo>
                  <a:lnTo>
                    <a:pt x="50" y="382"/>
                  </a:lnTo>
                  <a:lnTo>
                    <a:pt x="54" y="335"/>
                  </a:lnTo>
                  <a:lnTo>
                    <a:pt x="35" y="281"/>
                  </a:lnTo>
                  <a:lnTo>
                    <a:pt x="29" y="208"/>
                  </a:lnTo>
                  <a:lnTo>
                    <a:pt x="56" y="132"/>
                  </a:lnTo>
                  <a:lnTo>
                    <a:pt x="94" y="76"/>
                  </a:lnTo>
                  <a:lnTo>
                    <a:pt x="92" y="62"/>
                  </a:lnTo>
                  <a:lnTo>
                    <a:pt x="122" y="14"/>
                  </a:lnTo>
                  <a:lnTo>
                    <a:pt x="343" y="0"/>
                  </a:lnTo>
                  <a:lnTo>
                    <a:pt x="353" y="11"/>
                  </a:lnTo>
                  <a:lnTo>
                    <a:pt x="343" y="408"/>
                  </a:lnTo>
                  <a:lnTo>
                    <a:pt x="368" y="600"/>
                  </a:lnTo>
                  <a:lnTo>
                    <a:pt x="357" y="608"/>
                  </a:lnTo>
                  <a:lnTo>
                    <a:pt x="344" y="600"/>
                  </a:lnTo>
                  <a:lnTo>
                    <a:pt x="327" y="608"/>
                  </a:lnTo>
                  <a:lnTo>
                    <a:pt x="312" y="598"/>
                  </a:lnTo>
                  <a:lnTo>
                    <a:pt x="310" y="605"/>
                  </a:lnTo>
                  <a:lnTo>
                    <a:pt x="292" y="607"/>
                  </a:lnTo>
                  <a:lnTo>
                    <a:pt x="269" y="618"/>
                  </a:lnTo>
                  <a:lnTo>
                    <a:pt x="262" y="613"/>
                  </a:lnTo>
                  <a:lnTo>
                    <a:pt x="250" y="634"/>
                  </a:lnTo>
                  <a:lnTo>
                    <a:pt x="239" y="638"/>
                  </a:lnTo>
                  <a:lnTo>
                    <a:pt x="202" y="577"/>
                  </a:lnTo>
                  <a:lnTo>
                    <a:pt x="209" y="533"/>
                  </a:lnTo>
                  <a:lnTo>
                    <a:pt x="0" y="54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1" name="Freeform 40"/>
            <p:cNvSpPr>
              <a:spLocks/>
            </p:cNvSpPr>
            <p:nvPr/>
          </p:nvSpPr>
          <p:spPr bwMode="auto">
            <a:xfrm>
              <a:off x="2445496" y="3318585"/>
              <a:ext cx="522522" cy="455233"/>
            </a:xfrm>
            <a:custGeom>
              <a:avLst/>
              <a:gdLst>
                <a:gd name="T0" fmla="*/ 0 w 690"/>
                <a:gd name="T1" fmla="*/ 8 h 601"/>
                <a:gd name="T2" fmla="*/ 0 w 690"/>
                <a:gd name="T3" fmla="*/ 8 h 601"/>
                <a:gd name="T4" fmla="*/ 42 w 690"/>
                <a:gd name="T5" fmla="*/ 87 h 601"/>
                <a:gd name="T6" fmla="*/ 62 w 690"/>
                <a:gd name="T7" fmla="*/ 104 h 601"/>
                <a:gd name="T8" fmla="*/ 75 w 690"/>
                <a:gd name="T9" fmla="*/ 100 h 601"/>
                <a:gd name="T10" fmla="*/ 87 w 690"/>
                <a:gd name="T11" fmla="*/ 111 h 601"/>
                <a:gd name="T12" fmla="*/ 88 w 690"/>
                <a:gd name="T13" fmla="*/ 121 h 601"/>
                <a:gd name="T14" fmla="*/ 77 w 690"/>
                <a:gd name="T15" fmla="*/ 121 h 601"/>
                <a:gd name="T16" fmla="*/ 64 w 690"/>
                <a:gd name="T17" fmla="*/ 149 h 601"/>
                <a:gd name="T18" fmla="*/ 95 w 690"/>
                <a:gd name="T19" fmla="*/ 191 h 601"/>
                <a:gd name="T20" fmla="*/ 118 w 690"/>
                <a:gd name="T21" fmla="*/ 199 h 601"/>
                <a:gd name="T22" fmla="*/ 114 w 690"/>
                <a:gd name="T23" fmla="*/ 479 h 601"/>
                <a:gd name="T24" fmla="*/ 117 w 690"/>
                <a:gd name="T25" fmla="*/ 548 h 601"/>
                <a:gd name="T26" fmla="*/ 575 w 690"/>
                <a:gd name="T27" fmla="*/ 533 h 601"/>
                <a:gd name="T28" fmla="*/ 581 w 690"/>
                <a:gd name="T29" fmla="*/ 574 h 601"/>
                <a:gd name="T30" fmla="*/ 562 w 690"/>
                <a:gd name="T31" fmla="*/ 600 h 601"/>
                <a:gd name="T32" fmla="*/ 632 w 690"/>
                <a:gd name="T33" fmla="*/ 597 h 601"/>
                <a:gd name="T34" fmla="*/ 643 w 690"/>
                <a:gd name="T35" fmla="*/ 574 h 601"/>
                <a:gd name="T36" fmla="*/ 646 w 690"/>
                <a:gd name="T37" fmla="*/ 548 h 601"/>
                <a:gd name="T38" fmla="*/ 661 w 690"/>
                <a:gd name="T39" fmla="*/ 529 h 601"/>
                <a:gd name="T40" fmla="*/ 668 w 690"/>
                <a:gd name="T41" fmla="*/ 510 h 601"/>
                <a:gd name="T42" fmla="*/ 684 w 690"/>
                <a:gd name="T43" fmla="*/ 508 h 601"/>
                <a:gd name="T44" fmla="*/ 689 w 690"/>
                <a:gd name="T45" fmla="*/ 467 h 601"/>
                <a:gd name="T46" fmla="*/ 680 w 690"/>
                <a:gd name="T47" fmla="*/ 462 h 601"/>
                <a:gd name="T48" fmla="*/ 664 w 690"/>
                <a:gd name="T49" fmla="*/ 461 h 601"/>
                <a:gd name="T50" fmla="*/ 648 w 690"/>
                <a:gd name="T51" fmla="*/ 430 h 601"/>
                <a:gd name="T52" fmla="*/ 639 w 690"/>
                <a:gd name="T53" fmla="*/ 388 h 601"/>
                <a:gd name="T54" fmla="*/ 621 w 690"/>
                <a:gd name="T55" fmla="*/ 360 h 601"/>
                <a:gd name="T56" fmla="*/ 594 w 690"/>
                <a:gd name="T57" fmla="*/ 349 h 601"/>
                <a:gd name="T58" fmla="*/ 561 w 690"/>
                <a:gd name="T59" fmla="*/ 322 h 601"/>
                <a:gd name="T60" fmla="*/ 550 w 690"/>
                <a:gd name="T61" fmla="*/ 284 h 601"/>
                <a:gd name="T62" fmla="*/ 568 w 690"/>
                <a:gd name="T63" fmla="*/ 227 h 601"/>
                <a:gd name="T64" fmla="*/ 551 w 690"/>
                <a:gd name="T65" fmla="*/ 216 h 601"/>
                <a:gd name="T66" fmla="*/ 511 w 690"/>
                <a:gd name="T67" fmla="*/ 217 h 601"/>
                <a:gd name="T68" fmla="*/ 505 w 690"/>
                <a:gd name="T69" fmla="*/ 180 h 601"/>
                <a:gd name="T70" fmla="*/ 438 w 690"/>
                <a:gd name="T71" fmla="*/ 111 h 601"/>
                <a:gd name="T72" fmla="*/ 422 w 690"/>
                <a:gd name="T73" fmla="*/ 53 h 601"/>
                <a:gd name="T74" fmla="*/ 431 w 690"/>
                <a:gd name="T75" fmla="*/ 30 h 601"/>
                <a:gd name="T76" fmla="*/ 399 w 690"/>
                <a:gd name="T77" fmla="*/ 0 h 601"/>
                <a:gd name="T78" fmla="*/ 0 w 690"/>
                <a:gd name="T79" fmla="*/ 8 h 601"/>
                <a:gd name="T80" fmla="*/ 0 w 690"/>
                <a:gd name="T81" fmla="*/ 8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0"/>
                <a:gd name="T124" fmla="*/ 0 h 601"/>
                <a:gd name="T125" fmla="*/ 690 w 69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0" h="601">
                  <a:moveTo>
                    <a:pt x="0" y="8"/>
                  </a:moveTo>
                  <a:lnTo>
                    <a:pt x="0" y="8"/>
                  </a:lnTo>
                  <a:lnTo>
                    <a:pt x="42" y="87"/>
                  </a:lnTo>
                  <a:lnTo>
                    <a:pt x="62" y="104"/>
                  </a:lnTo>
                  <a:lnTo>
                    <a:pt x="75" y="100"/>
                  </a:lnTo>
                  <a:lnTo>
                    <a:pt x="87" y="111"/>
                  </a:lnTo>
                  <a:lnTo>
                    <a:pt x="88" y="121"/>
                  </a:lnTo>
                  <a:lnTo>
                    <a:pt x="77" y="121"/>
                  </a:lnTo>
                  <a:lnTo>
                    <a:pt x="64" y="149"/>
                  </a:lnTo>
                  <a:lnTo>
                    <a:pt x="95" y="191"/>
                  </a:lnTo>
                  <a:lnTo>
                    <a:pt x="118" y="199"/>
                  </a:lnTo>
                  <a:lnTo>
                    <a:pt x="114" y="479"/>
                  </a:lnTo>
                  <a:lnTo>
                    <a:pt x="117" y="548"/>
                  </a:lnTo>
                  <a:lnTo>
                    <a:pt x="575" y="533"/>
                  </a:lnTo>
                  <a:lnTo>
                    <a:pt x="581" y="574"/>
                  </a:lnTo>
                  <a:lnTo>
                    <a:pt x="562" y="600"/>
                  </a:lnTo>
                  <a:lnTo>
                    <a:pt x="632" y="597"/>
                  </a:lnTo>
                  <a:lnTo>
                    <a:pt x="643" y="574"/>
                  </a:lnTo>
                  <a:lnTo>
                    <a:pt x="646" y="548"/>
                  </a:lnTo>
                  <a:lnTo>
                    <a:pt x="661" y="529"/>
                  </a:lnTo>
                  <a:lnTo>
                    <a:pt x="668" y="510"/>
                  </a:lnTo>
                  <a:lnTo>
                    <a:pt x="684" y="508"/>
                  </a:lnTo>
                  <a:lnTo>
                    <a:pt x="689" y="467"/>
                  </a:lnTo>
                  <a:lnTo>
                    <a:pt x="680" y="462"/>
                  </a:lnTo>
                  <a:lnTo>
                    <a:pt x="664" y="461"/>
                  </a:lnTo>
                  <a:lnTo>
                    <a:pt x="648" y="430"/>
                  </a:lnTo>
                  <a:lnTo>
                    <a:pt x="639" y="388"/>
                  </a:lnTo>
                  <a:lnTo>
                    <a:pt x="621" y="360"/>
                  </a:lnTo>
                  <a:lnTo>
                    <a:pt x="594" y="349"/>
                  </a:lnTo>
                  <a:lnTo>
                    <a:pt x="561" y="322"/>
                  </a:lnTo>
                  <a:lnTo>
                    <a:pt x="550" y="284"/>
                  </a:lnTo>
                  <a:lnTo>
                    <a:pt x="568" y="227"/>
                  </a:lnTo>
                  <a:lnTo>
                    <a:pt x="551" y="216"/>
                  </a:lnTo>
                  <a:lnTo>
                    <a:pt x="511" y="217"/>
                  </a:lnTo>
                  <a:lnTo>
                    <a:pt x="505" y="180"/>
                  </a:lnTo>
                  <a:lnTo>
                    <a:pt x="438" y="111"/>
                  </a:lnTo>
                  <a:lnTo>
                    <a:pt x="422" y="53"/>
                  </a:lnTo>
                  <a:lnTo>
                    <a:pt x="431" y="30"/>
                  </a:lnTo>
                  <a:lnTo>
                    <a:pt x="399" y="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2" name="Freeform 41"/>
            <p:cNvSpPr>
              <a:spLocks/>
            </p:cNvSpPr>
            <p:nvPr/>
          </p:nvSpPr>
          <p:spPr bwMode="auto">
            <a:xfrm>
              <a:off x="1098299" y="2349037"/>
              <a:ext cx="803471" cy="512042"/>
            </a:xfrm>
            <a:custGeom>
              <a:avLst/>
              <a:gdLst>
                <a:gd name="T0" fmla="*/ 0 w 1061"/>
                <a:gd name="T1" fmla="*/ 126 h 676"/>
                <a:gd name="T2" fmla="*/ 0 w 1061"/>
                <a:gd name="T3" fmla="*/ 126 h 676"/>
                <a:gd name="T4" fmla="*/ 18 w 1061"/>
                <a:gd name="T5" fmla="*/ 170 h 676"/>
                <a:gd name="T6" fmla="*/ 20 w 1061"/>
                <a:gd name="T7" fmla="*/ 199 h 676"/>
                <a:gd name="T8" fmla="*/ 10 w 1061"/>
                <a:gd name="T9" fmla="*/ 203 h 676"/>
                <a:gd name="T10" fmla="*/ 42 w 1061"/>
                <a:gd name="T11" fmla="*/ 234 h 676"/>
                <a:gd name="T12" fmla="*/ 75 w 1061"/>
                <a:gd name="T13" fmla="*/ 314 h 676"/>
                <a:gd name="T14" fmla="*/ 86 w 1061"/>
                <a:gd name="T15" fmla="*/ 311 h 676"/>
                <a:gd name="T16" fmla="*/ 87 w 1061"/>
                <a:gd name="T17" fmla="*/ 323 h 676"/>
                <a:gd name="T18" fmla="*/ 103 w 1061"/>
                <a:gd name="T19" fmla="*/ 327 h 676"/>
                <a:gd name="T20" fmla="*/ 115 w 1061"/>
                <a:gd name="T21" fmla="*/ 329 h 676"/>
                <a:gd name="T22" fmla="*/ 86 w 1061"/>
                <a:gd name="T23" fmla="*/ 387 h 676"/>
                <a:gd name="T24" fmla="*/ 90 w 1061"/>
                <a:gd name="T25" fmla="*/ 427 h 676"/>
                <a:gd name="T26" fmla="*/ 68 w 1061"/>
                <a:gd name="T27" fmla="*/ 464 h 676"/>
                <a:gd name="T28" fmla="*/ 83 w 1061"/>
                <a:gd name="T29" fmla="*/ 481 h 676"/>
                <a:gd name="T30" fmla="*/ 125 w 1061"/>
                <a:gd name="T31" fmla="*/ 457 h 676"/>
                <a:gd name="T32" fmla="*/ 156 w 1061"/>
                <a:gd name="T33" fmla="*/ 585 h 676"/>
                <a:gd name="T34" fmla="*/ 174 w 1061"/>
                <a:gd name="T35" fmla="*/ 589 h 676"/>
                <a:gd name="T36" fmla="*/ 178 w 1061"/>
                <a:gd name="T37" fmla="*/ 629 h 676"/>
                <a:gd name="T38" fmla="*/ 194 w 1061"/>
                <a:gd name="T39" fmla="*/ 646 h 676"/>
                <a:gd name="T40" fmla="*/ 208 w 1061"/>
                <a:gd name="T41" fmla="*/ 631 h 676"/>
                <a:gd name="T42" fmla="*/ 235 w 1061"/>
                <a:gd name="T43" fmla="*/ 643 h 676"/>
                <a:gd name="T44" fmla="*/ 252 w 1061"/>
                <a:gd name="T45" fmla="*/ 629 h 676"/>
                <a:gd name="T46" fmla="*/ 310 w 1061"/>
                <a:gd name="T47" fmla="*/ 642 h 676"/>
                <a:gd name="T48" fmla="*/ 322 w 1061"/>
                <a:gd name="T49" fmla="*/ 644 h 676"/>
                <a:gd name="T50" fmla="*/ 336 w 1061"/>
                <a:gd name="T51" fmla="*/ 619 h 676"/>
                <a:gd name="T52" fmla="*/ 359 w 1061"/>
                <a:gd name="T53" fmla="*/ 659 h 676"/>
                <a:gd name="T54" fmla="*/ 371 w 1061"/>
                <a:gd name="T55" fmla="*/ 595 h 676"/>
                <a:gd name="T56" fmla="*/ 658 w 1061"/>
                <a:gd name="T57" fmla="*/ 638 h 676"/>
                <a:gd name="T58" fmla="*/ 1014 w 1061"/>
                <a:gd name="T59" fmla="*/ 675 h 676"/>
                <a:gd name="T60" fmla="*/ 1024 w 1061"/>
                <a:gd name="T61" fmla="*/ 553 h 676"/>
                <a:gd name="T62" fmla="*/ 1060 w 1061"/>
                <a:gd name="T63" fmla="*/ 157 h 676"/>
                <a:gd name="T64" fmla="*/ 592 w 1061"/>
                <a:gd name="T65" fmla="*/ 102 h 676"/>
                <a:gd name="T66" fmla="*/ 357 w 1061"/>
                <a:gd name="T67" fmla="*/ 63 h 676"/>
                <a:gd name="T68" fmla="*/ 28 w 1061"/>
                <a:gd name="T69" fmla="*/ 0 h 676"/>
                <a:gd name="T70" fmla="*/ 0 w 1061"/>
                <a:gd name="T71" fmla="*/ 126 h 676"/>
                <a:gd name="T72" fmla="*/ 0 w 1061"/>
                <a:gd name="T73" fmla="*/ 126 h 6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1"/>
                <a:gd name="T112" fmla="*/ 0 h 676"/>
                <a:gd name="T113" fmla="*/ 1061 w 1061"/>
                <a:gd name="T114" fmla="*/ 676 h 6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1" h="676">
                  <a:moveTo>
                    <a:pt x="0" y="126"/>
                  </a:moveTo>
                  <a:lnTo>
                    <a:pt x="0" y="126"/>
                  </a:lnTo>
                  <a:lnTo>
                    <a:pt x="18" y="170"/>
                  </a:lnTo>
                  <a:lnTo>
                    <a:pt x="20" y="199"/>
                  </a:lnTo>
                  <a:lnTo>
                    <a:pt x="10" y="203"/>
                  </a:lnTo>
                  <a:lnTo>
                    <a:pt x="42" y="234"/>
                  </a:lnTo>
                  <a:lnTo>
                    <a:pt x="75" y="314"/>
                  </a:lnTo>
                  <a:lnTo>
                    <a:pt x="86" y="311"/>
                  </a:lnTo>
                  <a:lnTo>
                    <a:pt x="87" y="323"/>
                  </a:lnTo>
                  <a:lnTo>
                    <a:pt x="103" y="327"/>
                  </a:lnTo>
                  <a:lnTo>
                    <a:pt x="115" y="329"/>
                  </a:lnTo>
                  <a:lnTo>
                    <a:pt x="86" y="387"/>
                  </a:lnTo>
                  <a:lnTo>
                    <a:pt x="90" y="427"/>
                  </a:lnTo>
                  <a:lnTo>
                    <a:pt x="68" y="464"/>
                  </a:lnTo>
                  <a:lnTo>
                    <a:pt x="83" y="481"/>
                  </a:lnTo>
                  <a:lnTo>
                    <a:pt x="125" y="457"/>
                  </a:lnTo>
                  <a:lnTo>
                    <a:pt x="156" y="585"/>
                  </a:lnTo>
                  <a:lnTo>
                    <a:pt x="174" y="589"/>
                  </a:lnTo>
                  <a:lnTo>
                    <a:pt x="178" y="629"/>
                  </a:lnTo>
                  <a:lnTo>
                    <a:pt x="194" y="646"/>
                  </a:lnTo>
                  <a:lnTo>
                    <a:pt x="208" y="631"/>
                  </a:lnTo>
                  <a:lnTo>
                    <a:pt x="235" y="643"/>
                  </a:lnTo>
                  <a:lnTo>
                    <a:pt x="252" y="629"/>
                  </a:lnTo>
                  <a:lnTo>
                    <a:pt x="310" y="642"/>
                  </a:lnTo>
                  <a:lnTo>
                    <a:pt x="322" y="644"/>
                  </a:lnTo>
                  <a:lnTo>
                    <a:pt x="336" y="619"/>
                  </a:lnTo>
                  <a:lnTo>
                    <a:pt x="359" y="659"/>
                  </a:lnTo>
                  <a:lnTo>
                    <a:pt x="371" y="595"/>
                  </a:lnTo>
                  <a:lnTo>
                    <a:pt x="658" y="638"/>
                  </a:lnTo>
                  <a:lnTo>
                    <a:pt x="1014" y="675"/>
                  </a:lnTo>
                  <a:lnTo>
                    <a:pt x="1024" y="553"/>
                  </a:lnTo>
                  <a:lnTo>
                    <a:pt x="1060" y="157"/>
                  </a:lnTo>
                  <a:lnTo>
                    <a:pt x="592" y="102"/>
                  </a:lnTo>
                  <a:lnTo>
                    <a:pt x="357" y="63"/>
                  </a:lnTo>
                  <a:lnTo>
                    <a:pt x="28" y="0"/>
                  </a:lnTo>
                  <a:lnTo>
                    <a:pt x="0" y="1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3" name="Freeform 42"/>
            <p:cNvSpPr>
              <a:spLocks/>
            </p:cNvSpPr>
            <p:nvPr/>
          </p:nvSpPr>
          <p:spPr bwMode="auto">
            <a:xfrm>
              <a:off x="1828314" y="3058776"/>
              <a:ext cx="649744" cy="326465"/>
            </a:xfrm>
            <a:custGeom>
              <a:avLst/>
              <a:gdLst>
                <a:gd name="T0" fmla="*/ 0 w 858"/>
                <a:gd name="T1" fmla="*/ 261 h 431"/>
                <a:gd name="T2" fmla="*/ 0 w 858"/>
                <a:gd name="T3" fmla="*/ 261 h 431"/>
                <a:gd name="T4" fmla="*/ 25 w 858"/>
                <a:gd name="T5" fmla="*/ 0 h 431"/>
                <a:gd name="T6" fmla="*/ 554 w 858"/>
                <a:gd name="T7" fmla="*/ 32 h 431"/>
                <a:gd name="T8" fmla="*/ 588 w 858"/>
                <a:gd name="T9" fmla="*/ 59 h 431"/>
                <a:gd name="T10" fmla="*/ 651 w 858"/>
                <a:gd name="T11" fmla="*/ 56 h 431"/>
                <a:gd name="T12" fmla="*/ 680 w 858"/>
                <a:gd name="T13" fmla="*/ 63 h 431"/>
                <a:gd name="T14" fmla="*/ 716 w 858"/>
                <a:gd name="T15" fmla="*/ 78 h 431"/>
                <a:gd name="T16" fmla="*/ 733 w 858"/>
                <a:gd name="T17" fmla="*/ 100 h 431"/>
                <a:gd name="T18" fmla="*/ 750 w 858"/>
                <a:gd name="T19" fmla="*/ 106 h 431"/>
                <a:gd name="T20" fmla="*/ 779 w 858"/>
                <a:gd name="T21" fmla="*/ 186 h 431"/>
                <a:gd name="T22" fmla="*/ 780 w 858"/>
                <a:gd name="T23" fmla="*/ 212 h 431"/>
                <a:gd name="T24" fmla="*/ 799 w 858"/>
                <a:gd name="T25" fmla="*/ 250 h 431"/>
                <a:gd name="T26" fmla="*/ 808 w 858"/>
                <a:gd name="T27" fmla="*/ 312 h 431"/>
                <a:gd name="T28" fmla="*/ 804 w 858"/>
                <a:gd name="T29" fmla="*/ 331 h 431"/>
                <a:gd name="T30" fmla="*/ 815 w 858"/>
                <a:gd name="T31" fmla="*/ 351 h 431"/>
                <a:gd name="T32" fmla="*/ 857 w 858"/>
                <a:gd name="T33" fmla="*/ 430 h 431"/>
                <a:gd name="T34" fmla="*/ 476 w 858"/>
                <a:gd name="T35" fmla="*/ 424 h 431"/>
                <a:gd name="T36" fmla="*/ 188 w 858"/>
                <a:gd name="T37" fmla="*/ 409 h 431"/>
                <a:gd name="T38" fmla="*/ 196 w 858"/>
                <a:gd name="T39" fmla="*/ 278 h 431"/>
                <a:gd name="T40" fmla="*/ 0 w 858"/>
                <a:gd name="T41" fmla="*/ 261 h 431"/>
                <a:gd name="T42" fmla="*/ 0 w 858"/>
                <a:gd name="T43" fmla="*/ 261 h 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8"/>
                <a:gd name="T67" fmla="*/ 0 h 431"/>
                <a:gd name="T68" fmla="*/ 858 w 858"/>
                <a:gd name="T69" fmla="*/ 431 h 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8" h="431">
                  <a:moveTo>
                    <a:pt x="0" y="261"/>
                  </a:moveTo>
                  <a:lnTo>
                    <a:pt x="0" y="261"/>
                  </a:lnTo>
                  <a:lnTo>
                    <a:pt x="25" y="0"/>
                  </a:lnTo>
                  <a:lnTo>
                    <a:pt x="554" y="32"/>
                  </a:lnTo>
                  <a:lnTo>
                    <a:pt x="588" y="59"/>
                  </a:lnTo>
                  <a:lnTo>
                    <a:pt x="651" y="56"/>
                  </a:lnTo>
                  <a:lnTo>
                    <a:pt x="680" y="63"/>
                  </a:lnTo>
                  <a:lnTo>
                    <a:pt x="716" y="78"/>
                  </a:lnTo>
                  <a:lnTo>
                    <a:pt x="733" y="100"/>
                  </a:lnTo>
                  <a:lnTo>
                    <a:pt x="750" y="106"/>
                  </a:lnTo>
                  <a:lnTo>
                    <a:pt x="779" y="186"/>
                  </a:lnTo>
                  <a:lnTo>
                    <a:pt x="780" y="212"/>
                  </a:lnTo>
                  <a:lnTo>
                    <a:pt x="799" y="250"/>
                  </a:lnTo>
                  <a:lnTo>
                    <a:pt x="808" y="312"/>
                  </a:lnTo>
                  <a:lnTo>
                    <a:pt x="804" y="331"/>
                  </a:lnTo>
                  <a:lnTo>
                    <a:pt x="815" y="351"/>
                  </a:lnTo>
                  <a:lnTo>
                    <a:pt x="857" y="430"/>
                  </a:lnTo>
                  <a:lnTo>
                    <a:pt x="476" y="424"/>
                  </a:lnTo>
                  <a:lnTo>
                    <a:pt x="188" y="409"/>
                  </a:lnTo>
                  <a:lnTo>
                    <a:pt x="196" y="278"/>
                  </a:lnTo>
                  <a:lnTo>
                    <a:pt x="0" y="26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4" name="Freeform 43"/>
            <p:cNvSpPr>
              <a:spLocks/>
            </p:cNvSpPr>
            <p:nvPr/>
          </p:nvSpPr>
          <p:spPr bwMode="auto">
            <a:xfrm>
              <a:off x="615156" y="2954247"/>
              <a:ext cx="499046" cy="774123"/>
            </a:xfrm>
            <a:custGeom>
              <a:avLst/>
              <a:gdLst>
                <a:gd name="T0" fmla="*/ 0 w 659"/>
                <a:gd name="T1" fmla="*/ 375 h 1022"/>
                <a:gd name="T2" fmla="*/ 0 w 659"/>
                <a:gd name="T3" fmla="*/ 375 h 1022"/>
                <a:gd name="T4" fmla="*/ 29 w 659"/>
                <a:gd name="T5" fmla="*/ 434 h 1022"/>
                <a:gd name="T6" fmla="*/ 420 w 659"/>
                <a:gd name="T7" fmla="*/ 1021 h 1022"/>
                <a:gd name="T8" fmla="*/ 434 w 659"/>
                <a:gd name="T9" fmla="*/ 884 h 1022"/>
                <a:gd name="T10" fmla="*/ 458 w 659"/>
                <a:gd name="T11" fmla="*/ 877 h 1022"/>
                <a:gd name="T12" fmla="*/ 498 w 659"/>
                <a:gd name="T13" fmla="*/ 900 h 1022"/>
                <a:gd name="T14" fmla="*/ 532 w 659"/>
                <a:gd name="T15" fmla="*/ 778 h 1022"/>
                <a:gd name="T16" fmla="*/ 658 w 659"/>
                <a:gd name="T17" fmla="*/ 132 h 1022"/>
                <a:gd name="T18" fmla="*/ 377 w 659"/>
                <a:gd name="T19" fmla="*/ 71 h 1022"/>
                <a:gd name="T20" fmla="*/ 97 w 659"/>
                <a:gd name="T21" fmla="*/ 0 h 1022"/>
                <a:gd name="T22" fmla="*/ 0 w 659"/>
                <a:gd name="T23" fmla="*/ 375 h 1022"/>
                <a:gd name="T24" fmla="*/ 0 w 659"/>
                <a:gd name="T25" fmla="*/ 375 h 10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9"/>
                <a:gd name="T40" fmla="*/ 0 h 1022"/>
                <a:gd name="T41" fmla="*/ 659 w 659"/>
                <a:gd name="T42" fmla="*/ 1022 h 10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9" h="1022">
                  <a:moveTo>
                    <a:pt x="0" y="375"/>
                  </a:moveTo>
                  <a:lnTo>
                    <a:pt x="0" y="375"/>
                  </a:lnTo>
                  <a:lnTo>
                    <a:pt x="29" y="434"/>
                  </a:lnTo>
                  <a:lnTo>
                    <a:pt x="420" y="1021"/>
                  </a:lnTo>
                  <a:lnTo>
                    <a:pt x="434" y="884"/>
                  </a:lnTo>
                  <a:lnTo>
                    <a:pt x="458" y="877"/>
                  </a:lnTo>
                  <a:lnTo>
                    <a:pt x="498" y="900"/>
                  </a:lnTo>
                  <a:lnTo>
                    <a:pt x="532" y="778"/>
                  </a:lnTo>
                  <a:lnTo>
                    <a:pt x="658" y="132"/>
                  </a:lnTo>
                  <a:lnTo>
                    <a:pt x="377" y="71"/>
                  </a:lnTo>
                  <a:lnTo>
                    <a:pt x="97" y="0"/>
                  </a:lnTo>
                  <a:lnTo>
                    <a:pt x="0" y="37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5" name="Freeform 44"/>
            <p:cNvSpPr>
              <a:spLocks/>
            </p:cNvSpPr>
            <p:nvPr/>
          </p:nvSpPr>
          <p:spPr bwMode="auto">
            <a:xfrm>
              <a:off x="4106205" y="2638386"/>
              <a:ext cx="127223" cy="274200"/>
            </a:xfrm>
            <a:custGeom>
              <a:avLst/>
              <a:gdLst>
                <a:gd name="T0" fmla="*/ 0 w 168"/>
                <a:gd name="T1" fmla="*/ 248 h 362"/>
                <a:gd name="T2" fmla="*/ 0 w 168"/>
                <a:gd name="T3" fmla="*/ 248 h 362"/>
                <a:gd name="T4" fmla="*/ 8 w 168"/>
                <a:gd name="T5" fmla="*/ 169 h 362"/>
                <a:gd name="T6" fmla="*/ 28 w 168"/>
                <a:gd name="T7" fmla="*/ 132 h 362"/>
                <a:gd name="T8" fmla="*/ 30 w 168"/>
                <a:gd name="T9" fmla="*/ 48 h 362"/>
                <a:gd name="T10" fmla="*/ 29 w 168"/>
                <a:gd name="T11" fmla="*/ 18 h 362"/>
                <a:gd name="T12" fmla="*/ 58 w 168"/>
                <a:gd name="T13" fmla="*/ 0 h 362"/>
                <a:gd name="T14" fmla="*/ 130 w 168"/>
                <a:gd name="T15" fmla="*/ 226 h 362"/>
                <a:gd name="T16" fmla="*/ 164 w 168"/>
                <a:gd name="T17" fmla="*/ 274 h 362"/>
                <a:gd name="T18" fmla="*/ 167 w 168"/>
                <a:gd name="T19" fmla="*/ 285 h 362"/>
                <a:gd name="T20" fmla="*/ 162 w 168"/>
                <a:gd name="T21" fmla="*/ 307 h 362"/>
                <a:gd name="T22" fmla="*/ 130 w 168"/>
                <a:gd name="T23" fmla="*/ 332 h 362"/>
                <a:gd name="T24" fmla="*/ 14 w 168"/>
                <a:gd name="T25" fmla="*/ 361 h 362"/>
                <a:gd name="T26" fmla="*/ 0 w 168"/>
                <a:gd name="T27" fmla="*/ 248 h 362"/>
                <a:gd name="T28" fmla="*/ 0 w 168"/>
                <a:gd name="T29" fmla="*/ 248 h 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362"/>
                <a:gd name="T47" fmla="*/ 168 w 168"/>
                <a:gd name="T48" fmla="*/ 362 h 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362">
                  <a:moveTo>
                    <a:pt x="0" y="248"/>
                  </a:moveTo>
                  <a:lnTo>
                    <a:pt x="0" y="248"/>
                  </a:lnTo>
                  <a:lnTo>
                    <a:pt x="8" y="169"/>
                  </a:lnTo>
                  <a:lnTo>
                    <a:pt x="28" y="132"/>
                  </a:lnTo>
                  <a:lnTo>
                    <a:pt x="30" y="48"/>
                  </a:lnTo>
                  <a:lnTo>
                    <a:pt x="29" y="18"/>
                  </a:lnTo>
                  <a:lnTo>
                    <a:pt x="58" y="0"/>
                  </a:lnTo>
                  <a:lnTo>
                    <a:pt x="130" y="226"/>
                  </a:lnTo>
                  <a:lnTo>
                    <a:pt x="164" y="274"/>
                  </a:lnTo>
                  <a:lnTo>
                    <a:pt x="167" y="285"/>
                  </a:lnTo>
                  <a:lnTo>
                    <a:pt x="162" y="307"/>
                  </a:lnTo>
                  <a:lnTo>
                    <a:pt x="130" y="332"/>
                  </a:lnTo>
                  <a:lnTo>
                    <a:pt x="14" y="361"/>
                  </a:lnTo>
                  <a:lnTo>
                    <a:pt x="0" y="24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6" name="Freeform 45"/>
            <p:cNvSpPr>
              <a:spLocks/>
            </p:cNvSpPr>
            <p:nvPr/>
          </p:nvSpPr>
          <p:spPr bwMode="auto">
            <a:xfrm>
              <a:off x="3965352" y="3081500"/>
              <a:ext cx="105262" cy="240872"/>
            </a:xfrm>
            <a:custGeom>
              <a:avLst/>
              <a:gdLst>
                <a:gd name="T0" fmla="*/ 0 w 139"/>
                <a:gd name="T1" fmla="*/ 235 h 318"/>
                <a:gd name="T2" fmla="*/ 0 w 139"/>
                <a:gd name="T3" fmla="*/ 235 h 318"/>
                <a:gd name="T4" fmla="*/ 6 w 139"/>
                <a:gd name="T5" fmla="*/ 215 h 318"/>
                <a:gd name="T6" fmla="*/ 32 w 139"/>
                <a:gd name="T7" fmla="*/ 200 h 318"/>
                <a:gd name="T8" fmla="*/ 43 w 139"/>
                <a:gd name="T9" fmla="*/ 174 h 318"/>
                <a:gd name="T10" fmla="*/ 63 w 139"/>
                <a:gd name="T11" fmla="*/ 155 h 318"/>
                <a:gd name="T12" fmla="*/ 5 w 139"/>
                <a:gd name="T13" fmla="*/ 108 h 318"/>
                <a:gd name="T14" fmla="*/ 3 w 139"/>
                <a:gd name="T15" fmla="*/ 61 h 318"/>
                <a:gd name="T16" fmla="*/ 31 w 139"/>
                <a:gd name="T17" fmla="*/ 0 h 318"/>
                <a:gd name="T18" fmla="*/ 119 w 139"/>
                <a:gd name="T19" fmla="*/ 31 h 318"/>
                <a:gd name="T20" fmla="*/ 120 w 139"/>
                <a:gd name="T21" fmla="*/ 42 h 318"/>
                <a:gd name="T22" fmla="*/ 110 w 139"/>
                <a:gd name="T23" fmla="*/ 78 h 318"/>
                <a:gd name="T24" fmla="*/ 100 w 139"/>
                <a:gd name="T25" fmla="*/ 87 h 318"/>
                <a:gd name="T26" fmla="*/ 99 w 139"/>
                <a:gd name="T27" fmla="*/ 104 h 318"/>
                <a:gd name="T28" fmla="*/ 108 w 139"/>
                <a:gd name="T29" fmla="*/ 108 h 318"/>
                <a:gd name="T30" fmla="*/ 118 w 139"/>
                <a:gd name="T31" fmla="*/ 108 h 318"/>
                <a:gd name="T32" fmla="*/ 126 w 139"/>
                <a:gd name="T33" fmla="*/ 108 h 318"/>
                <a:gd name="T34" fmla="*/ 124 w 139"/>
                <a:gd name="T35" fmla="*/ 100 h 318"/>
                <a:gd name="T36" fmla="*/ 130 w 139"/>
                <a:gd name="T37" fmla="*/ 104 h 318"/>
                <a:gd name="T38" fmla="*/ 137 w 139"/>
                <a:gd name="T39" fmla="*/ 125 h 318"/>
                <a:gd name="T40" fmla="*/ 138 w 139"/>
                <a:gd name="T41" fmla="*/ 191 h 318"/>
                <a:gd name="T42" fmla="*/ 135 w 139"/>
                <a:gd name="T43" fmla="*/ 174 h 318"/>
                <a:gd name="T44" fmla="*/ 130 w 139"/>
                <a:gd name="T45" fmla="*/ 158 h 318"/>
                <a:gd name="T46" fmla="*/ 129 w 139"/>
                <a:gd name="T47" fmla="*/ 167 h 318"/>
                <a:gd name="T48" fmla="*/ 131 w 139"/>
                <a:gd name="T49" fmla="*/ 183 h 318"/>
                <a:gd name="T50" fmla="*/ 129 w 139"/>
                <a:gd name="T51" fmla="*/ 191 h 318"/>
                <a:gd name="T52" fmla="*/ 130 w 139"/>
                <a:gd name="T53" fmla="*/ 208 h 318"/>
                <a:gd name="T54" fmla="*/ 123 w 139"/>
                <a:gd name="T55" fmla="*/ 228 h 318"/>
                <a:gd name="T56" fmla="*/ 115 w 139"/>
                <a:gd name="T57" fmla="*/ 228 h 318"/>
                <a:gd name="T58" fmla="*/ 118 w 139"/>
                <a:gd name="T59" fmla="*/ 243 h 318"/>
                <a:gd name="T60" fmla="*/ 103 w 139"/>
                <a:gd name="T61" fmla="*/ 266 h 318"/>
                <a:gd name="T62" fmla="*/ 85 w 139"/>
                <a:gd name="T63" fmla="*/ 317 h 318"/>
                <a:gd name="T64" fmla="*/ 76 w 139"/>
                <a:gd name="T65" fmla="*/ 317 h 318"/>
                <a:gd name="T66" fmla="*/ 79 w 139"/>
                <a:gd name="T67" fmla="*/ 297 h 318"/>
                <a:gd name="T68" fmla="*/ 74 w 139"/>
                <a:gd name="T69" fmla="*/ 288 h 318"/>
                <a:gd name="T70" fmla="*/ 51 w 139"/>
                <a:gd name="T71" fmla="*/ 289 h 318"/>
                <a:gd name="T72" fmla="*/ 18 w 139"/>
                <a:gd name="T73" fmla="*/ 269 h 318"/>
                <a:gd name="T74" fmla="*/ 6 w 139"/>
                <a:gd name="T75" fmla="*/ 260 h 318"/>
                <a:gd name="T76" fmla="*/ 0 w 139"/>
                <a:gd name="T77" fmla="*/ 235 h 318"/>
                <a:gd name="T78" fmla="*/ 0 w 139"/>
                <a:gd name="T79" fmla="*/ 235 h 3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
                <a:gd name="T121" fmla="*/ 0 h 318"/>
                <a:gd name="T122" fmla="*/ 139 w 139"/>
                <a:gd name="T123" fmla="*/ 318 h 3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 h="318">
                  <a:moveTo>
                    <a:pt x="0" y="235"/>
                  </a:moveTo>
                  <a:lnTo>
                    <a:pt x="0" y="235"/>
                  </a:lnTo>
                  <a:lnTo>
                    <a:pt x="6" y="215"/>
                  </a:lnTo>
                  <a:lnTo>
                    <a:pt x="32" y="200"/>
                  </a:lnTo>
                  <a:lnTo>
                    <a:pt x="43" y="174"/>
                  </a:lnTo>
                  <a:lnTo>
                    <a:pt x="63" y="155"/>
                  </a:lnTo>
                  <a:lnTo>
                    <a:pt x="5" y="108"/>
                  </a:lnTo>
                  <a:lnTo>
                    <a:pt x="3" y="61"/>
                  </a:lnTo>
                  <a:lnTo>
                    <a:pt x="31" y="0"/>
                  </a:lnTo>
                  <a:lnTo>
                    <a:pt x="119" y="31"/>
                  </a:lnTo>
                  <a:lnTo>
                    <a:pt x="120" y="42"/>
                  </a:lnTo>
                  <a:lnTo>
                    <a:pt x="110" y="78"/>
                  </a:lnTo>
                  <a:lnTo>
                    <a:pt x="100" y="87"/>
                  </a:lnTo>
                  <a:lnTo>
                    <a:pt x="99" y="104"/>
                  </a:lnTo>
                  <a:lnTo>
                    <a:pt x="108" y="108"/>
                  </a:lnTo>
                  <a:lnTo>
                    <a:pt x="118" y="108"/>
                  </a:lnTo>
                  <a:lnTo>
                    <a:pt x="126" y="108"/>
                  </a:lnTo>
                  <a:lnTo>
                    <a:pt x="124" y="100"/>
                  </a:lnTo>
                  <a:lnTo>
                    <a:pt x="130" y="104"/>
                  </a:lnTo>
                  <a:lnTo>
                    <a:pt x="137" y="125"/>
                  </a:lnTo>
                  <a:lnTo>
                    <a:pt x="138" y="191"/>
                  </a:lnTo>
                  <a:lnTo>
                    <a:pt x="135" y="174"/>
                  </a:lnTo>
                  <a:lnTo>
                    <a:pt x="130" y="158"/>
                  </a:lnTo>
                  <a:lnTo>
                    <a:pt x="129" y="167"/>
                  </a:lnTo>
                  <a:lnTo>
                    <a:pt x="131" y="183"/>
                  </a:lnTo>
                  <a:lnTo>
                    <a:pt x="129" y="191"/>
                  </a:lnTo>
                  <a:lnTo>
                    <a:pt x="130" y="208"/>
                  </a:lnTo>
                  <a:lnTo>
                    <a:pt x="123" y="228"/>
                  </a:lnTo>
                  <a:lnTo>
                    <a:pt x="115" y="228"/>
                  </a:lnTo>
                  <a:lnTo>
                    <a:pt x="118" y="243"/>
                  </a:lnTo>
                  <a:lnTo>
                    <a:pt x="103" y="266"/>
                  </a:lnTo>
                  <a:lnTo>
                    <a:pt x="85" y="317"/>
                  </a:lnTo>
                  <a:lnTo>
                    <a:pt x="76" y="317"/>
                  </a:lnTo>
                  <a:lnTo>
                    <a:pt x="79" y="297"/>
                  </a:lnTo>
                  <a:lnTo>
                    <a:pt x="74" y="288"/>
                  </a:lnTo>
                  <a:lnTo>
                    <a:pt x="51" y="289"/>
                  </a:lnTo>
                  <a:lnTo>
                    <a:pt x="18" y="269"/>
                  </a:lnTo>
                  <a:lnTo>
                    <a:pt x="6" y="260"/>
                  </a:lnTo>
                  <a:lnTo>
                    <a:pt x="0" y="23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7" name="Freeform 46"/>
            <p:cNvSpPr>
              <a:spLocks/>
            </p:cNvSpPr>
            <p:nvPr/>
          </p:nvSpPr>
          <p:spPr bwMode="auto">
            <a:xfrm>
              <a:off x="1323967" y="3610206"/>
              <a:ext cx="552813" cy="566579"/>
            </a:xfrm>
            <a:custGeom>
              <a:avLst/>
              <a:gdLst>
                <a:gd name="T0" fmla="*/ 0 w 730"/>
                <a:gd name="T1" fmla="*/ 734 h 748"/>
                <a:gd name="T2" fmla="*/ 0 w 730"/>
                <a:gd name="T3" fmla="*/ 734 h 748"/>
                <a:gd name="T4" fmla="*/ 91 w 730"/>
                <a:gd name="T5" fmla="*/ 747 h 748"/>
                <a:gd name="T6" fmla="*/ 100 w 730"/>
                <a:gd name="T7" fmla="*/ 690 h 748"/>
                <a:gd name="T8" fmla="*/ 284 w 730"/>
                <a:gd name="T9" fmla="*/ 714 h 748"/>
                <a:gd name="T10" fmla="*/ 275 w 730"/>
                <a:gd name="T11" fmla="*/ 687 h 748"/>
                <a:gd name="T12" fmla="*/ 304 w 730"/>
                <a:gd name="T13" fmla="*/ 689 h 748"/>
                <a:gd name="T14" fmla="*/ 669 w 730"/>
                <a:gd name="T15" fmla="*/ 724 h 748"/>
                <a:gd name="T16" fmla="*/ 723 w 730"/>
                <a:gd name="T17" fmla="*/ 137 h 748"/>
                <a:gd name="T18" fmla="*/ 729 w 730"/>
                <a:gd name="T19" fmla="*/ 68 h 748"/>
                <a:gd name="T20" fmla="*/ 418 w 730"/>
                <a:gd name="T21" fmla="*/ 40 h 748"/>
                <a:gd name="T22" fmla="*/ 107 w 730"/>
                <a:gd name="T23" fmla="*/ 0 h 748"/>
                <a:gd name="T24" fmla="*/ 0 w 730"/>
                <a:gd name="T25" fmla="*/ 734 h 748"/>
                <a:gd name="T26" fmla="*/ 0 w 730"/>
                <a:gd name="T27" fmla="*/ 734 h 7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0"/>
                <a:gd name="T43" fmla="*/ 0 h 748"/>
                <a:gd name="T44" fmla="*/ 730 w 730"/>
                <a:gd name="T45" fmla="*/ 748 h 7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0" h="748">
                  <a:moveTo>
                    <a:pt x="0" y="734"/>
                  </a:moveTo>
                  <a:lnTo>
                    <a:pt x="0" y="734"/>
                  </a:lnTo>
                  <a:lnTo>
                    <a:pt x="91" y="747"/>
                  </a:lnTo>
                  <a:lnTo>
                    <a:pt x="100" y="690"/>
                  </a:lnTo>
                  <a:lnTo>
                    <a:pt x="284" y="714"/>
                  </a:lnTo>
                  <a:lnTo>
                    <a:pt x="275" y="687"/>
                  </a:lnTo>
                  <a:lnTo>
                    <a:pt x="304" y="689"/>
                  </a:lnTo>
                  <a:lnTo>
                    <a:pt x="669" y="724"/>
                  </a:lnTo>
                  <a:lnTo>
                    <a:pt x="723" y="137"/>
                  </a:lnTo>
                  <a:lnTo>
                    <a:pt x="729" y="68"/>
                  </a:lnTo>
                  <a:lnTo>
                    <a:pt x="418" y="40"/>
                  </a:lnTo>
                  <a:lnTo>
                    <a:pt x="107" y="0"/>
                  </a:lnTo>
                  <a:lnTo>
                    <a:pt x="0" y="73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58" name="Group 47"/>
            <p:cNvGrpSpPr>
              <a:grpSpLocks/>
            </p:cNvGrpSpPr>
            <p:nvPr/>
          </p:nvGrpSpPr>
          <p:grpSpPr bwMode="auto">
            <a:xfrm>
              <a:off x="3607159" y="2706558"/>
              <a:ext cx="593706" cy="454475"/>
              <a:chOff x="4477" y="1057"/>
              <a:chExt cx="784" cy="600"/>
            </a:xfrm>
            <a:solidFill>
              <a:schemeClr val="accent3">
                <a:lumMod val="20000"/>
                <a:lumOff val="80000"/>
              </a:schemeClr>
            </a:solidFill>
          </p:grpSpPr>
          <p:sp>
            <p:nvSpPr>
              <p:cNvPr id="82082" name="Freeform 48"/>
              <p:cNvSpPr>
                <a:spLocks/>
              </p:cNvSpPr>
              <p:nvPr/>
            </p:nvSpPr>
            <p:spPr bwMode="auto">
              <a:xfrm>
                <a:off x="4477" y="1057"/>
                <a:ext cx="615" cy="551"/>
              </a:xfrm>
              <a:custGeom>
                <a:avLst/>
                <a:gdLst>
                  <a:gd name="T0" fmla="*/ 0 w 615"/>
                  <a:gd name="T1" fmla="*/ 473 h 551"/>
                  <a:gd name="T2" fmla="*/ 0 w 615"/>
                  <a:gd name="T3" fmla="*/ 473 h 551"/>
                  <a:gd name="T4" fmla="*/ 21 w 615"/>
                  <a:gd name="T5" fmla="*/ 505 h 551"/>
                  <a:gd name="T6" fmla="*/ 421 w 615"/>
                  <a:gd name="T7" fmla="*/ 428 h 551"/>
                  <a:gd name="T8" fmla="*/ 448 w 615"/>
                  <a:gd name="T9" fmla="*/ 442 h 551"/>
                  <a:gd name="T10" fmla="*/ 464 w 615"/>
                  <a:gd name="T11" fmla="*/ 473 h 551"/>
                  <a:gd name="T12" fmla="*/ 504 w 615"/>
                  <a:gd name="T13" fmla="*/ 495 h 551"/>
                  <a:gd name="T14" fmla="*/ 592 w 615"/>
                  <a:gd name="T15" fmla="*/ 526 h 551"/>
                  <a:gd name="T16" fmla="*/ 593 w 615"/>
                  <a:gd name="T17" fmla="*/ 537 h 551"/>
                  <a:gd name="T18" fmla="*/ 599 w 615"/>
                  <a:gd name="T19" fmla="*/ 550 h 551"/>
                  <a:gd name="T20" fmla="*/ 605 w 615"/>
                  <a:gd name="T21" fmla="*/ 543 h 551"/>
                  <a:gd name="T22" fmla="*/ 613 w 615"/>
                  <a:gd name="T23" fmla="*/ 516 h 551"/>
                  <a:gd name="T24" fmla="*/ 614 w 615"/>
                  <a:gd name="T25" fmla="*/ 470 h 551"/>
                  <a:gd name="T26" fmla="*/ 599 w 615"/>
                  <a:gd name="T27" fmla="*/ 381 h 551"/>
                  <a:gd name="T28" fmla="*/ 598 w 615"/>
                  <a:gd name="T29" fmla="*/ 288 h 551"/>
                  <a:gd name="T30" fmla="*/ 583 w 615"/>
                  <a:gd name="T31" fmla="*/ 214 h 551"/>
                  <a:gd name="T32" fmla="*/ 555 w 615"/>
                  <a:gd name="T33" fmla="*/ 154 h 551"/>
                  <a:gd name="T34" fmla="*/ 549 w 615"/>
                  <a:gd name="T35" fmla="*/ 93 h 551"/>
                  <a:gd name="T36" fmla="*/ 523 w 615"/>
                  <a:gd name="T37" fmla="*/ 0 h 551"/>
                  <a:gd name="T38" fmla="*/ 400 w 615"/>
                  <a:gd name="T39" fmla="*/ 31 h 551"/>
                  <a:gd name="T40" fmla="*/ 391 w 615"/>
                  <a:gd name="T41" fmla="*/ 29 h 551"/>
                  <a:gd name="T42" fmla="*/ 353 w 615"/>
                  <a:gd name="T43" fmla="*/ 60 h 551"/>
                  <a:gd name="T44" fmla="*/ 319 w 615"/>
                  <a:gd name="T45" fmla="*/ 109 h 551"/>
                  <a:gd name="T46" fmla="*/ 316 w 615"/>
                  <a:gd name="T47" fmla="*/ 129 h 551"/>
                  <a:gd name="T48" fmla="*/ 301 w 615"/>
                  <a:gd name="T49" fmla="*/ 151 h 551"/>
                  <a:gd name="T50" fmla="*/ 274 w 615"/>
                  <a:gd name="T51" fmla="*/ 177 h 551"/>
                  <a:gd name="T52" fmla="*/ 285 w 615"/>
                  <a:gd name="T53" fmla="*/ 193 h 551"/>
                  <a:gd name="T54" fmla="*/ 289 w 615"/>
                  <a:gd name="T55" fmla="*/ 180 h 551"/>
                  <a:gd name="T56" fmla="*/ 296 w 615"/>
                  <a:gd name="T57" fmla="*/ 184 h 551"/>
                  <a:gd name="T58" fmla="*/ 292 w 615"/>
                  <a:gd name="T59" fmla="*/ 191 h 551"/>
                  <a:gd name="T60" fmla="*/ 297 w 615"/>
                  <a:gd name="T61" fmla="*/ 193 h 551"/>
                  <a:gd name="T62" fmla="*/ 293 w 615"/>
                  <a:gd name="T63" fmla="*/ 205 h 551"/>
                  <a:gd name="T64" fmla="*/ 289 w 615"/>
                  <a:gd name="T65" fmla="*/ 204 h 551"/>
                  <a:gd name="T66" fmla="*/ 287 w 615"/>
                  <a:gd name="T67" fmla="*/ 210 h 551"/>
                  <a:gd name="T68" fmla="*/ 301 w 615"/>
                  <a:gd name="T69" fmla="*/ 228 h 551"/>
                  <a:gd name="T70" fmla="*/ 301 w 615"/>
                  <a:gd name="T71" fmla="*/ 244 h 551"/>
                  <a:gd name="T72" fmla="*/ 282 w 615"/>
                  <a:gd name="T73" fmla="*/ 253 h 551"/>
                  <a:gd name="T74" fmla="*/ 262 w 615"/>
                  <a:gd name="T75" fmla="*/ 282 h 551"/>
                  <a:gd name="T76" fmla="*/ 241 w 615"/>
                  <a:gd name="T77" fmla="*/ 299 h 551"/>
                  <a:gd name="T78" fmla="*/ 203 w 615"/>
                  <a:gd name="T79" fmla="*/ 300 h 551"/>
                  <a:gd name="T80" fmla="*/ 188 w 615"/>
                  <a:gd name="T81" fmla="*/ 312 h 551"/>
                  <a:gd name="T82" fmla="*/ 166 w 615"/>
                  <a:gd name="T83" fmla="*/ 301 h 551"/>
                  <a:gd name="T84" fmla="*/ 99 w 615"/>
                  <a:gd name="T85" fmla="*/ 309 h 551"/>
                  <a:gd name="T86" fmla="*/ 49 w 615"/>
                  <a:gd name="T87" fmla="*/ 329 h 551"/>
                  <a:gd name="T88" fmla="*/ 52 w 615"/>
                  <a:gd name="T89" fmla="*/ 346 h 551"/>
                  <a:gd name="T90" fmla="*/ 49 w 615"/>
                  <a:gd name="T91" fmla="*/ 355 h 551"/>
                  <a:gd name="T92" fmla="*/ 52 w 615"/>
                  <a:gd name="T93" fmla="*/ 356 h 551"/>
                  <a:gd name="T94" fmla="*/ 60 w 615"/>
                  <a:gd name="T95" fmla="*/ 372 h 551"/>
                  <a:gd name="T96" fmla="*/ 67 w 615"/>
                  <a:gd name="T97" fmla="*/ 371 h 551"/>
                  <a:gd name="T98" fmla="*/ 74 w 615"/>
                  <a:gd name="T99" fmla="*/ 388 h 551"/>
                  <a:gd name="T100" fmla="*/ 73 w 615"/>
                  <a:gd name="T101" fmla="*/ 394 h 551"/>
                  <a:gd name="T102" fmla="*/ 61 w 615"/>
                  <a:gd name="T103" fmla="*/ 403 h 551"/>
                  <a:gd name="T104" fmla="*/ 54 w 615"/>
                  <a:gd name="T105" fmla="*/ 421 h 551"/>
                  <a:gd name="T106" fmla="*/ 0 w 615"/>
                  <a:gd name="T107" fmla="*/ 473 h 551"/>
                  <a:gd name="T108" fmla="*/ 0 w 615"/>
                  <a:gd name="T109" fmla="*/ 473 h 5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5"/>
                  <a:gd name="T166" fmla="*/ 0 h 551"/>
                  <a:gd name="T167" fmla="*/ 615 w 615"/>
                  <a:gd name="T168" fmla="*/ 551 h 5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5" h="551">
                    <a:moveTo>
                      <a:pt x="0" y="473"/>
                    </a:moveTo>
                    <a:lnTo>
                      <a:pt x="0" y="473"/>
                    </a:lnTo>
                    <a:lnTo>
                      <a:pt x="21" y="505"/>
                    </a:lnTo>
                    <a:lnTo>
                      <a:pt x="421" y="428"/>
                    </a:lnTo>
                    <a:lnTo>
                      <a:pt x="448" y="442"/>
                    </a:lnTo>
                    <a:lnTo>
                      <a:pt x="464" y="473"/>
                    </a:lnTo>
                    <a:lnTo>
                      <a:pt x="504" y="495"/>
                    </a:lnTo>
                    <a:lnTo>
                      <a:pt x="592" y="526"/>
                    </a:lnTo>
                    <a:lnTo>
                      <a:pt x="593" y="537"/>
                    </a:lnTo>
                    <a:lnTo>
                      <a:pt x="599" y="550"/>
                    </a:lnTo>
                    <a:lnTo>
                      <a:pt x="605" y="543"/>
                    </a:lnTo>
                    <a:lnTo>
                      <a:pt x="613" y="516"/>
                    </a:lnTo>
                    <a:lnTo>
                      <a:pt x="614" y="470"/>
                    </a:lnTo>
                    <a:lnTo>
                      <a:pt x="599" y="381"/>
                    </a:lnTo>
                    <a:lnTo>
                      <a:pt x="598" y="288"/>
                    </a:lnTo>
                    <a:lnTo>
                      <a:pt x="583" y="214"/>
                    </a:lnTo>
                    <a:lnTo>
                      <a:pt x="555" y="154"/>
                    </a:lnTo>
                    <a:lnTo>
                      <a:pt x="549" y="93"/>
                    </a:lnTo>
                    <a:lnTo>
                      <a:pt x="523" y="0"/>
                    </a:lnTo>
                    <a:lnTo>
                      <a:pt x="400" y="31"/>
                    </a:lnTo>
                    <a:lnTo>
                      <a:pt x="391" y="29"/>
                    </a:lnTo>
                    <a:lnTo>
                      <a:pt x="353" y="60"/>
                    </a:lnTo>
                    <a:lnTo>
                      <a:pt x="319" y="109"/>
                    </a:lnTo>
                    <a:lnTo>
                      <a:pt x="316" y="129"/>
                    </a:lnTo>
                    <a:lnTo>
                      <a:pt x="301" y="151"/>
                    </a:lnTo>
                    <a:lnTo>
                      <a:pt x="274" y="177"/>
                    </a:lnTo>
                    <a:lnTo>
                      <a:pt x="285" y="193"/>
                    </a:lnTo>
                    <a:lnTo>
                      <a:pt x="289" y="180"/>
                    </a:lnTo>
                    <a:lnTo>
                      <a:pt x="296" y="184"/>
                    </a:lnTo>
                    <a:lnTo>
                      <a:pt x="292" y="191"/>
                    </a:lnTo>
                    <a:lnTo>
                      <a:pt x="297" y="193"/>
                    </a:lnTo>
                    <a:lnTo>
                      <a:pt x="293" y="205"/>
                    </a:lnTo>
                    <a:lnTo>
                      <a:pt x="289" y="204"/>
                    </a:lnTo>
                    <a:lnTo>
                      <a:pt x="287" y="210"/>
                    </a:lnTo>
                    <a:lnTo>
                      <a:pt x="301" y="228"/>
                    </a:lnTo>
                    <a:lnTo>
                      <a:pt x="301" y="244"/>
                    </a:lnTo>
                    <a:lnTo>
                      <a:pt x="282" y="253"/>
                    </a:lnTo>
                    <a:lnTo>
                      <a:pt x="262" y="282"/>
                    </a:lnTo>
                    <a:lnTo>
                      <a:pt x="241" y="299"/>
                    </a:lnTo>
                    <a:lnTo>
                      <a:pt x="203" y="300"/>
                    </a:lnTo>
                    <a:lnTo>
                      <a:pt x="188" y="312"/>
                    </a:lnTo>
                    <a:lnTo>
                      <a:pt x="166" y="301"/>
                    </a:lnTo>
                    <a:lnTo>
                      <a:pt x="99" y="309"/>
                    </a:lnTo>
                    <a:lnTo>
                      <a:pt x="49" y="329"/>
                    </a:lnTo>
                    <a:lnTo>
                      <a:pt x="52" y="346"/>
                    </a:lnTo>
                    <a:lnTo>
                      <a:pt x="49" y="355"/>
                    </a:lnTo>
                    <a:lnTo>
                      <a:pt x="52" y="356"/>
                    </a:lnTo>
                    <a:lnTo>
                      <a:pt x="60" y="372"/>
                    </a:lnTo>
                    <a:lnTo>
                      <a:pt x="67" y="371"/>
                    </a:lnTo>
                    <a:lnTo>
                      <a:pt x="74" y="388"/>
                    </a:lnTo>
                    <a:lnTo>
                      <a:pt x="73" y="394"/>
                    </a:lnTo>
                    <a:lnTo>
                      <a:pt x="61" y="403"/>
                    </a:lnTo>
                    <a:lnTo>
                      <a:pt x="54" y="421"/>
                    </a:lnTo>
                    <a:lnTo>
                      <a:pt x="0" y="4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3" name="Freeform 49"/>
              <p:cNvSpPr>
                <a:spLocks/>
              </p:cNvSpPr>
              <p:nvPr/>
            </p:nvSpPr>
            <p:spPr bwMode="auto">
              <a:xfrm>
                <a:off x="5049" y="1630"/>
                <a:ext cx="19" cy="27"/>
              </a:xfrm>
              <a:custGeom>
                <a:avLst/>
                <a:gdLst>
                  <a:gd name="T0" fmla="*/ 0 w 19"/>
                  <a:gd name="T1" fmla="*/ 26 h 27"/>
                  <a:gd name="T2" fmla="*/ 0 w 19"/>
                  <a:gd name="T3" fmla="*/ 26 h 27"/>
                  <a:gd name="T4" fmla="*/ 1 w 19"/>
                  <a:gd name="T5" fmla="*/ 9 h 27"/>
                  <a:gd name="T6" fmla="*/ 11 w 19"/>
                  <a:gd name="T7" fmla="*/ 0 h 27"/>
                  <a:gd name="T8" fmla="*/ 18 w 19"/>
                  <a:gd name="T9" fmla="*/ 4 h 27"/>
                  <a:gd name="T10" fmla="*/ 7 w 19"/>
                  <a:gd name="T11" fmla="*/ 21 h 27"/>
                  <a:gd name="T12" fmla="*/ 0 w 19"/>
                  <a:gd name="T13" fmla="*/ 26 h 27"/>
                  <a:gd name="T14" fmla="*/ 0 w 19"/>
                  <a:gd name="T15" fmla="*/ 26 h 2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7"/>
                  <a:gd name="T26" fmla="*/ 19 w 19"/>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7">
                    <a:moveTo>
                      <a:pt x="0" y="26"/>
                    </a:moveTo>
                    <a:lnTo>
                      <a:pt x="0" y="26"/>
                    </a:lnTo>
                    <a:lnTo>
                      <a:pt x="1" y="9"/>
                    </a:lnTo>
                    <a:lnTo>
                      <a:pt x="11" y="0"/>
                    </a:lnTo>
                    <a:lnTo>
                      <a:pt x="18" y="4"/>
                    </a:lnTo>
                    <a:lnTo>
                      <a:pt x="7" y="2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4" name="Freeform 50"/>
              <p:cNvSpPr>
                <a:spLocks/>
              </p:cNvSpPr>
              <p:nvPr/>
            </p:nvSpPr>
            <p:spPr bwMode="auto">
              <a:xfrm>
                <a:off x="5068" y="1524"/>
                <a:ext cx="193" cy="116"/>
              </a:xfrm>
              <a:custGeom>
                <a:avLst/>
                <a:gdLst>
                  <a:gd name="T0" fmla="*/ 0 w 193"/>
                  <a:gd name="T1" fmla="*/ 104 h 116"/>
                  <a:gd name="T2" fmla="*/ 0 w 193"/>
                  <a:gd name="T3" fmla="*/ 104 h 116"/>
                  <a:gd name="T4" fmla="*/ 4 w 193"/>
                  <a:gd name="T5" fmla="*/ 114 h 116"/>
                  <a:gd name="T6" fmla="*/ 8 w 193"/>
                  <a:gd name="T7" fmla="*/ 114 h 116"/>
                  <a:gd name="T8" fmla="*/ 15 w 193"/>
                  <a:gd name="T9" fmla="*/ 105 h 116"/>
                  <a:gd name="T10" fmla="*/ 22 w 193"/>
                  <a:gd name="T11" fmla="*/ 102 h 116"/>
                  <a:gd name="T12" fmla="*/ 24 w 193"/>
                  <a:gd name="T13" fmla="*/ 106 h 116"/>
                  <a:gd name="T14" fmla="*/ 13 w 193"/>
                  <a:gd name="T15" fmla="*/ 115 h 116"/>
                  <a:gd name="T16" fmla="*/ 32 w 193"/>
                  <a:gd name="T17" fmla="*/ 108 h 116"/>
                  <a:gd name="T18" fmla="*/ 33 w 193"/>
                  <a:gd name="T19" fmla="*/ 104 h 116"/>
                  <a:gd name="T20" fmla="*/ 60 w 193"/>
                  <a:gd name="T21" fmla="*/ 92 h 116"/>
                  <a:gd name="T22" fmla="*/ 81 w 193"/>
                  <a:gd name="T23" fmla="*/ 76 h 116"/>
                  <a:gd name="T24" fmla="*/ 105 w 193"/>
                  <a:gd name="T25" fmla="*/ 67 h 116"/>
                  <a:gd name="T26" fmla="*/ 126 w 193"/>
                  <a:gd name="T27" fmla="*/ 54 h 116"/>
                  <a:gd name="T28" fmla="*/ 125 w 193"/>
                  <a:gd name="T29" fmla="*/ 57 h 116"/>
                  <a:gd name="T30" fmla="*/ 85 w 193"/>
                  <a:gd name="T31" fmla="*/ 87 h 116"/>
                  <a:gd name="T32" fmla="*/ 78 w 193"/>
                  <a:gd name="T33" fmla="*/ 89 h 116"/>
                  <a:gd name="T34" fmla="*/ 82 w 193"/>
                  <a:gd name="T35" fmla="*/ 90 h 116"/>
                  <a:gd name="T36" fmla="*/ 94 w 193"/>
                  <a:gd name="T37" fmla="*/ 84 h 116"/>
                  <a:gd name="T38" fmla="*/ 154 w 193"/>
                  <a:gd name="T39" fmla="*/ 40 h 116"/>
                  <a:gd name="T40" fmla="*/ 162 w 193"/>
                  <a:gd name="T41" fmla="*/ 32 h 116"/>
                  <a:gd name="T42" fmla="*/ 190 w 193"/>
                  <a:gd name="T43" fmla="*/ 8 h 116"/>
                  <a:gd name="T44" fmla="*/ 192 w 193"/>
                  <a:gd name="T45" fmla="*/ 1 h 116"/>
                  <a:gd name="T46" fmla="*/ 187 w 193"/>
                  <a:gd name="T47" fmla="*/ 2 h 116"/>
                  <a:gd name="T48" fmla="*/ 174 w 193"/>
                  <a:gd name="T49" fmla="*/ 15 h 116"/>
                  <a:gd name="T50" fmla="*/ 166 w 193"/>
                  <a:gd name="T51" fmla="*/ 14 h 116"/>
                  <a:gd name="T52" fmla="*/ 153 w 193"/>
                  <a:gd name="T53" fmla="*/ 20 h 116"/>
                  <a:gd name="T54" fmla="*/ 149 w 193"/>
                  <a:gd name="T55" fmla="*/ 19 h 116"/>
                  <a:gd name="T56" fmla="*/ 139 w 193"/>
                  <a:gd name="T57" fmla="*/ 45 h 116"/>
                  <a:gd name="T58" fmla="*/ 135 w 193"/>
                  <a:gd name="T59" fmla="*/ 40 h 116"/>
                  <a:gd name="T60" fmla="*/ 125 w 193"/>
                  <a:gd name="T61" fmla="*/ 40 h 116"/>
                  <a:gd name="T62" fmla="*/ 142 w 193"/>
                  <a:gd name="T63" fmla="*/ 20 h 116"/>
                  <a:gd name="T64" fmla="*/ 141 w 193"/>
                  <a:gd name="T65" fmla="*/ 15 h 116"/>
                  <a:gd name="T66" fmla="*/ 153 w 193"/>
                  <a:gd name="T67" fmla="*/ 0 h 116"/>
                  <a:gd name="T68" fmla="*/ 148 w 193"/>
                  <a:gd name="T69" fmla="*/ 1 h 116"/>
                  <a:gd name="T70" fmla="*/ 122 w 193"/>
                  <a:gd name="T71" fmla="*/ 31 h 116"/>
                  <a:gd name="T72" fmla="*/ 92 w 193"/>
                  <a:gd name="T73" fmla="*/ 42 h 116"/>
                  <a:gd name="T74" fmla="*/ 75 w 193"/>
                  <a:gd name="T75" fmla="*/ 44 h 116"/>
                  <a:gd name="T76" fmla="*/ 73 w 193"/>
                  <a:gd name="T77" fmla="*/ 52 h 116"/>
                  <a:gd name="T78" fmla="*/ 53 w 193"/>
                  <a:gd name="T79" fmla="*/ 58 h 116"/>
                  <a:gd name="T80" fmla="*/ 45 w 193"/>
                  <a:gd name="T81" fmla="*/ 56 h 116"/>
                  <a:gd name="T82" fmla="*/ 45 w 193"/>
                  <a:gd name="T83" fmla="*/ 62 h 116"/>
                  <a:gd name="T84" fmla="*/ 36 w 193"/>
                  <a:gd name="T85" fmla="*/ 62 h 116"/>
                  <a:gd name="T86" fmla="*/ 32 w 193"/>
                  <a:gd name="T87" fmla="*/ 67 h 116"/>
                  <a:gd name="T88" fmla="*/ 29 w 193"/>
                  <a:gd name="T89" fmla="*/ 76 h 116"/>
                  <a:gd name="T90" fmla="*/ 25 w 193"/>
                  <a:gd name="T91" fmla="*/ 74 h 116"/>
                  <a:gd name="T92" fmla="*/ 22 w 193"/>
                  <a:gd name="T93" fmla="*/ 83 h 116"/>
                  <a:gd name="T94" fmla="*/ 7 w 193"/>
                  <a:gd name="T95" fmla="*/ 88 h 116"/>
                  <a:gd name="T96" fmla="*/ 5 w 193"/>
                  <a:gd name="T97" fmla="*/ 95 h 116"/>
                  <a:gd name="T98" fmla="*/ 0 w 193"/>
                  <a:gd name="T99" fmla="*/ 104 h 116"/>
                  <a:gd name="T100" fmla="*/ 0 w 193"/>
                  <a:gd name="T101" fmla="*/ 104 h 1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16"/>
                  <a:gd name="T155" fmla="*/ 193 w 193"/>
                  <a:gd name="T156" fmla="*/ 116 h 1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16">
                    <a:moveTo>
                      <a:pt x="0" y="104"/>
                    </a:moveTo>
                    <a:lnTo>
                      <a:pt x="0" y="104"/>
                    </a:lnTo>
                    <a:lnTo>
                      <a:pt x="4" y="114"/>
                    </a:lnTo>
                    <a:lnTo>
                      <a:pt x="8" y="114"/>
                    </a:lnTo>
                    <a:lnTo>
                      <a:pt x="15" y="105"/>
                    </a:lnTo>
                    <a:lnTo>
                      <a:pt x="22" y="102"/>
                    </a:lnTo>
                    <a:lnTo>
                      <a:pt x="24" y="106"/>
                    </a:lnTo>
                    <a:lnTo>
                      <a:pt x="13" y="115"/>
                    </a:lnTo>
                    <a:lnTo>
                      <a:pt x="32" y="108"/>
                    </a:lnTo>
                    <a:lnTo>
                      <a:pt x="33" y="104"/>
                    </a:lnTo>
                    <a:lnTo>
                      <a:pt x="60" y="92"/>
                    </a:lnTo>
                    <a:lnTo>
                      <a:pt x="81" y="76"/>
                    </a:lnTo>
                    <a:lnTo>
                      <a:pt x="105" y="67"/>
                    </a:lnTo>
                    <a:lnTo>
                      <a:pt x="126" y="54"/>
                    </a:lnTo>
                    <a:lnTo>
                      <a:pt x="125" y="57"/>
                    </a:lnTo>
                    <a:lnTo>
                      <a:pt x="85" y="87"/>
                    </a:lnTo>
                    <a:lnTo>
                      <a:pt x="78" y="89"/>
                    </a:lnTo>
                    <a:lnTo>
                      <a:pt x="82" y="90"/>
                    </a:lnTo>
                    <a:lnTo>
                      <a:pt x="94" y="84"/>
                    </a:lnTo>
                    <a:lnTo>
                      <a:pt x="154" y="40"/>
                    </a:lnTo>
                    <a:lnTo>
                      <a:pt x="162" y="32"/>
                    </a:lnTo>
                    <a:lnTo>
                      <a:pt x="190" y="8"/>
                    </a:lnTo>
                    <a:lnTo>
                      <a:pt x="192" y="1"/>
                    </a:lnTo>
                    <a:lnTo>
                      <a:pt x="187" y="2"/>
                    </a:lnTo>
                    <a:lnTo>
                      <a:pt x="174" y="15"/>
                    </a:lnTo>
                    <a:lnTo>
                      <a:pt x="166" y="14"/>
                    </a:lnTo>
                    <a:lnTo>
                      <a:pt x="153" y="20"/>
                    </a:lnTo>
                    <a:lnTo>
                      <a:pt x="149" y="19"/>
                    </a:lnTo>
                    <a:lnTo>
                      <a:pt x="139" y="45"/>
                    </a:lnTo>
                    <a:lnTo>
                      <a:pt x="135" y="40"/>
                    </a:lnTo>
                    <a:lnTo>
                      <a:pt x="125" y="40"/>
                    </a:lnTo>
                    <a:lnTo>
                      <a:pt x="142" y="20"/>
                    </a:lnTo>
                    <a:lnTo>
                      <a:pt x="141" y="15"/>
                    </a:lnTo>
                    <a:lnTo>
                      <a:pt x="153" y="0"/>
                    </a:lnTo>
                    <a:lnTo>
                      <a:pt x="148" y="1"/>
                    </a:lnTo>
                    <a:lnTo>
                      <a:pt x="122" y="31"/>
                    </a:lnTo>
                    <a:lnTo>
                      <a:pt x="92" y="42"/>
                    </a:lnTo>
                    <a:lnTo>
                      <a:pt x="75" y="44"/>
                    </a:lnTo>
                    <a:lnTo>
                      <a:pt x="73" y="52"/>
                    </a:lnTo>
                    <a:lnTo>
                      <a:pt x="53" y="58"/>
                    </a:lnTo>
                    <a:lnTo>
                      <a:pt x="45" y="56"/>
                    </a:lnTo>
                    <a:lnTo>
                      <a:pt x="45" y="62"/>
                    </a:lnTo>
                    <a:lnTo>
                      <a:pt x="36" y="62"/>
                    </a:lnTo>
                    <a:lnTo>
                      <a:pt x="32" y="67"/>
                    </a:lnTo>
                    <a:lnTo>
                      <a:pt x="29" y="76"/>
                    </a:lnTo>
                    <a:lnTo>
                      <a:pt x="25" y="74"/>
                    </a:lnTo>
                    <a:lnTo>
                      <a:pt x="22" y="83"/>
                    </a:lnTo>
                    <a:lnTo>
                      <a:pt x="7" y="88"/>
                    </a:lnTo>
                    <a:lnTo>
                      <a:pt x="5" y="95"/>
                    </a:lnTo>
                    <a:lnTo>
                      <a:pt x="0" y="10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59" name="Freeform 51"/>
            <p:cNvSpPr>
              <a:spLocks/>
            </p:cNvSpPr>
            <p:nvPr/>
          </p:nvSpPr>
          <p:spPr bwMode="auto">
            <a:xfrm>
              <a:off x="3363316" y="3573848"/>
              <a:ext cx="670948" cy="300711"/>
            </a:xfrm>
            <a:custGeom>
              <a:avLst/>
              <a:gdLst>
                <a:gd name="T0" fmla="*/ 0 w 886"/>
                <a:gd name="T1" fmla="*/ 311 h 397"/>
                <a:gd name="T2" fmla="*/ 128 w 886"/>
                <a:gd name="T3" fmla="*/ 325 h 397"/>
                <a:gd name="T4" fmla="*/ 344 w 886"/>
                <a:gd name="T5" fmla="*/ 272 h 397"/>
                <a:gd name="T6" fmla="*/ 495 w 886"/>
                <a:gd name="T7" fmla="*/ 296 h 397"/>
                <a:gd name="T8" fmla="*/ 652 w 886"/>
                <a:gd name="T9" fmla="*/ 384 h 397"/>
                <a:gd name="T10" fmla="*/ 693 w 886"/>
                <a:gd name="T11" fmla="*/ 356 h 397"/>
                <a:gd name="T12" fmla="*/ 710 w 886"/>
                <a:gd name="T13" fmla="*/ 324 h 397"/>
                <a:gd name="T14" fmla="*/ 745 w 886"/>
                <a:gd name="T15" fmla="*/ 287 h 397"/>
                <a:gd name="T16" fmla="*/ 739 w 886"/>
                <a:gd name="T17" fmla="*/ 272 h 397"/>
                <a:gd name="T18" fmla="*/ 744 w 886"/>
                <a:gd name="T19" fmla="*/ 272 h 397"/>
                <a:gd name="T20" fmla="*/ 750 w 886"/>
                <a:gd name="T21" fmla="*/ 282 h 397"/>
                <a:gd name="T22" fmla="*/ 765 w 886"/>
                <a:gd name="T23" fmla="*/ 269 h 397"/>
                <a:gd name="T24" fmla="*/ 765 w 886"/>
                <a:gd name="T25" fmla="*/ 250 h 397"/>
                <a:gd name="T26" fmla="*/ 801 w 886"/>
                <a:gd name="T27" fmla="*/ 246 h 397"/>
                <a:gd name="T28" fmla="*/ 846 w 886"/>
                <a:gd name="T29" fmla="*/ 211 h 397"/>
                <a:gd name="T30" fmla="*/ 829 w 886"/>
                <a:gd name="T31" fmla="*/ 214 h 397"/>
                <a:gd name="T32" fmla="*/ 814 w 886"/>
                <a:gd name="T33" fmla="*/ 209 h 397"/>
                <a:gd name="T34" fmla="*/ 808 w 886"/>
                <a:gd name="T35" fmla="*/ 214 h 397"/>
                <a:gd name="T36" fmla="*/ 779 w 886"/>
                <a:gd name="T37" fmla="*/ 223 h 397"/>
                <a:gd name="T38" fmla="*/ 760 w 886"/>
                <a:gd name="T39" fmla="*/ 200 h 397"/>
                <a:gd name="T40" fmla="*/ 814 w 886"/>
                <a:gd name="T41" fmla="*/ 191 h 397"/>
                <a:gd name="T42" fmla="*/ 816 w 886"/>
                <a:gd name="T43" fmla="*/ 169 h 397"/>
                <a:gd name="T44" fmla="*/ 753 w 886"/>
                <a:gd name="T45" fmla="*/ 156 h 397"/>
                <a:gd name="T46" fmla="*/ 800 w 886"/>
                <a:gd name="T47" fmla="*/ 161 h 397"/>
                <a:gd name="T48" fmla="*/ 791 w 886"/>
                <a:gd name="T49" fmla="*/ 142 h 397"/>
                <a:gd name="T50" fmla="*/ 813 w 886"/>
                <a:gd name="T51" fmla="*/ 136 h 397"/>
                <a:gd name="T52" fmla="*/ 811 w 886"/>
                <a:gd name="T53" fmla="*/ 160 h 397"/>
                <a:gd name="T54" fmla="*/ 828 w 886"/>
                <a:gd name="T55" fmla="*/ 161 h 397"/>
                <a:gd name="T56" fmla="*/ 850 w 886"/>
                <a:gd name="T57" fmla="*/ 158 h 397"/>
                <a:gd name="T58" fmla="*/ 871 w 886"/>
                <a:gd name="T59" fmla="*/ 118 h 397"/>
                <a:gd name="T60" fmla="*/ 885 w 886"/>
                <a:gd name="T61" fmla="*/ 102 h 397"/>
                <a:gd name="T62" fmla="*/ 861 w 886"/>
                <a:gd name="T63" fmla="*/ 80 h 397"/>
                <a:gd name="T64" fmla="*/ 842 w 886"/>
                <a:gd name="T65" fmla="*/ 97 h 397"/>
                <a:gd name="T66" fmla="*/ 811 w 886"/>
                <a:gd name="T67" fmla="*/ 87 h 397"/>
                <a:gd name="T68" fmla="*/ 779 w 886"/>
                <a:gd name="T69" fmla="*/ 78 h 397"/>
                <a:gd name="T70" fmla="*/ 837 w 886"/>
                <a:gd name="T71" fmla="*/ 52 h 397"/>
                <a:gd name="T72" fmla="*/ 850 w 886"/>
                <a:gd name="T73" fmla="*/ 46 h 397"/>
                <a:gd name="T74" fmla="*/ 866 w 886"/>
                <a:gd name="T75" fmla="*/ 52 h 397"/>
                <a:gd name="T76" fmla="*/ 828 w 886"/>
                <a:gd name="T77" fmla="*/ 0 h 397"/>
                <a:gd name="T78" fmla="*/ 253 w 886"/>
                <a:gd name="T79" fmla="*/ 94 h 397"/>
                <a:gd name="T80" fmla="*/ 234 w 886"/>
                <a:gd name="T81" fmla="*/ 134 h 397"/>
                <a:gd name="T82" fmla="*/ 201 w 886"/>
                <a:gd name="T83" fmla="*/ 163 h 397"/>
                <a:gd name="T84" fmla="*/ 174 w 886"/>
                <a:gd name="T85" fmla="*/ 188 h 397"/>
                <a:gd name="T86" fmla="*/ 135 w 886"/>
                <a:gd name="T87" fmla="*/ 199 h 397"/>
                <a:gd name="T88" fmla="*/ 32 w 886"/>
                <a:gd name="T89" fmla="*/ 276 h 397"/>
                <a:gd name="T90" fmla="*/ 0 w 886"/>
                <a:gd name="T91" fmla="*/ 311 h 3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6"/>
                <a:gd name="T139" fmla="*/ 0 h 397"/>
                <a:gd name="T140" fmla="*/ 886 w 886"/>
                <a:gd name="T141" fmla="*/ 397 h 3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6" h="397">
                  <a:moveTo>
                    <a:pt x="0" y="311"/>
                  </a:moveTo>
                  <a:lnTo>
                    <a:pt x="0" y="311"/>
                  </a:lnTo>
                  <a:lnTo>
                    <a:pt x="0" y="340"/>
                  </a:lnTo>
                  <a:lnTo>
                    <a:pt x="128" y="325"/>
                  </a:lnTo>
                  <a:lnTo>
                    <a:pt x="203" y="287"/>
                  </a:lnTo>
                  <a:lnTo>
                    <a:pt x="344" y="272"/>
                  </a:lnTo>
                  <a:lnTo>
                    <a:pt x="403" y="308"/>
                  </a:lnTo>
                  <a:lnTo>
                    <a:pt x="495" y="296"/>
                  </a:lnTo>
                  <a:lnTo>
                    <a:pt x="633" y="396"/>
                  </a:lnTo>
                  <a:lnTo>
                    <a:pt x="652" y="384"/>
                  </a:lnTo>
                  <a:lnTo>
                    <a:pt x="686" y="383"/>
                  </a:lnTo>
                  <a:lnTo>
                    <a:pt x="693" y="356"/>
                  </a:lnTo>
                  <a:lnTo>
                    <a:pt x="701" y="370"/>
                  </a:lnTo>
                  <a:lnTo>
                    <a:pt x="710" y="324"/>
                  </a:lnTo>
                  <a:lnTo>
                    <a:pt x="728" y="300"/>
                  </a:lnTo>
                  <a:lnTo>
                    <a:pt x="745" y="287"/>
                  </a:lnTo>
                  <a:lnTo>
                    <a:pt x="737" y="282"/>
                  </a:lnTo>
                  <a:lnTo>
                    <a:pt x="739" y="272"/>
                  </a:lnTo>
                  <a:lnTo>
                    <a:pt x="731" y="260"/>
                  </a:lnTo>
                  <a:lnTo>
                    <a:pt x="744" y="272"/>
                  </a:lnTo>
                  <a:lnTo>
                    <a:pt x="740" y="277"/>
                  </a:lnTo>
                  <a:lnTo>
                    <a:pt x="750" y="282"/>
                  </a:lnTo>
                  <a:lnTo>
                    <a:pt x="760" y="270"/>
                  </a:lnTo>
                  <a:lnTo>
                    <a:pt x="765" y="269"/>
                  </a:lnTo>
                  <a:lnTo>
                    <a:pt x="760" y="252"/>
                  </a:lnTo>
                  <a:lnTo>
                    <a:pt x="765" y="250"/>
                  </a:lnTo>
                  <a:lnTo>
                    <a:pt x="771" y="262"/>
                  </a:lnTo>
                  <a:lnTo>
                    <a:pt x="801" y="246"/>
                  </a:lnTo>
                  <a:lnTo>
                    <a:pt x="828" y="246"/>
                  </a:lnTo>
                  <a:lnTo>
                    <a:pt x="846" y="211"/>
                  </a:lnTo>
                  <a:lnTo>
                    <a:pt x="839" y="203"/>
                  </a:lnTo>
                  <a:lnTo>
                    <a:pt x="829" y="214"/>
                  </a:lnTo>
                  <a:lnTo>
                    <a:pt x="827" y="199"/>
                  </a:lnTo>
                  <a:lnTo>
                    <a:pt x="814" y="209"/>
                  </a:lnTo>
                  <a:lnTo>
                    <a:pt x="820" y="220"/>
                  </a:lnTo>
                  <a:lnTo>
                    <a:pt x="808" y="214"/>
                  </a:lnTo>
                  <a:lnTo>
                    <a:pt x="807" y="225"/>
                  </a:lnTo>
                  <a:lnTo>
                    <a:pt x="779" y="223"/>
                  </a:lnTo>
                  <a:lnTo>
                    <a:pt x="759" y="208"/>
                  </a:lnTo>
                  <a:lnTo>
                    <a:pt x="760" y="200"/>
                  </a:lnTo>
                  <a:lnTo>
                    <a:pt x="791" y="219"/>
                  </a:lnTo>
                  <a:lnTo>
                    <a:pt x="814" y="191"/>
                  </a:lnTo>
                  <a:lnTo>
                    <a:pt x="801" y="189"/>
                  </a:lnTo>
                  <a:lnTo>
                    <a:pt x="816" y="169"/>
                  </a:lnTo>
                  <a:lnTo>
                    <a:pt x="801" y="174"/>
                  </a:lnTo>
                  <a:lnTo>
                    <a:pt x="753" y="156"/>
                  </a:lnTo>
                  <a:lnTo>
                    <a:pt x="778" y="152"/>
                  </a:lnTo>
                  <a:lnTo>
                    <a:pt x="800" y="161"/>
                  </a:lnTo>
                  <a:lnTo>
                    <a:pt x="801" y="156"/>
                  </a:lnTo>
                  <a:lnTo>
                    <a:pt x="791" y="142"/>
                  </a:lnTo>
                  <a:lnTo>
                    <a:pt x="800" y="142"/>
                  </a:lnTo>
                  <a:lnTo>
                    <a:pt x="813" y="136"/>
                  </a:lnTo>
                  <a:lnTo>
                    <a:pt x="805" y="147"/>
                  </a:lnTo>
                  <a:lnTo>
                    <a:pt x="811" y="160"/>
                  </a:lnTo>
                  <a:lnTo>
                    <a:pt x="821" y="149"/>
                  </a:lnTo>
                  <a:lnTo>
                    <a:pt x="828" y="161"/>
                  </a:lnTo>
                  <a:lnTo>
                    <a:pt x="837" y="160"/>
                  </a:lnTo>
                  <a:lnTo>
                    <a:pt x="850" y="158"/>
                  </a:lnTo>
                  <a:lnTo>
                    <a:pt x="863" y="142"/>
                  </a:lnTo>
                  <a:lnTo>
                    <a:pt x="871" y="118"/>
                  </a:lnTo>
                  <a:lnTo>
                    <a:pt x="885" y="115"/>
                  </a:lnTo>
                  <a:lnTo>
                    <a:pt x="885" y="102"/>
                  </a:lnTo>
                  <a:lnTo>
                    <a:pt x="875" y="80"/>
                  </a:lnTo>
                  <a:lnTo>
                    <a:pt x="861" y="80"/>
                  </a:lnTo>
                  <a:lnTo>
                    <a:pt x="849" y="115"/>
                  </a:lnTo>
                  <a:lnTo>
                    <a:pt x="842" y="97"/>
                  </a:lnTo>
                  <a:lnTo>
                    <a:pt x="839" y="73"/>
                  </a:lnTo>
                  <a:lnTo>
                    <a:pt x="811" y="87"/>
                  </a:lnTo>
                  <a:lnTo>
                    <a:pt x="774" y="94"/>
                  </a:lnTo>
                  <a:lnTo>
                    <a:pt x="779" y="78"/>
                  </a:lnTo>
                  <a:lnTo>
                    <a:pt x="798" y="67"/>
                  </a:lnTo>
                  <a:lnTo>
                    <a:pt x="837" y="52"/>
                  </a:lnTo>
                  <a:lnTo>
                    <a:pt x="823" y="34"/>
                  </a:lnTo>
                  <a:lnTo>
                    <a:pt x="850" y="46"/>
                  </a:lnTo>
                  <a:lnTo>
                    <a:pt x="841" y="31"/>
                  </a:lnTo>
                  <a:lnTo>
                    <a:pt x="866" y="52"/>
                  </a:lnTo>
                  <a:lnTo>
                    <a:pt x="847" y="15"/>
                  </a:lnTo>
                  <a:lnTo>
                    <a:pt x="828" y="0"/>
                  </a:lnTo>
                  <a:lnTo>
                    <a:pt x="512" y="61"/>
                  </a:lnTo>
                  <a:lnTo>
                    <a:pt x="253" y="94"/>
                  </a:lnTo>
                  <a:lnTo>
                    <a:pt x="247" y="124"/>
                  </a:lnTo>
                  <a:lnTo>
                    <a:pt x="234" y="134"/>
                  </a:lnTo>
                  <a:lnTo>
                    <a:pt x="215" y="166"/>
                  </a:lnTo>
                  <a:lnTo>
                    <a:pt x="201" y="163"/>
                  </a:lnTo>
                  <a:lnTo>
                    <a:pt x="186" y="172"/>
                  </a:lnTo>
                  <a:lnTo>
                    <a:pt x="174" y="188"/>
                  </a:lnTo>
                  <a:lnTo>
                    <a:pt x="159" y="179"/>
                  </a:lnTo>
                  <a:lnTo>
                    <a:pt x="135" y="199"/>
                  </a:lnTo>
                  <a:lnTo>
                    <a:pt x="132" y="216"/>
                  </a:lnTo>
                  <a:lnTo>
                    <a:pt x="32" y="276"/>
                  </a:lnTo>
                  <a:lnTo>
                    <a:pt x="26" y="298"/>
                  </a:lnTo>
                  <a:lnTo>
                    <a:pt x="0" y="31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0" name="Freeform 52"/>
            <p:cNvSpPr>
              <a:spLocks/>
            </p:cNvSpPr>
            <p:nvPr/>
          </p:nvSpPr>
          <p:spPr bwMode="auto">
            <a:xfrm>
              <a:off x="1873751" y="2467958"/>
              <a:ext cx="518735" cy="327222"/>
            </a:xfrm>
            <a:custGeom>
              <a:avLst/>
              <a:gdLst>
                <a:gd name="T0" fmla="*/ 0 w 685"/>
                <a:gd name="T1" fmla="*/ 396 h 432"/>
                <a:gd name="T2" fmla="*/ 0 w 685"/>
                <a:gd name="T3" fmla="*/ 396 h 432"/>
                <a:gd name="T4" fmla="*/ 36 w 685"/>
                <a:gd name="T5" fmla="*/ 0 h 432"/>
                <a:gd name="T6" fmla="*/ 373 w 685"/>
                <a:gd name="T7" fmla="*/ 24 h 432"/>
                <a:gd name="T8" fmla="*/ 631 w 685"/>
                <a:gd name="T9" fmla="*/ 31 h 432"/>
                <a:gd name="T10" fmla="*/ 635 w 685"/>
                <a:gd name="T11" fmla="*/ 140 h 432"/>
                <a:gd name="T12" fmla="*/ 661 w 685"/>
                <a:gd name="T13" fmla="*/ 227 h 432"/>
                <a:gd name="T14" fmla="*/ 664 w 685"/>
                <a:gd name="T15" fmla="*/ 340 h 432"/>
                <a:gd name="T16" fmla="*/ 684 w 685"/>
                <a:gd name="T17" fmla="*/ 431 h 432"/>
                <a:gd name="T18" fmla="*/ 324 w 685"/>
                <a:gd name="T19" fmla="*/ 420 h 432"/>
                <a:gd name="T20" fmla="*/ 0 w 685"/>
                <a:gd name="T21" fmla="*/ 396 h 432"/>
                <a:gd name="T22" fmla="*/ 0 w 685"/>
                <a:gd name="T23" fmla="*/ 396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5"/>
                <a:gd name="T37" fmla="*/ 0 h 432"/>
                <a:gd name="T38" fmla="*/ 685 w 685"/>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5" h="432">
                  <a:moveTo>
                    <a:pt x="0" y="396"/>
                  </a:moveTo>
                  <a:lnTo>
                    <a:pt x="0" y="396"/>
                  </a:lnTo>
                  <a:lnTo>
                    <a:pt x="36" y="0"/>
                  </a:lnTo>
                  <a:lnTo>
                    <a:pt x="373" y="24"/>
                  </a:lnTo>
                  <a:lnTo>
                    <a:pt x="631" y="31"/>
                  </a:lnTo>
                  <a:lnTo>
                    <a:pt x="635" y="140"/>
                  </a:lnTo>
                  <a:lnTo>
                    <a:pt x="661" y="227"/>
                  </a:lnTo>
                  <a:lnTo>
                    <a:pt x="664" y="340"/>
                  </a:lnTo>
                  <a:lnTo>
                    <a:pt x="684" y="431"/>
                  </a:lnTo>
                  <a:lnTo>
                    <a:pt x="324" y="420"/>
                  </a:lnTo>
                  <a:lnTo>
                    <a:pt x="0" y="39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1" name="Freeform 53"/>
            <p:cNvSpPr>
              <a:spLocks/>
            </p:cNvSpPr>
            <p:nvPr/>
          </p:nvSpPr>
          <p:spPr bwMode="auto">
            <a:xfrm>
              <a:off x="3249724" y="3102709"/>
              <a:ext cx="329416" cy="372670"/>
            </a:xfrm>
            <a:custGeom>
              <a:avLst/>
              <a:gdLst>
                <a:gd name="T0" fmla="*/ 0 w 435"/>
                <a:gd name="T1" fmla="*/ 89 h 492"/>
                <a:gd name="T2" fmla="*/ 0 w 435"/>
                <a:gd name="T3" fmla="*/ 89 h 492"/>
                <a:gd name="T4" fmla="*/ 36 w 435"/>
                <a:gd name="T5" fmla="*/ 429 h 492"/>
                <a:gd name="T6" fmla="*/ 69 w 435"/>
                <a:gd name="T7" fmla="*/ 428 h 492"/>
                <a:gd name="T8" fmla="*/ 90 w 435"/>
                <a:gd name="T9" fmla="*/ 435 h 492"/>
                <a:gd name="T10" fmla="*/ 100 w 435"/>
                <a:gd name="T11" fmla="*/ 459 h 492"/>
                <a:gd name="T12" fmla="*/ 135 w 435"/>
                <a:gd name="T13" fmla="*/ 464 h 492"/>
                <a:gd name="T14" fmla="*/ 155 w 435"/>
                <a:gd name="T15" fmla="*/ 475 h 492"/>
                <a:gd name="T16" fmla="*/ 202 w 435"/>
                <a:gd name="T17" fmla="*/ 473 h 492"/>
                <a:gd name="T18" fmla="*/ 224 w 435"/>
                <a:gd name="T19" fmla="*/ 459 h 492"/>
                <a:gd name="T20" fmla="*/ 274 w 435"/>
                <a:gd name="T21" fmla="*/ 491 h 492"/>
                <a:gd name="T22" fmla="*/ 306 w 435"/>
                <a:gd name="T23" fmla="*/ 464 h 492"/>
                <a:gd name="T24" fmla="*/ 313 w 435"/>
                <a:gd name="T25" fmla="*/ 410 h 492"/>
                <a:gd name="T26" fmla="*/ 333 w 435"/>
                <a:gd name="T27" fmla="*/ 421 h 492"/>
                <a:gd name="T28" fmla="*/ 343 w 435"/>
                <a:gd name="T29" fmla="*/ 376 h 492"/>
                <a:gd name="T30" fmla="*/ 397 w 435"/>
                <a:gd name="T31" fmla="*/ 335 h 492"/>
                <a:gd name="T32" fmla="*/ 416 w 435"/>
                <a:gd name="T33" fmla="*/ 312 h 492"/>
                <a:gd name="T34" fmla="*/ 429 w 435"/>
                <a:gd name="T35" fmla="*/ 205 h 492"/>
                <a:gd name="T36" fmla="*/ 420 w 435"/>
                <a:gd name="T37" fmla="*/ 182 h 492"/>
                <a:gd name="T38" fmla="*/ 434 w 435"/>
                <a:gd name="T39" fmla="*/ 171 h 492"/>
                <a:gd name="T40" fmla="*/ 406 w 435"/>
                <a:gd name="T41" fmla="*/ 0 h 492"/>
                <a:gd name="T42" fmla="*/ 363 w 435"/>
                <a:gd name="T43" fmla="*/ 22 h 492"/>
                <a:gd name="T44" fmla="*/ 333 w 435"/>
                <a:gd name="T45" fmla="*/ 39 h 492"/>
                <a:gd name="T46" fmla="*/ 320 w 435"/>
                <a:gd name="T47" fmla="*/ 57 h 492"/>
                <a:gd name="T48" fmla="*/ 296 w 435"/>
                <a:gd name="T49" fmla="*/ 80 h 492"/>
                <a:gd name="T50" fmla="*/ 269 w 435"/>
                <a:gd name="T51" fmla="*/ 81 h 492"/>
                <a:gd name="T52" fmla="*/ 241 w 435"/>
                <a:gd name="T53" fmla="*/ 96 h 492"/>
                <a:gd name="T54" fmla="*/ 228 w 435"/>
                <a:gd name="T55" fmla="*/ 102 h 492"/>
                <a:gd name="T56" fmla="*/ 209 w 435"/>
                <a:gd name="T57" fmla="*/ 93 h 492"/>
                <a:gd name="T58" fmla="*/ 185 w 435"/>
                <a:gd name="T59" fmla="*/ 104 h 492"/>
                <a:gd name="T60" fmla="*/ 181 w 435"/>
                <a:gd name="T61" fmla="*/ 99 h 492"/>
                <a:gd name="T62" fmla="*/ 204 w 435"/>
                <a:gd name="T63" fmla="*/ 86 h 492"/>
                <a:gd name="T64" fmla="*/ 203 w 435"/>
                <a:gd name="T65" fmla="*/ 86 h 492"/>
                <a:gd name="T66" fmla="*/ 191 w 435"/>
                <a:gd name="T67" fmla="*/ 81 h 492"/>
                <a:gd name="T68" fmla="*/ 182 w 435"/>
                <a:gd name="T69" fmla="*/ 91 h 492"/>
                <a:gd name="T70" fmla="*/ 143 w 435"/>
                <a:gd name="T71" fmla="*/ 72 h 492"/>
                <a:gd name="T72" fmla="*/ 127 w 435"/>
                <a:gd name="T73" fmla="*/ 80 h 492"/>
                <a:gd name="T74" fmla="*/ 130 w 435"/>
                <a:gd name="T75" fmla="*/ 70 h 492"/>
                <a:gd name="T76" fmla="*/ 0 w 435"/>
                <a:gd name="T77" fmla="*/ 89 h 492"/>
                <a:gd name="T78" fmla="*/ 0 w 435"/>
                <a:gd name="T79" fmla="*/ 89 h 4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5"/>
                <a:gd name="T121" fmla="*/ 0 h 492"/>
                <a:gd name="T122" fmla="*/ 435 w 435"/>
                <a:gd name="T123" fmla="*/ 492 h 4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5" h="492">
                  <a:moveTo>
                    <a:pt x="0" y="89"/>
                  </a:moveTo>
                  <a:lnTo>
                    <a:pt x="0" y="89"/>
                  </a:lnTo>
                  <a:lnTo>
                    <a:pt x="36" y="429"/>
                  </a:lnTo>
                  <a:lnTo>
                    <a:pt x="69" y="428"/>
                  </a:lnTo>
                  <a:lnTo>
                    <a:pt x="90" y="435"/>
                  </a:lnTo>
                  <a:lnTo>
                    <a:pt x="100" y="459"/>
                  </a:lnTo>
                  <a:lnTo>
                    <a:pt x="135" y="464"/>
                  </a:lnTo>
                  <a:lnTo>
                    <a:pt x="155" y="475"/>
                  </a:lnTo>
                  <a:lnTo>
                    <a:pt x="202" y="473"/>
                  </a:lnTo>
                  <a:lnTo>
                    <a:pt x="224" y="459"/>
                  </a:lnTo>
                  <a:lnTo>
                    <a:pt x="274" y="491"/>
                  </a:lnTo>
                  <a:lnTo>
                    <a:pt x="306" y="464"/>
                  </a:lnTo>
                  <a:lnTo>
                    <a:pt x="313" y="410"/>
                  </a:lnTo>
                  <a:lnTo>
                    <a:pt x="333" y="421"/>
                  </a:lnTo>
                  <a:lnTo>
                    <a:pt x="343" y="376"/>
                  </a:lnTo>
                  <a:lnTo>
                    <a:pt x="397" y="335"/>
                  </a:lnTo>
                  <a:lnTo>
                    <a:pt x="416" y="312"/>
                  </a:lnTo>
                  <a:lnTo>
                    <a:pt x="429" y="205"/>
                  </a:lnTo>
                  <a:lnTo>
                    <a:pt x="420" y="182"/>
                  </a:lnTo>
                  <a:lnTo>
                    <a:pt x="434" y="171"/>
                  </a:lnTo>
                  <a:lnTo>
                    <a:pt x="406" y="0"/>
                  </a:lnTo>
                  <a:lnTo>
                    <a:pt x="363" y="22"/>
                  </a:lnTo>
                  <a:lnTo>
                    <a:pt x="333" y="39"/>
                  </a:lnTo>
                  <a:lnTo>
                    <a:pt x="320" y="57"/>
                  </a:lnTo>
                  <a:lnTo>
                    <a:pt x="296" y="80"/>
                  </a:lnTo>
                  <a:lnTo>
                    <a:pt x="269" y="81"/>
                  </a:lnTo>
                  <a:lnTo>
                    <a:pt x="241" y="96"/>
                  </a:lnTo>
                  <a:lnTo>
                    <a:pt x="228" y="102"/>
                  </a:lnTo>
                  <a:lnTo>
                    <a:pt x="209" y="93"/>
                  </a:lnTo>
                  <a:lnTo>
                    <a:pt x="185" y="104"/>
                  </a:lnTo>
                  <a:lnTo>
                    <a:pt x="181" y="99"/>
                  </a:lnTo>
                  <a:lnTo>
                    <a:pt x="204" y="86"/>
                  </a:lnTo>
                  <a:lnTo>
                    <a:pt x="203" y="86"/>
                  </a:lnTo>
                  <a:lnTo>
                    <a:pt x="191" y="81"/>
                  </a:lnTo>
                  <a:lnTo>
                    <a:pt x="182" y="91"/>
                  </a:lnTo>
                  <a:lnTo>
                    <a:pt x="143" y="72"/>
                  </a:lnTo>
                  <a:lnTo>
                    <a:pt x="127" y="80"/>
                  </a:lnTo>
                  <a:lnTo>
                    <a:pt x="130" y="70"/>
                  </a:lnTo>
                  <a:lnTo>
                    <a:pt x="0" y="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2" name="Freeform 54"/>
            <p:cNvSpPr>
              <a:spLocks/>
            </p:cNvSpPr>
            <p:nvPr/>
          </p:nvSpPr>
          <p:spPr bwMode="auto">
            <a:xfrm>
              <a:off x="1871479" y="3661713"/>
              <a:ext cx="679278" cy="356006"/>
            </a:xfrm>
            <a:custGeom>
              <a:avLst/>
              <a:gdLst>
                <a:gd name="T0" fmla="*/ 0 w 897"/>
                <a:gd name="T1" fmla="*/ 69 h 470"/>
                <a:gd name="T2" fmla="*/ 0 w 897"/>
                <a:gd name="T3" fmla="*/ 69 h 470"/>
                <a:gd name="T4" fmla="*/ 6 w 897"/>
                <a:gd name="T5" fmla="*/ 0 h 470"/>
                <a:gd name="T6" fmla="*/ 105 w 897"/>
                <a:gd name="T7" fmla="*/ 7 h 470"/>
                <a:gd name="T8" fmla="*/ 545 w 897"/>
                <a:gd name="T9" fmla="*/ 29 h 470"/>
                <a:gd name="T10" fmla="*/ 872 w 897"/>
                <a:gd name="T11" fmla="*/ 26 h 470"/>
                <a:gd name="T12" fmla="*/ 875 w 897"/>
                <a:gd name="T13" fmla="*/ 95 h 470"/>
                <a:gd name="T14" fmla="*/ 896 w 897"/>
                <a:gd name="T15" fmla="*/ 241 h 470"/>
                <a:gd name="T16" fmla="*/ 892 w 897"/>
                <a:gd name="T17" fmla="*/ 469 h 470"/>
                <a:gd name="T18" fmla="*/ 864 w 897"/>
                <a:gd name="T19" fmla="*/ 459 h 470"/>
                <a:gd name="T20" fmla="*/ 820 w 897"/>
                <a:gd name="T21" fmla="*/ 428 h 470"/>
                <a:gd name="T22" fmla="*/ 802 w 897"/>
                <a:gd name="T23" fmla="*/ 437 h 470"/>
                <a:gd name="T24" fmla="*/ 744 w 897"/>
                <a:gd name="T25" fmla="*/ 442 h 470"/>
                <a:gd name="T26" fmla="*/ 687 w 897"/>
                <a:gd name="T27" fmla="*/ 462 h 470"/>
                <a:gd name="T28" fmla="*/ 665 w 897"/>
                <a:gd name="T29" fmla="*/ 440 h 470"/>
                <a:gd name="T30" fmla="*/ 635 w 897"/>
                <a:gd name="T31" fmla="*/ 446 h 470"/>
                <a:gd name="T32" fmla="*/ 630 w 897"/>
                <a:gd name="T33" fmla="*/ 429 h 470"/>
                <a:gd name="T34" fmla="*/ 608 w 897"/>
                <a:gd name="T35" fmla="*/ 444 h 470"/>
                <a:gd name="T36" fmla="*/ 606 w 897"/>
                <a:gd name="T37" fmla="*/ 462 h 470"/>
                <a:gd name="T38" fmla="*/ 599 w 897"/>
                <a:gd name="T39" fmla="*/ 437 h 470"/>
                <a:gd name="T40" fmla="*/ 578 w 897"/>
                <a:gd name="T41" fmla="*/ 451 h 470"/>
                <a:gd name="T42" fmla="*/ 546 w 897"/>
                <a:gd name="T43" fmla="*/ 425 h 470"/>
                <a:gd name="T44" fmla="*/ 528 w 897"/>
                <a:gd name="T45" fmla="*/ 444 h 470"/>
                <a:gd name="T46" fmla="*/ 516 w 897"/>
                <a:gd name="T47" fmla="*/ 434 h 470"/>
                <a:gd name="T48" fmla="*/ 501 w 897"/>
                <a:gd name="T49" fmla="*/ 402 h 470"/>
                <a:gd name="T50" fmla="*/ 472 w 897"/>
                <a:gd name="T51" fmla="*/ 399 h 470"/>
                <a:gd name="T52" fmla="*/ 468 w 897"/>
                <a:gd name="T53" fmla="*/ 409 h 470"/>
                <a:gd name="T54" fmla="*/ 449 w 897"/>
                <a:gd name="T55" fmla="*/ 397 h 470"/>
                <a:gd name="T56" fmla="*/ 433 w 897"/>
                <a:gd name="T57" fmla="*/ 402 h 470"/>
                <a:gd name="T58" fmla="*/ 413 w 897"/>
                <a:gd name="T59" fmla="*/ 393 h 470"/>
                <a:gd name="T60" fmla="*/ 385 w 897"/>
                <a:gd name="T61" fmla="*/ 389 h 470"/>
                <a:gd name="T62" fmla="*/ 386 w 897"/>
                <a:gd name="T63" fmla="*/ 373 h 470"/>
                <a:gd name="T64" fmla="*/ 370 w 897"/>
                <a:gd name="T65" fmla="*/ 357 h 470"/>
                <a:gd name="T66" fmla="*/ 363 w 897"/>
                <a:gd name="T67" fmla="*/ 367 h 470"/>
                <a:gd name="T68" fmla="*/ 333 w 897"/>
                <a:gd name="T69" fmla="*/ 366 h 470"/>
                <a:gd name="T70" fmla="*/ 303 w 897"/>
                <a:gd name="T71" fmla="*/ 340 h 470"/>
                <a:gd name="T72" fmla="*/ 312 w 897"/>
                <a:gd name="T73" fmla="*/ 87 h 470"/>
                <a:gd name="T74" fmla="*/ 0 w 897"/>
                <a:gd name="T75" fmla="*/ 69 h 470"/>
                <a:gd name="T76" fmla="*/ 0 w 897"/>
                <a:gd name="T77" fmla="*/ 69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7"/>
                <a:gd name="T118" fmla="*/ 0 h 470"/>
                <a:gd name="T119" fmla="*/ 897 w 897"/>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7" h="470">
                  <a:moveTo>
                    <a:pt x="0" y="69"/>
                  </a:moveTo>
                  <a:lnTo>
                    <a:pt x="0" y="69"/>
                  </a:lnTo>
                  <a:lnTo>
                    <a:pt x="6" y="0"/>
                  </a:lnTo>
                  <a:lnTo>
                    <a:pt x="105" y="7"/>
                  </a:lnTo>
                  <a:lnTo>
                    <a:pt x="545" y="29"/>
                  </a:lnTo>
                  <a:lnTo>
                    <a:pt x="872" y="26"/>
                  </a:lnTo>
                  <a:lnTo>
                    <a:pt x="875" y="95"/>
                  </a:lnTo>
                  <a:lnTo>
                    <a:pt x="896" y="241"/>
                  </a:lnTo>
                  <a:lnTo>
                    <a:pt x="892" y="469"/>
                  </a:lnTo>
                  <a:lnTo>
                    <a:pt x="864" y="459"/>
                  </a:lnTo>
                  <a:lnTo>
                    <a:pt x="820" y="428"/>
                  </a:lnTo>
                  <a:lnTo>
                    <a:pt x="802" y="437"/>
                  </a:lnTo>
                  <a:lnTo>
                    <a:pt x="744" y="442"/>
                  </a:lnTo>
                  <a:lnTo>
                    <a:pt x="687" y="462"/>
                  </a:lnTo>
                  <a:lnTo>
                    <a:pt x="665" y="440"/>
                  </a:lnTo>
                  <a:lnTo>
                    <a:pt x="635" y="446"/>
                  </a:lnTo>
                  <a:lnTo>
                    <a:pt x="630" y="429"/>
                  </a:lnTo>
                  <a:lnTo>
                    <a:pt x="608" y="444"/>
                  </a:lnTo>
                  <a:lnTo>
                    <a:pt x="606" y="462"/>
                  </a:lnTo>
                  <a:lnTo>
                    <a:pt x="599" y="437"/>
                  </a:lnTo>
                  <a:lnTo>
                    <a:pt x="578" y="451"/>
                  </a:lnTo>
                  <a:lnTo>
                    <a:pt x="546" y="425"/>
                  </a:lnTo>
                  <a:lnTo>
                    <a:pt x="528" y="444"/>
                  </a:lnTo>
                  <a:lnTo>
                    <a:pt x="516" y="434"/>
                  </a:lnTo>
                  <a:lnTo>
                    <a:pt x="501" y="402"/>
                  </a:lnTo>
                  <a:lnTo>
                    <a:pt x="472" y="399"/>
                  </a:lnTo>
                  <a:lnTo>
                    <a:pt x="468" y="409"/>
                  </a:lnTo>
                  <a:lnTo>
                    <a:pt x="449" y="397"/>
                  </a:lnTo>
                  <a:lnTo>
                    <a:pt x="433" y="402"/>
                  </a:lnTo>
                  <a:lnTo>
                    <a:pt x="413" y="393"/>
                  </a:lnTo>
                  <a:lnTo>
                    <a:pt x="385" y="389"/>
                  </a:lnTo>
                  <a:lnTo>
                    <a:pt x="386" y="373"/>
                  </a:lnTo>
                  <a:lnTo>
                    <a:pt x="370" y="357"/>
                  </a:lnTo>
                  <a:lnTo>
                    <a:pt x="363" y="367"/>
                  </a:lnTo>
                  <a:lnTo>
                    <a:pt x="333" y="366"/>
                  </a:lnTo>
                  <a:lnTo>
                    <a:pt x="303" y="340"/>
                  </a:lnTo>
                  <a:lnTo>
                    <a:pt x="312" y="87"/>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3" name="Freeform 55"/>
            <p:cNvSpPr>
              <a:spLocks/>
            </p:cNvSpPr>
            <p:nvPr/>
          </p:nvSpPr>
          <p:spPr bwMode="auto">
            <a:xfrm>
              <a:off x="394031" y="2472503"/>
              <a:ext cx="626269" cy="536281"/>
            </a:xfrm>
            <a:custGeom>
              <a:avLst/>
              <a:gdLst>
                <a:gd name="T0" fmla="*/ 0 w 827"/>
                <a:gd name="T1" fmla="*/ 526 h 708"/>
                <a:gd name="T2" fmla="*/ 0 w 827"/>
                <a:gd name="T3" fmla="*/ 526 h 708"/>
                <a:gd name="T4" fmla="*/ 14 w 827"/>
                <a:gd name="T5" fmla="*/ 400 h 708"/>
                <a:gd name="T6" fmla="*/ 78 w 827"/>
                <a:gd name="T7" fmla="*/ 296 h 708"/>
                <a:gd name="T8" fmla="*/ 179 w 827"/>
                <a:gd name="T9" fmla="*/ 0 h 708"/>
                <a:gd name="T10" fmla="*/ 232 w 827"/>
                <a:gd name="T11" fmla="*/ 18 h 708"/>
                <a:gd name="T12" fmla="*/ 234 w 827"/>
                <a:gd name="T13" fmla="*/ 31 h 708"/>
                <a:gd name="T14" fmla="*/ 247 w 827"/>
                <a:gd name="T15" fmla="*/ 32 h 708"/>
                <a:gd name="T16" fmla="*/ 274 w 827"/>
                <a:gd name="T17" fmla="*/ 83 h 708"/>
                <a:gd name="T18" fmla="*/ 267 w 827"/>
                <a:gd name="T19" fmla="*/ 100 h 708"/>
                <a:gd name="T20" fmla="*/ 309 w 827"/>
                <a:gd name="T21" fmla="*/ 134 h 708"/>
                <a:gd name="T22" fmla="*/ 379 w 827"/>
                <a:gd name="T23" fmla="*/ 132 h 708"/>
                <a:gd name="T24" fmla="*/ 431 w 827"/>
                <a:gd name="T25" fmla="*/ 154 h 708"/>
                <a:gd name="T26" fmla="*/ 456 w 827"/>
                <a:gd name="T27" fmla="*/ 150 h 708"/>
                <a:gd name="T28" fmla="*/ 615 w 827"/>
                <a:gd name="T29" fmla="*/ 154 h 708"/>
                <a:gd name="T30" fmla="*/ 796 w 827"/>
                <a:gd name="T31" fmla="*/ 198 h 708"/>
                <a:gd name="T32" fmla="*/ 805 w 827"/>
                <a:gd name="T33" fmla="*/ 220 h 708"/>
                <a:gd name="T34" fmla="*/ 826 w 827"/>
                <a:gd name="T35" fmla="*/ 252 h 708"/>
                <a:gd name="T36" fmla="*/ 798 w 827"/>
                <a:gd name="T37" fmla="*/ 296 h 708"/>
                <a:gd name="T38" fmla="*/ 766 w 827"/>
                <a:gd name="T39" fmla="*/ 347 h 708"/>
                <a:gd name="T40" fmla="*/ 727 w 827"/>
                <a:gd name="T41" fmla="*/ 384 h 708"/>
                <a:gd name="T42" fmla="*/ 722 w 827"/>
                <a:gd name="T43" fmla="*/ 408 h 708"/>
                <a:gd name="T44" fmla="*/ 743 w 827"/>
                <a:gd name="T45" fmla="*/ 435 h 708"/>
                <a:gd name="T46" fmla="*/ 718 w 827"/>
                <a:gd name="T47" fmla="*/ 492 h 708"/>
                <a:gd name="T48" fmla="*/ 669 w 827"/>
                <a:gd name="T49" fmla="*/ 707 h 708"/>
                <a:gd name="T50" fmla="*/ 389 w 827"/>
                <a:gd name="T51" fmla="*/ 636 h 708"/>
                <a:gd name="T52" fmla="*/ 0 w 827"/>
                <a:gd name="T53" fmla="*/ 526 h 708"/>
                <a:gd name="T54" fmla="*/ 0 w 827"/>
                <a:gd name="T55" fmla="*/ 526 h 7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7"/>
                <a:gd name="T85" fmla="*/ 0 h 708"/>
                <a:gd name="T86" fmla="*/ 827 w 827"/>
                <a:gd name="T87" fmla="*/ 708 h 7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7" h="708">
                  <a:moveTo>
                    <a:pt x="0" y="526"/>
                  </a:moveTo>
                  <a:lnTo>
                    <a:pt x="0" y="526"/>
                  </a:lnTo>
                  <a:lnTo>
                    <a:pt x="14" y="400"/>
                  </a:lnTo>
                  <a:lnTo>
                    <a:pt x="78" y="296"/>
                  </a:lnTo>
                  <a:lnTo>
                    <a:pt x="179" y="0"/>
                  </a:lnTo>
                  <a:lnTo>
                    <a:pt x="232" y="18"/>
                  </a:lnTo>
                  <a:lnTo>
                    <a:pt x="234" y="31"/>
                  </a:lnTo>
                  <a:lnTo>
                    <a:pt x="247" y="32"/>
                  </a:lnTo>
                  <a:lnTo>
                    <a:pt x="274" y="83"/>
                  </a:lnTo>
                  <a:lnTo>
                    <a:pt x="267" y="100"/>
                  </a:lnTo>
                  <a:lnTo>
                    <a:pt x="309" y="134"/>
                  </a:lnTo>
                  <a:lnTo>
                    <a:pt x="379" y="132"/>
                  </a:lnTo>
                  <a:lnTo>
                    <a:pt x="431" y="154"/>
                  </a:lnTo>
                  <a:lnTo>
                    <a:pt x="456" y="150"/>
                  </a:lnTo>
                  <a:lnTo>
                    <a:pt x="615" y="154"/>
                  </a:lnTo>
                  <a:lnTo>
                    <a:pt x="796" y="198"/>
                  </a:lnTo>
                  <a:lnTo>
                    <a:pt x="805" y="220"/>
                  </a:lnTo>
                  <a:lnTo>
                    <a:pt x="826" y="252"/>
                  </a:lnTo>
                  <a:lnTo>
                    <a:pt x="798" y="296"/>
                  </a:lnTo>
                  <a:lnTo>
                    <a:pt x="766" y="347"/>
                  </a:lnTo>
                  <a:lnTo>
                    <a:pt x="727" y="384"/>
                  </a:lnTo>
                  <a:lnTo>
                    <a:pt x="722" y="408"/>
                  </a:lnTo>
                  <a:lnTo>
                    <a:pt x="743" y="435"/>
                  </a:lnTo>
                  <a:lnTo>
                    <a:pt x="718" y="492"/>
                  </a:lnTo>
                  <a:lnTo>
                    <a:pt x="669" y="707"/>
                  </a:lnTo>
                  <a:lnTo>
                    <a:pt x="389" y="636"/>
                  </a:lnTo>
                  <a:lnTo>
                    <a:pt x="0" y="5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4" name="Freeform 56"/>
            <p:cNvSpPr>
              <a:spLocks/>
            </p:cNvSpPr>
            <p:nvPr/>
          </p:nvSpPr>
          <p:spPr bwMode="auto">
            <a:xfrm>
              <a:off x="3557179" y="3030750"/>
              <a:ext cx="456638" cy="293894"/>
            </a:xfrm>
            <a:custGeom>
              <a:avLst/>
              <a:gdLst>
                <a:gd name="T0" fmla="*/ 0 w 603"/>
                <a:gd name="T1" fmla="*/ 95 h 388"/>
                <a:gd name="T2" fmla="*/ 0 w 603"/>
                <a:gd name="T3" fmla="*/ 95 h 388"/>
                <a:gd name="T4" fmla="*/ 28 w 603"/>
                <a:gd name="T5" fmla="*/ 266 h 388"/>
                <a:gd name="T6" fmla="*/ 48 w 603"/>
                <a:gd name="T7" fmla="*/ 387 h 388"/>
                <a:gd name="T8" fmla="*/ 149 w 603"/>
                <a:gd name="T9" fmla="*/ 370 h 388"/>
                <a:gd name="T10" fmla="*/ 511 w 603"/>
                <a:gd name="T11" fmla="*/ 301 h 388"/>
                <a:gd name="T12" fmla="*/ 525 w 603"/>
                <a:gd name="T13" fmla="*/ 282 h 388"/>
                <a:gd name="T14" fmla="*/ 545 w 603"/>
                <a:gd name="T15" fmla="*/ 282 h 388"/>
                <a:gd name="T16" fmla="*/ 571 w 603"/>
                <a:gd name="T17" fmla="*/ 267 h 388"/>
                <a:gd name="T18" fmla="*/ 582 w 603"/>
                <a:gd name="T19" fmla="*/ 241 h 388"/>
                <a:gd name="T20" fmla="*/ 602 w 603"/>
                <a:gd name="T21" fmla="*/ 222 h 388"/>
                <a:gd name="T22" fmla="*/ 544 w 603"/>
                <a:gd name="T23" fmla="*/ 175 h 388"/>
                <a:gd name="T24" fmla="*/ 542 w 603"/>
                <a:gd name="T25" fmla="*/ 128 h 388"/>
                <a:gd name="T26" fmla="*/ 570 w 603"/>
                <a:gd name="T27" fmla="*/ 67 h 388"/>
                <a:gd name="T28" fmla="*/ 530 w 603"/>
                <a:gd name="T29" fmla="*/ 45 h 388"/>
                <a:gd name="T30" fmla="*/ 514 w 603"/>
                <a:gd name="T31" fmla="*/ 14 h 388"/>
                <a:gd name="T32" fmla="*/ 487 w 603"/>
                <a:gd name="T33" fmla="*/ 0 h 388"/>
                <a:gd name="T34" fmla="*/ 87 w 603"/>
                <a:gd name="T35" fmla="*/ 77 h 388"/>
                <a:gd name="T36" fmla="*/ 66 w 603"/>
                <a:gd name="T37" fmla="*/ 45 h 388"/>
                <a:gd name="T38" fmla="*/ 0 w 603"/>
                <a:gd name="T39" fmla="*/ 95 h 388"/>
                <a:gd name="T40" fmla="*/ 0 w 603"/>
                <a:gd name="T41" fmla="*/ 95 h 3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3"/>
                <a:gd name="T64" fmla="*/ 0 h 388"/>
                <a:gd name="T65" fmla="*/ 603 w 603"/>
                <a:gd name="T66" fmla="*/ 388 h 3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3" h="388">
                  <a:moveTo>
                    <a:pt x="0" y="95"/>
                  </a:moveTo>
                  <a:lnTo>
                    <a:pt x="0" y="95"/>
                  </a:lnTo>
                  <a:lnTo>
                    <a:pt x="28" y="266"/>
                  </a:lnTo>
                  <a:lnTo>
                    <a:pt x="48" y="387"/>
                  </a:lnTo>
                  <a:lnTo>
                    <a:pt x="149" y="370"/>
                  </a:lnTo>
                  <a:lnTo>
                    <a:pt x="511" y="301"/>
                  </a:lnTo>
                  <a:lnTo>
                    <a:pt x="525" y="282"/>
                  </a:lnTo>
                  <a:lnTo>
                    <a:pt x="545" y="282"/>
                  </a:lnTo>
                  <a:lnTo>
                    <a:pt x="571" y="267"/>
                  </a:lnTo>
                  <a:lnTo>
                    <a:pt x="582" y="241"/>
                  </a:lnTo>
                  <a:lnTo>
                    <a:pt x="602" y="222"/>
                  </a:lnTo>
                  <a:lnTo>
                    <a:pt x="544" y="175"/>
                  </a:lnTo>
                  <a:lnTo>
                    <a:pt x="542" y="128"/>
                  </a:lnTo>
                  <a:lnTo>
                    <a:pt x="570" y="67"/>
                  </a:lnTo>
                  <a:lnTo>
                    <a:pt x="530" y="45"/>
                  </a:lnTo>
                  <a:lnTo>
                    <a:pt x="514" y="14"/>
                  </a:lnTo>
                  <a:lnTo>
                    <a:pt x="487" y="0"/>
                  </a:lnTo>
                  <a:lnTo>
                    <a:pt x="87" y="77"/>
                  </a:lnTo>
                  <a:lnTo>
                    <a:pt x="66" y="45"/>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5" name="Freeform 57"/>
            <p:cNvSpPr>
              <a:spLocks/>
            </p:cNvSpPr>
            <p:nvPr/>
          </p:nvSpPr>
          <p:spPr bwMode="auto">
            <a:xfrm>
              <a:off x="4182690" y="2962579"/>
              <a:ext cx="61339" cy="77261"/>
            </a:xfrm>
            <a:custGeom>
              <a:avLst/>
              <a:gdLst>
                <a:gd name="T0" fmla="*/ 0 w 81"/>
                <a:gd name="T1" fmla="*/ 10 h 102"/>
                <a:gd name="T2" fmla="*/ 0 w 81"/>
                <a:gd name="T3" fmla="*/ 10 h 102"/>
                <a:gd name="T4" fmla="*/ 17 w 81"/>
                <a:gd name="T5" fmla="*/ 96 h 102"/>
                <a:gd name="T6" fmla="*/ 20 w 81"/>
                <a:gd name="T7" fmla="*/ 101 h 102"/>
                <a:gd name="T8" fmla="*/ 51 w 81"/>
                <a:gd name="T9" fmla="*/ 82 h 102"/>
                <a:gd name="T10" fmla="*/ 48 w 81"/>
                <a:gd name="T11" fmla="*/ 57 h 102"/>
                <a:gd name="T12" fmla="*/ 53 w 81"/>
                <a:gd name="T13" fmla="*/ 43 h 102"/>
                <a:gd name="T14" fmla="*/ 60 w 81"/>
                <a:gd name="T15" fmla="*/ 53 h 102"/>
                <a:gd name="T16" fmla="*/ 63 w 81"/>
                <a:gd name="T17" fmla="*/ 71 h 102"/>
                <a:gd name="T18" fmla="*/ 71 w 81"/>
                <a:gd name="T19" fmla="*/ 71 h 102"/>
                <a:gd name="T20" fmla="*/ 80 w 81"/>
                <a:gd name="T21" fmla="*/ 53 h 102"/>
                <a:gd name="T22" fmla="*/ 71 w 81"/>
                <a:gd name="T23" fmla="*/ 31 h 102"/>
                <a:gd name="T24" fmla="*/ 52 w 81"/>
                <a:gd name="T25" fmla="*/ 29 h 102"/>
                <a:gd name="T26" fmla="*/ 40 w 81"/>
                <a:gd name="T27" fmla="*/ 1 h 102"/>
                <a:gd name="T28" fmla="*/ 29 w 81"/>
                <a:gd name="T29" fmla="*/ 0 h 102"/>
                <a:gd name="T30" fmla="*/ 0 w 81"/>
                <a:gd name="T31" fmla="*/ 10 h 102"/>
                <a:gd name="T32" fmla="*/ 0 w 81"/>
                <a:gd name="T33" fmla="*/ 10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02"/>
                <a:gd name="T53" fmla="*/ 81 w 81"/>
                <a:gd name="T54" fmla="*/ 102 h 1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02">
                  <a:moveTo>
                    <a:pt x="0" y="10"/>
                  </a:moveTo>
                  <a:lnTo>
                    <a:pt x="0" y="10"/>
                  </a:lnTo>
                  <a:lnTo>
                    <a:pt x="17" y="96"/>
                  </a:lnTo>
                  <a:lnTo>
                    <a:pt x="20" y="101"/>
                  </a:lnTo>
                  <a:lnTo>
                    <a:pt x="51" y="82"/>
                  </a:lnTo>
                  <a:lnTo>
                    <a:pt x="48" y="57"/>
                  </a:lnTo>
                  <a:lnTo>
                    <a:pt x="53" y="43"/>
                  </a:lnTo>
                  <a:lnTo>
                    <a:pt x="60" y="53"/>
                  </a:lnTo>
                  <a:lnTo>
                    <a:pt x="63" y="71"/>
                  </a:lnTo>
                  <a:lnTo>
                    <a:pt x="71" y="71"/>
                  </a:lnTo>
                  <a:lnTo>
                    <a:pt x="80" y="53"/>
                  </a:lnTo>
                  <a:lnTo>
                    <a:pt x="71" y="31"/>
                  </a:lnTo>
                  <a:lnTo>
                    <a:pt x="52" y="29"/>
                  </a:lnTo>
                  <a:lnTo>
                    <a:pt x="40" y="1"/>
                  </a:lnTo>
                  <a:lnTo>
                    <a:pt x="29" y="0"/>
                  </a:lnTo>
                  <a:lnTo>
                    <a:pt x="0" y="1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6" name="Freeform 58"/>
            <p:cNvSpPr>
              <a:spLocks/>
            </p:cNvSpPr>
            <p:nvPr/>
          </p:nvSpPr>
          <p:spPr bwMode="auto">
            <a:xfrm>
              <a:off x="3443587" y="3779877"/>
              <a:ext cx="399843" cy="305256"/>
            </a:xfrm>
            <a:custGeom>
              <a:avLst/>
              <a:gdLst>
                <a:gd name="T0" fmla="*/ 0 w 528"/>
                <a:gd name="T1" fmla="*/ 95 h 403"/>
                <a:gd name="T2" fmla="*/ 0 w 528"/>
                <a:gd name="T3" fmla="*/ 95 h 403"/>
                <a:gd name="T4" fmla="*/ 22 w 528"/>
                <a:gd name="T5" fmla="*/ 53 h 403"/>
                <a:gd name="T6" fmla="*/ 97 w 528"/>
                <a:gd name="T7" fmla="*/ 15 h 403"/>
                <a:gd name="T8" fmla="*/ 238 w 528"/>
                <a:gd name="T9" fmla="*/ 0 h 403"/>
                <a:gd name="T10" fmla="*/ 297 w 528"/>
                <a:gd name="T11" fmla="*/ 36 h 403"/>
                <a:gd name="T12" fmla="*/ 389 w 528"/>
                <a:gd name="T13" fmla="*/ 24 h 403"/>
                <a:gd name="T14" fmla="*/ 527 w 528"/>
                <a:gd name="T15" fmla="*/ 124 h 403"/>
                <a:gd name="T16" fmla="*/ 487 w 528"/>
                <a:gd name="T17" fmla="*/ 171 h 403"/>
                <a:gd name="T18" fmla="*/ 465 w 528"/>
                <a:gd name="T19" fmla="*/ 201 h 403"/>
                <a:gd name="T20" fmla="*/ 468 w 528"/>
                <a:gd name="T21" fmla="*/ 234 h 403"/>
                <a:gd name="T22" fmla="*/ 432 w 528"/>
                <a:gd name="T23" fmla="*/ 264 h 403"/>
                <a:gd name="T24" fmla="*/ 403 w 528"/>
                <a:gd name="T25" fmla="*/ 309 h 403"/>
                <a:gd name="T26" fmla="*/ 364 w 528"/>
                <a:gd name="T27" fmla="*/ 332 h 403"/>
                <a:gd name="T28" fmla="*/ 345 w 528"/>
                <a:gd name="T29" fmla="*/ 337 h 403"/>
                <a:gd name="T30" fmla="*/ 337 w 528"/>
                <a:gd name="T31" fmla="*/ 364 h 403"/>
                <a:gd name="T32" fmla="*/ 315 w 528"/>
                <a:gd name="T33" fmla="*/ 349 h 403"/>
                <a:gd name="T34" fmla="*/ 335 w 528"/>
                <a:gd name="T35" fmla="*/ 376 h 403"/>
                <a:gd name="T36" fmla="*/ 315 w 528"/>
                <a:gd name="T37" fmla="*/ 402 h 403"/>
                <a:gd name="T38" fmla="*/ 297 w 528"/>
                <a:gd name="T39" fmla="*/ 400 h 403"/>
                <a:gd name="T40" fmla="*/ 284 w 528"/>
                <a:gd name="T41" fmla="*/ 383 h 403"/>
                <a:gd name="T42" fmla="*/ 262 w 528"/>
                <a:gd name="T43" fmla="*/ 343 h 403"/>
                <a:gd name="T44" fmla="*/ 249 w 528"/>
                <a:gd name="T45" fmla="*/ 338 h 403"/>
                <a:gd name="T46" fmla="*/ 223 w 528"/>
                <a:gd name="T47" fmla="*/ 285 h 403"/>
                <a:gd name="T48" fmla="*/ 188 w 528"/>
                <a:gd name="T49" fmla="*/ 262 h 403"/>
                <a:gd name="T50" fmla="*/ 162 w 528"/>
                <a:gd name="T51" fmla="*/ 226 h 403"/>
                <a:gd name="T52" fmla="*/ 100 w 528"/>
                <a:gd name="T53" fmla="*/ 180 h 403"/>
                <a:gd name="T54" fmla="*/ 68 w 528"/>
                <a:gd name="T55" fmla="*/ 138 h 403"/>
                <a:gd name="T56" fmla="*/ 0 w 528"/>
                <a:gd name="T57" fmla="*/ 95 h 403"/>
                <a:gd name="T58" fmla="*/ 0 w 528"/>
                <a:gd name="T59" fmla="*/ 95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8"/>
                <a:gd name="T91" fmla="*/ 0 h 403"/>
                <a:gd name="T92" fmla="*/ 528 w 528"/>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8" h="403">
                  <a:moveTo>
                    <a:pt x="0" y="95"/>
                  </a:moveTo>
                  <a:lnTo>
                    <a:pt x="0" y="95"/>
                  </a:lnTo>
                  <a:lnTo>
                    <a:pt x="22" y="53"/>
                  </a:lnTo>
                  <a:lnTo>
                    <a:pt x="97" y="15"/>
                  </a:lnTo>
                  <a:lnTo>
                    <a:pt x="238" y="0"/>
                  </a:lnTo>
                  <a:lnTo>
                    <a:pt x="297" y="36"/>
                  </a:lnTo>
                  <a:lnTo>
                    <a:pt x="389" y="24"/>
                  </a:lnTo>
                  <a:lnTo>
                    <a:pt x="527" y="124"/>
                  </a:lnTo>
                  <a:lnTo>
                    <a:pt x="487" y="171"/>
                  </a:lnTo>
                  <a:lnTo>
                    <a:pt x="465" y="201"/>
                  </a:lnTo>
                  <a:lnTo>
                    <a:pt x="468" y="234"/>
                  </a:lnTo>
                  <a:lnTo>
                    <a:pt x="432" y="264"/>
                  </a:lnTo>
                  <a:lnTo>
                    <a:pt x="403" y="309"/>
                  </a:lnTo>
                  <a:lnTo>
                    <a:pt x="364" y="332"/>
                  </a:lnTo>
                  <a:lnTo>
                    <a:pt x="345" y="337"/>
                  </a:lnTo>
                  <a:lnTo>
                    <a:pt x="337" y="364"/>
                  </a:lnTo>
                  <a:lnTo>
                    <a:pt x="315" y="349"/>
                  </a:lnTo>
                  <a:lnTo>
                    <a:pt x="335" y="376"/>
                  </a:lnTo>
                  <a:lnTo>
                    <a:pt x="315" y="402"/>
                  </a:lnTo>
                  <a:lnTo>
                    <a:pt x="297" y="400"/>
                  </a:lnTo>
                  <a:lnTo>
                    <a:pt x="284" y="383"/>
                  </a:lnTo>
                  <a:lnTo>
                    <a:pt x="262" y="343"/>
                  </a:lnTo>
                  <a:lnTo>
                    <a:pt x="249" y="338"/>
                  </a:lnTo>
                  <a:lnTo>
                    <a:pt x="223" y="285"/>
                  </a:lnTo>
                  <a:lnTo>
                    <a:pt x="188" y="262"/>
                  </a:lnTo>
                  <a:lnTo>
                    <a:pt x="162" y="226"/>
                  </a:lnTo>
                  <a:lnTo>
                    <a:pt x="100" y="180"/>
                  </a:lnTo>
                  <a:lnTo>
                    <a:pt x="68" y="138"/>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7" name="Freeform 59"/>
            <p:cNvSpPr>
              <a:spLocks/>
            </p:cNvSpPr>
            <p:nvPr/>
          </p:nvSpPr>
          <p:spPr bwMode="auto">
            <a:xfrm>
              <a:off x="1847246" y="2767912"/>
              <a:ext cx="552055" cy="371912"/>
            </a:xfrm>
            <a:custGeom>
              <a:avLst/>
              <a:gdLst>
                <a:gd name="T0" fmla="*/ 0 w 729"/>
                <a:gd name="T1" fmla="*/ 384 h 491"/>
                <a:gd name="T2" fmla="*/ 0 w 729"/>
                <a:gd name="T3" fmla="*/ 384 h 491"/>
                <a:gd name="T4" fmla="*/ 25 w 729"/>
                <a:gd name="T5" fmla="*/ 122 h 491"/>
                <a:gd name="T6" fmla="*/ 35 w 729"/>
                <a:gd name="T7" fmla="*/ 0 h 491"/>
                <a:gd name="T8" fmla="*/ 359 w 729"/>
                <a:gd name="T9" fmla="*/ 24 h 491"/>
                <a:gd name="T10" fmla="*/ 719 w 729"/>
                <a:gd name="T11" fmla="*/ 35 h 491"/>
                <a:gd name="T12" fmla="*/ 694 w 729"/>
                <a:gd name="T13" fmla="*/ 81 h 491"/>
                <a:gd name="T14" fmla="*/ 728 w 729"/>
                <a:gd name="T15" fmla="*/ 116 h 491"/>
                <a:gd name="T16" fmla="*/ 727 w 729"/>
                <a:gd name="T17" fmla="*/ 356 h 491"/>
                <a:gd name="T18" fmla="*/ 713 w 729"/>
                <a:gd name="T19" fmla="*/ 354 h 491"/>
                <a:gd name="T20" fmla="*/ 714 w 729"/>
                <a:gd name="T21" fmla="*/ 385 h 491"/>
                <a:gd name="T22" fmla="*/ 726 w 729"/>
                <a:gd name="T23" fmla="*/ 410 h 491"/>
                <a:gd name="T24" fmla="*/ 718 w 729"/>
                <a:gd name="T25" fmla="*/ 433 h 491"/>
                <a:gd name="T26" fmla="*/ 725 w 729"/>
                <a:gd name="T27" fmla="*/ 490 h 491"/>
                <a:gd name="T28" fmla="*/ 708 w 729"/>
                <a:gd name="T29" fmla="*/ 484 h 491"/>
                <a:gd name="T30" fmla="*/ 691 w 729"/>
                <a:gd name="T31" fmla="*/ 462 h 491"/>
                <a:gd name="T32" fmla="*/ 655 w 729"/>
                <a:gd name="T33" fmla="*/ 447 h 491"/>
                <a:gd name="T34" fmla="*/ 626 w 729"/>
                <a:gd name="T35" fmla="*/ 440 h 491"/>
                <a:gd name="T36" fmla="*/ 563 w 729"/>
                <a:gd name="T37" fmla="*/ 443 h 491"/>
                <a:gd name="T38" fmla="*/ 529 w 729"/>
                <a:gd name="T39" fmla="*/ 416 h 491"/>
                <a:gd name="T40" fmla="*/ 0 w 729"/>
                <a:gd name="T41" fmla="*/ 384 h 491"/>
                <a:gd name="T42" fmla="*/ 0 w 729"/>
                <a:gd name="T43" fmla="*/ 384 h 4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9"/>
                <a:gd name="T67" fmla="*/ 0 h 491"/>
                <a:gd name="T68" fmla="*/ 729 w 729"/>
                <a:gd name="T69" fmla="*/ 491 h 4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9" h="491">
                  <a:moveTo>
                    <a:pt x="0" y="384"/>
                  </a:moveTo>
                  <a:lnTo>
                    <a:pt x="0" y="384"/>
                  </a:lnTo>
                  <a:lnTo>
                    <a:pt x="25" y="122"/>
                  </a:lnTo>
                  <a:lnTo>
                    <a:pt x="35" y="0"/>
                  </a:lnTo>
                  <a:lnTo>
                    <a:pt x="359" y="24"/>
                  </a:lnTo>
                  <a:lnTo>
                    <a:pt x="719" y="35"/>
                  </a:lnTo>
                  <a:lnTo>
                    <a:pt x="694" y="81"/>
                  </a:lnTo>
                  <a:lnTo>
                    <a:pt x="728" y="116"/>
                  </a:lnTo>
                  <a:lnTo>
                    <a:pt x="727" y="356"/>
                  </a:lnTo>
                  <a:lnTo>
                    <a:pt x="713" y="354"/>
                  </a:lnTo>
                  <a:lnTo>
                    <a:pt x="714" y="385"/>
                  </a:lnTo>
                  <a:lnTo>
                    <a:pt x="726" y="410"/>
                  </a:lnTo>
                  <a:lnTo>
                    <a:pt x="718" y="433"/>
                  </a:lnTo>
                  <a:lnTo>
                    <a:pt x="725" y="490"/>
                  </a:lnTo>
                  <a:lnTo>
                    <a:pt x="708" y="484"/>
                  </a:lnTo>
                  <a:lnTo>
                    <a:pt x="691" y="462"/>
                  </a:lnTo>
                  <a:lnTo>
                    <a:pt x="655" y="447"/>
                  </a:lnTo>
                  <a:lnTo>
                    <a:pt x="626" y="440"/>
                  </a:lnTo>
                  <a:lnTo>
                    <a:pt x="563" y="443"/>
                  </a:lnTo>
                  <a:lnTo>
                    <a:pt x="529" y="416"/>
                  </a:lnTo>
                  <a:lnTo>
                    <a:pt x="0" y="38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8" name="Freeform 60"/>
            <p:cNvSpPr>
              <a:spLocks/>
            </p:cNvSpPr>
            <p:nvPr/>
          </p:nvSpPr>
          <p:spPr bwMode="auto">
            <a:xfrm>
              <a:off x="2885474" y="3645049"/>
              <a:ext cx="670191" cy="229510"/>
            </a:xfrm>
            <a:custGeom>
              <a:avLst/>
              <a:gdLst>
                <a:gd name="T0" fmla="*/ 0 w 885"/>
                <a:gd name="T1" fmla="*/ 302 h 303"/>
                <a:gd name="T2" fmla="*/ 0 w 885"/>
                <a:gd name="T3" fmla="*/ 302 h 303"/>
                <a:gd name="T4" fmla="*/ 14 w 885"/>
                <a:gd name="T5" fmla="*/ 248 h 303"/>
                <a:gd name="T6" fmla="*/ 8 w 885"/>
                <a:gd name="T7" fmla="*/ 243 h 303"/>
                <a:gd name="T8" fmla="*/ 34 w 885"/>
                <a:gd name="T9" fmla="*/ 223 h 303"/>
                <a:gd name="T10" fmla="*/ 58 w 885"/>
                <a:gd name="T11" fmla="*/ 175 h 303"/>
                <a:gd name="T12" fmla="*/ 51 w 885"/>
                <a:gd name="T13" fmla="*/ 166 h 303"/>
                <a:gd name="T14" fmla="*/ 62 w 885"/>
                <a:gd name="T15" fmla="*/ 143 h 303"/>
                <a:gd name="T16" fmla="*/ 65 w 885"/>
                <a:gd name="T17" fmla="*/ 117 h 303"/>
                <a:gd name="T18" fmla="*/ 80 w 885"/>
                <a:gd name="T19" fmla="*/ 98 h 303"/>
                <a:gd name="T20" fmla="*/ 220 w 885"/>
                <a:gd name="T21" fmla="*/ 88 h 303"/>
                <a:gd name="T22" fmla="*/ 218 w 885"/>
                <a:gd name="T23" fmla="*/ 66 h 303"/>
                <a:gd name="T24" fmla="*/ 261 w 885"/>
                <a:gd name="T25" fmla="*/ 67 h 303"/>
                <a:gd name="T26" fmla="*/ 677 w 885"/>
                <a:gd name="T27" fmla="*/ 28 h 303"/>
                <a:gd name="T28" fmla="*/ 884 w 885"/>
                <a:gd name="T29" fmla="*/ 0 h 303"/>
                <a:gd name="T30" fmla="*/ 878 w 885"/>
                <a:gd name="T31" fmla="*/ 30 h 303"/>
                <a:gd name="T32" fmla="*/ 865 w 885"/>
                <a:gd name="T33" fmla="*/ 40 h 303"/>
                <a:gd name="T34" fmla="*/ 846 w 885"/>
                <a:gd name="T35" fmla="*/ 72 h 303"/>
                <a:gd name="T36" fmla="*/ 832 w 885"/>
                <a:gd name="T37" fmla="*/ 69 h 303"/>
                <a:gd name="T38" fmla="*/ 817 w 885"/>
                <a:gd name="T39" fmla="*/ 78 h 303"/>
                <a:gd name="T40" fmla="*/ 805 w 885"/>
                <a:gd name="T41" fmla="*/ 94 h 303"/>
                <a:gd name="T42" fmla="*/ 790 w 885"/>
                <a:gd name="T43" fmla="*/ 85 h 303"/>
                <a:gd name="T44" fmla="*/ 766 w 885"/>
                <a:gd name="T45" fmla="*/ 105 h 303"/>
                <a:gd name="T46" fmla="*/ 763 w 885"/>
                <a:gd name="T47" fmla="*/ 122 h 303"/>
                <a:gd name="T48" fmla="*/ 663 w 885"/>
                <a:gd name="T49" fmla="*/ 182 h 303"/>
                <a:gd name="T50" fmla="*/ 657 w 885"/>
                <a:gd name="T51" fmla="*/ 204 h 303"/>
                <a:gd name="T52" fmla="*/ 631 w 885"/>
                <a:gd name="T53" fmla="*/ 217 h 303"/>
                <a:gd name="T54" fmla="*/ 631 w 885"/>
                <a:gd name="T55" fmla="*/ 246 h 303"/>
                <a:gd name="T56" fmla="*/ 495 w 885"/>
                <a:gd name="T57" fmla="*/ 264 h 303"/>
                <a:gd name="T58" fmla="*/ 221 w 885"/>
                <a:gd name="T59" fmla="*/ 288 h 303"/>
                <a:gd name="T60" fmla="*/ 0 w 885"/>
                <a:gd name="T61" fmla="*/ 302 h 303"/>
                <a:gd name="T62" fmla="*/ 0 w 885"/>
                <a:gd name="T63" fmla="*/ 302 h 3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5"/>
                <a:gd name="T97" fmla="*/ 0 h 303"/>
                <a:gd name="T98" fmla="*/ 885 w 885"/>
                <a:gd name="T99" fmla="*/ 303 h 3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5" h="303">
                  <a:moveTo>
                    <a:pt x="0" y="302"/>
                  </a:moveTo>
                  <a:lnTo>
                    <a:pt x="0" y="302"/>
                  </a:lnTo>
                  <a:lnTo>
                    <a:pt x="14" y="248"/>
                  </a:lnTo>
                  <a:lnTo>
                    <a:pt x="8" y="243"/>
                  </a:lnTo>
                  <a:lnTo>
                    <a:pt x="34" y="223"/>
                  </a:lnTo>
                  <a:lnTo>
                    <a:pt x="58" y="175"/>
                  </a:lnTo>
                  <a:lnTo>
                    <a:pt x="51" y="166"/>
                  </a:lnTo>
                  <a:lnTo>
                    <a:pt x="62" y="143"/>
                  </a:lnTo>
                  <a:lnTo>
                    <a:pt x="65" y="117"/>
                  </a:lnTo>
                  <a:lnTo>
                    <a:pt x="80" y="98"/>
                  </a:lnTo>
                  <a:lnTo>
                    <a:pt x="220" y="88"/>
                  </a:lnTo>
                  <a:lnTo>
                    <a:pt x="218" y="66"/>
                  </a:lnTo>
                  <a:lnTo>
                    <a:pt x="261" y="67"/>
                  </a:lnTo>
                  <a:lnTo>
                    <a:pt x="677" y="28"/>
                  </a:lnTo>
                  <a:lnTo>
                    <a:pt x="884" y="0"/>
                  </a:lnTo>
                  <a:lnTo>
                    <a:pt x="878" y="30"/>
                  </a:lnTo>
                  <a:lnTo>
                    <a:pt x="865" y="40"/>
                  </a:lnTo>
                  <a:lnTo>
                    <a:pt x="846" y="72"/>
                  </a:lnTo>
                  <a:lnTo>
                    <a:pt x="832" y="69"/>
                  </a:lnTo>
                  <a:lnTo>
                    <a:pt x="817" y="78"/>
                  </a:lnTo>
                  <a:lnTo>
                    <a:pt x="805" y="94"/>
                  </a:lnTo>
                  <a:lnTo>
                    <a:pt x="790" y="85"/>
                  </a:lnTo>
                  <a:lnTo>
                    <a:pt x="766" y="105"/>
                  </a:lnTo>
                  <a:lnTo>
                    <a:pt x="763" y="122"/>
                  </a:lnTo>
                  <a:lnTo>
                    <a:pt x="663" y="182"/>
                  </a:lnTo>
                  <a:lnTo>
                    <a:pt x="657" y="204"/>
                  </a:lnTo>
                  <a:lnTo>
                    <a:pt x="631" y="217"/>
                  </a:lnTo>
                  <a:lnTo>
                    <a:pt x="631" y="246"/>
                  </a:lnTo>
                  <a:lnTo>
                    <a:pt x="495" y="264"/>
                  </a:lnTo>
                  <a:lnTo>
                    <a:pt x="221" y="288"/>
                  </a:lnTo>
                  <a:lnTo>
                    <a:pt x="0" y="30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9" name="Freeform 61"/>
            <p:cNvSpPr>
              <a:spLocks/>
            </p:cNvSpPr>
            <p:nvPr/>
          </p:nvSpPr>
          <p:spPr bwMode="auto">
            <a:xfrm>
              <a:off x="1532219" y="3713978"/>
              <a:ext cx="1098052" cy="1064987"/>
            </a:xfrm>
            <a:custGeom>
              <a:avLst/>
              <a:gdLst>
                <a:gd name="T0" fmla="*/ 0 w 1450"/>
                <a:gd name="T1" fmla="*/ 550 h 1406"/>
                <a:gd name="T2" fmla="*/ 448 w 1450"/>
                <a:gd name="T3" fmla="*/ 0 h 1406"/>
                <a:gd name="T4" fmla="*/ 781 w 1450"/>
                <a:gd name="T5" fmla="*/ 297 h 1406"/>
                <a:gd name="T6" fmla="*/ 834 w 1450"/>
                <a:gd name="T7" fmla="*/ 304 h 1406"/>
                <a:gd name="T8" fmla="*/ 881 w 1450"/>
                <a:gd name="T9" fmla="*/ 333 h 1406"/>
                <a:gd name="T10" fmla="*/ 920 w 1450"/>
                <a:gd name="T11" fmla="*/ 330 h 1406"/>
                <a:gd name="T12" fmla="*/ 976 w 1450"/>
                <a:gd name="T13" fmla="*/ 375 h 1406"/>
                <a:gd name="T14" fmla="*/ 1047 w 1450"/>
                <a:gd name="T15" fmla="*/ 368 h 1406"/>
                <a:gd name="T16" fmla="*/ 1078 w 1450"/>
                <a:gd name="T17" fmla="*/ 360 h 1406"/>
                <a:gd name="T18" fmla="*/ 1135 w 1450"/>
                <a:gd name="T19" fmla="*/ 393 h 1406"/>
                <a:gd name="T20" fmla="*/ 1268 w 1450"/>
                <a:gd name="T21" fmla="*/ 359 h 1406"/>
                <a:gd name="T22" fmla="*/ 1351 w 1450"/>
                <a:gd name="T23" fmla="*/ 413 h 1406"/>
                <a:gd name="T24" fmla="*/ 1395 w 1450"/>
                <a:gd name="T25" fmla="*/ 620 h 1406"/>
                <a:gd name="T26" fmla="*/ 1449 w 1450"/>
                <a:gd name="T27" fmla="*/ 721 h 1406"/>
                <a:gd name="T28" fmla="*/ 1431 w 1450"/>
                <a:gd name="T29" fmla="*/ 825 h 1406"/>
                <a:gd name="T30" fmla="*/ 1424 w 1450"/>
                <a:gd name="T31" fmla="*/ 883 h 1406"/>
                <a:gd name="T32" fmla="*/ 1361 w 1450"/>
                <a:gd name="T33" fmla="*/ 932 h 1406"/>
                <a:gd name="T34" fmla="*/ 1312 w 1450"/>
                <a:gd name="T35" fmla="*/ 936 h 1406"/>
                <a:gd name="T36" fmla="*/ 1284 w 1450"/>
                <a:gd name="T37" fmla="*/ 914 h 1406"/>
                <a:gd name="T38" fmla="*/ 1297 w 1450"/>
                <a:gd name="T39" fmla="*/ 965 h 1406"/>
                <a:gd name="T40" fmla="*/ 1265 w 1450"/>
                <a:gd name="T41" fmla="*/ 1005 h 1406"/>
                <a:gd name="T42" fmla="*/ 1195 w 1450"/>
                <a:gd name="T43" fmla="*/ 1039 h 1406"/>
                <a:gd name="T44" fmla="*/ 1137 w 1450"/>
                <a:gd name="T45" fmla="*/ 1054 h 1406"/>
                <a:gd name="T46" fmla="*/ 1096 w 1450"/>
                <a:gd name="T47" fmla="*/ 1047 h 1406"/>
                <a:gd name="T48" fmla="*/ 1093 w 1450"/>
                <a:gd name="T49" fmla="*/ 1095 h 1406"/>
                <a:gd name="T50" fmla="*/ 1059 w 1450"/>
                <a:gd name="T51" fmla="*/ 1107 h 1406"/>
                <a:gd name="T52" fmla="*/ 1040 w 1450"/>
                <a:gd name="T53" fmla="*/ 1154 h 1406"/>
                <a:gd name="T54" fmla="*/ 1011 w 1450"/>
                <a:gd name="T55" fmla="*/ 1185 h 1406"/>
                <a:gd name="T56" fmla="*/ 994 w 1450"/>
                <a:gd name="T57" fmla="*/ 1231 h 1406"/>
                <a:gd name="T58" fmla="*/ 963 w 1450"/>
                <a:gd name="T59" fmla="*/ 1207 h 1406"/>
                <a:gd name="T60" fmla="*/ 987 w 1450"/>
                <a:gd name="T61" fmla="*/ 1272 h 1406"/>
                <a:gd name="T62" fmla="*/ 991 w 1450"/>
                <a:gd name="T63" fmla="*/ 1405 h 1406"/>
                <a:gd name="T64" fmla="*/ 865 w 1450"/>
                <a:gd name="T65" fmla="*/ 1360 h 1406"/>
                <a:gd name="T66" fmla="*/ 787 w 1450"/>
                <a:gd name="T67" fmla="*/ 1282 h 1406"/>
                <a:gd name="T68" fmla="*/ 759 w 1450"/>
                <a:gd name="T69" fmla="*/ 1221 h 1406"/>
                <a:gd name="T70" fmla="*/ 687 w 1450"/>
                <a:gd name="T71" fmla="*/ 1102 h 1406"/>
                <a:gd name="T72" fmla="*/ 562 w 1450"/>
                <a:gd name="T73" fmla="*/ 893 h 1406"/>
                <a:gd name="T74" fmla="*/ 457 w 1450"/>
                <a:gd name="T75" fmla="*/ 871 h 1406"/>
                <a:gd name="T76" fmla="*/ 387 w 1450"/>
                <a:gd name="T77" fmla="*/ 951 h 1406"/>
                <a:gd name="T78" fmla="*/ 284 w 1450"/>
                <a:gd name="T79" fmla="*/ 935 h 1406"/>
                <a:gd name="T80" fmla="*/ 193 w 1450"/>
                <a:gd name="T81" fmla="*/ 842 h 1406"/>
                <a:gd name="T82" fmla="*/ 123 w 1450"/>
                <a:gd name="T83" fmla="*/ 712 h 1406"/>
                <a:gd name="T84" fmla="*/ 26 w 1450"/>
                <a:gd name="T85" fmla="*/ 583 h 14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0"/>
                <a:gd name="T130" fmla="*/ 0 h 1406"/>
                <a:gd name="T131" fmla="*/ 1450 w 1450"/>
                <a:gd name="T132" fmla="*/ 1406 h 14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0" h="1406">
                  <a:moveTo>
                    <a:pt x="9" y="577"/>
                  </a:moveTo>
                  <a:lnTo>
                    <a:pt x="9" y="577"/>
                  </a:lnTo>
                  <a:lnTo>
                    <a:pt x="0" y="550"/>
                  </a:lnTo>
                  <a:lnTo>
                    <a:pt x="29" y="552"/>
                  </a:lnTo>
                  <a:lnTo>
                    <a:pt x="394" y="587"/>
                  </a:lnTo>
                  <a:lnTo>
                    <a:pt x="448" y="0"/>
                  </a:lnTo>
                  <a:lnTo>
                    <a:pt x="760" y="18"/>
                  </a:lnTo>
                  <a:lnTo>
                    <a:pt x="751" y="271"/>
                  </a:lnTo>
                  <a:lnTo>
                    <a:pt x="781" y="297"/>
                  </a:lnTo>
                  <a:lnTo>
                    <a:pt x="811" y="298"/>
                  </a:lnTo>
                  <a:lnTo>
                    <a:pt x="818" y="288"/>
                  </a:lnTo>
                  <a:lnTo>
                    <a:pt x="834" y="304"/>
                  </a:lnTo>
                  <a:lnTo>
                    <a:pt x="833" y="320"/>
                  </a:lnTo>
                  <a:lnTo>
                    <a:pt x="861" y="324"/>
                  </a:lnTo>
                  <a:lnTo>
                    <a:pt x="881" y="333"/>
                  </a:lnTo>
                  <a:lnTo>
                    <a:pt x="897" y="328"/>
                  </a:lnTo>
                  <a:lnTo>
                    <a:pt x="916" y="340"/>
                  </a:lnTo>
                  <a:lnTo>
                    <a:pt x="920" y="330"/>
                  </a:lnTo>
                  <a:lnTo>
                    <a:pt x="949" y="333"/>
                  </a:lnTo>
                  <a:lnTo>
                    <a:pt x="964" y="365"/>
                  </a:lnTo>
                  <a:lnTo>
                    <a:pt x="976" y="375"/>
                  </a:lnTo>
                  <a:lnTo>
                    <a:pt x="994" y="356"/>
                  </a:lnTo>
                  <a:lnTo>
                    <a:pt x="1026" y="382"/>
                  </a:lnTo>
                  <a:lnTo>
                    <a:pt x="1047" y="368"/>
                  </a:lnTo>
                  <a:lnTo>
                    <a:pt x="1054" y="393"/>
                  </a:lnTo>
                  <a:lnTo>
                    <a:pt x="1056" y="375"/>
                  </a:lnTo>
                  <a:lnTo>
                    <a:pt x="1078" y="360"/>
                  </a:lnTo>
                  <a:lnTo>
                    <a:pt x="1083" y="377"/>
                  </a:lnTo>
                  <a:lnTo>
                    <a:pt x="1113" y="371"/>
                  </a:lnTo>
                  <a:lnTo>
                    <a:pt x="1135" y="393"/>
                  </a:lnTo>
                  <a:lnTo>
                    <a:pt x="1192" y="373"/>
                  </a:lnTo>
                  <a:lnTo>
                    <a:pt x="1250" y="368"/>
                  </a:lnTo>
                  <a:lnTo>
                    <a:pt x="1268" y="359"/>
                  </a:lnTo>
                  <a:lnTo>
                    <a:pt x="1312" y="390"/>
                  </a:lnTo>
                  <a:lnTo>
                    <a:pt x="1340" y="400"/>
                  </a:lnTo>
                  <a:lnTo>
                    <a:pt x="1351" y="413"/>
                  </a:lnTo>
                  <a:lnTo>
                    <a:pt x="1388" y="412"/>
                  </a:lnTo>
                  <a:lnTo>
                    <a:pt x="1389" y="483"/>
                  </a:lnTo>
                  <a:lnTo>
                    <a:pt x="1395" y="620"/>
                  </a:lnTo>
                  <a:lnTo>
                    <a:pt x="1412" y="637"/>
                  </a:lnTo>
                  <a:lnTo>
                    <a:pt x="1417" y="673"/>
                  </a:lnTo>
                  <a:lnTo>
                    <a:pt x="1449" y="721"/>
                  </a:lnTo>
                  <a:lnTo>
                    <a:pt x="1448" y="763"/>
                  </a:lnTo>
                  <a:lnTo>
                    <a:pt x="1430" y="803"/>
                  </a:lnTo>
                  <a:lnTo>
                    <a:pt x="1431" y="825"/>
                  </a:lnTo>
                  <a:lnTo>
                    <a:pt x="1436" y="847"/>
                  </a:lnTo>
                  <a:lnTo>
                    <a:pt x="1434" y="869"/>
                  </a:lnTo>
                  <a:lnTo>
                    <a:pt x="1424" y="883"/>
                  </a:lnTo>
                  <a:lnTo>
                    <a:pt x="1409" y="902"/>
                  </a:lnTo>
                  <a:lnTo>
                    <a:pt x="1419" y="913"/>
                  </a:lnTo>
                  <a:lnTo>
                    <a:pt x="1361" y="932"/>
                  </a:lnTo>
                  <a:lnTo>
                    <a:pt x="1314" y="959"/>
                  </a:lnTo>
                  <a:lnTo>
                    <a:pt x="1342" y="936"/>
                  </a:lnTo>
                  <a:lnTo>
                    <a:pt x="1312" y="936"/>
                  </a:lnTo>
                  <a:lnTo>
                    <a:pt x="1321" y="901"/>
                  </a:lnTo>
                  <a:lnTo>
                    <a:pt x="1296" y="921"/>
                  </a:lnTo>
                  <a:lnTo>
                    <a:pt x="1284" y="914"/>
                  </a:lnTo>
                  <a:lnTo>
                    <a:pt x="1286" y="939"/>
                  </a:lnTo>
                  <a:lnTo>
                    <a:pt x="1295" y="943"/>
                  </a:lnTo>
                  <a:lnTo>
                    <a:pt x="1297" y="965"/>
                  </a:lnTo>
                  <a:lnTo>
                    <a:pt x="1280" y="981"/>
                  </a:lnTo>
                  <a:lnTo>
                    <a:pt x="1268" y="980"/>
                  </a:lnTo>
                  <a:lnTo>
                    <a:pt x="1265" y="1005"/>
                  </a:lnTo>
                  <a:lnTo>
                    <a:pt x="1130" y="1088"/>
                  </a:lnTo>
                  <a:lnTo>
                    <a:pt x="1132" y="1079"/>
                  </a:lnTo>
                  <a:lnTo>
                    <a:pt x="1195" y="1039"/>
                  </a:lnTo>
                  <a:lnTo>
                    <a:pt x="1147" y="1064"/>
                  </a:lnTo>
                  <a:lnTo>
                    <a:pt x="1150" y="1041"/>
                  </a:lnTo>
                  <a:lnTo>
                    <a:pt x="1137" y="1054"/>
                  </a:lnTo>
                  <a:lnTo>
                    <a:pt x="1123" y="1047"/>
                  </a:lnTo>
                  <a:lnTo>
                    <a:pt x="1117" y="1064"/>
                  </a:lnTo>
                  <a:lnTo>
                    <a:pt x="1096" y="1047"/>
                  </a:lnTo>
                  <a:lnTo>
                    <a:pt x="1098" y="1063"/>
                  </a:lnTo>
                  <a:lnTo>
                    <a:pt x="1123" y="1080"/>
                  </a:lnTo>
                  <a:lnTo>
                    <a:pt x="1093" y="1095"/>
                  </a:lnTo>
                  <a:lnTo>
                    <a:pt x="1082" y="1075"/>
                  </a:lnTo>
                  <a:lnTo>
                    <a:pt x="1071" y="1129"/>
                  </a:lnTo>
                  <a:lnTo>
                    <a:pt x="1059" y="1107"/>
                  </a:lnTo>
                  <a:lnTo>
                    <a:pt x="1033" y="1116"/>
                  </a:lnTo>
                  <a:lnTo>
                    <a:pt x="1028" y="1130"/>
                  </a:lnTo>
                  <a:lnTo>
                    <a:pt x="1040" y="1154"/>
                  </a:lnTo>
                  <a:lnTo>
                    <a:pt x="993" y="1156"/>
                  </a:lnTo>
                  <a:lnTo>
                    <a:pt x="1009" y="1161"/>
                  </a:lnTo>
                  <a:lnTo>
                    <a:pt x="1011" y="1185"/>
                  </a:lnTo>
                  <a:lnTo>
                    <a:pt x="1021" y="1179"/>
                  </a:lnTo>
                  <a:lnTo>
                    <a:pt x="1015" y="1195"/>
                  </a:lnTo>
                  <a:lnTo>
                    <a:pt x="994" y="1231"/>
                  </a:lnTo>
                  <a:lnTo>
                    <a:pt x="995" y="1214"/>
                  </a:lnTo>
                  <a:lnTo>
                    <a:pt x="982" y="1229"/>
                  </a:lnTo>
                  <a:lnTo>
                    <a:pt x="963" y="1207"/>
                  </a:lnTo>
                  <a:lnTo>
                    <a:pt x="967" y="1232"/>
                  </a:lnTo>
                  <a:lnTo>
                    <a:pt x="1003" y="1236"/>
                  </a:lnTo>
                  <a:lnTo>
                    <a:pt x="987" y="1272"/>
                  </a:lnTo>
                  <a:lnTo>
                    <a:pt x="1000" y="1343"/>
                  </a:lnTo>
                  <a:lnTo>
                    <a:pt x="1032" y="1403"/>
                  </a:lnTo>
                  <a:lnTo>
                    <a:pt x="991" y="1405"/>
                  </a:lnTo>
                  <a:lnTo>
                    <a:pt x="950" y="1388"/>
                  </a:lnTo>
                  <a:lnTo>
                    <a:pt x="915" y="1389"/>
                  </a:lnTo>
                  <a:lnTo>
                    <a:pt x="865" y="1360"/>
                  </a:lnTo>
                  <a:lnTo>
                    <a:pt x="806" y="1339"/>
                  </a:lnTo>
                  <a:lnTo>
                    <a:pt x="800" y="1316"/>
                  </a:lnTo>
                  <a:lnTo>
                    <a:pt x="787" y="1282"/>
                  </a:lnTo>
                  <a:lnTo>
                    <a:pt x="767" y="1257"/>
                  </a:lnTo>
                  <a:lnTo>
                    <a:pt x="770" y="1231"/>
                  </a:lnTo>
                  <a:lnTo>
                    <a:pt x="759" y="1221"/>
                  </a:lnTo>
                  <a:lnTo>
                    <a:pt x="759" y="1185"/>
                  </a:lnTo>
                  <a:lnTo>
                    <a:pt x="724" y="1157"/>
                  </a:lnTo>
                  <a:lnTo>
                    <a:pt x="687" y="1102"/>
                  </a:lnTo>
                  <a:lnTo>
                    <a:pt x="625" y="962"/>
                  </a:lnTo>
                  <a:lnTo>
                    <a:pt x="577" y="926"/>
                  </a:lnTo>
                  <a:lnTo>
                    <a:pt x="562" y="893"/>
                  </a:lnTo>
                  <a:lnTo>
                    <a:pt x="521" y="889"/>
                  </a:lnTo>
                  <a:lnTo>
                    <a:pt x="487" y="883"/>
                  </a:lnTo>
                  <a:lnTo>
                    <a:pt x="457" y="871"/>
                  </a:lnTo>
                  <a:lnTo>
                    <a:pt x="448" y="883"/>
                  </a:lnTo>
                  <a:lnTo>
                    <a:pt x="416" y="883"/>
                  </a:lnTo>
                  <a:lnTo>
                    <a:pt x="387" y="951"/>
                  </a:lnTo>
                  <a:lnTo>
                    <a:pt x="357" y="979"/>
                  </a:lnTo>
                  <a:lnTo>
                    <a:pt x="338" y="979"/>
                  </a:lnTo>
                  <a:lnTo>
                    <a:pt x="284" y="935"/>
                  </a:lnTo>
                  <a:lnTo>
                    <a:pt x="259" y="929"/>
                  </a:lnTo>
                  <a:lnTo>
                    <a:pt x="206" y="881"/>
                  </a:lnTo>
                  <a:lnTo>
                    <a:pt x="193" y="842"/>
                  </a:lnTo>
                  <a:lnTo>
                    <a:pt x="193" y="803"/>
                  </a:lnTo>
                  <a:lnTo>
                    <a:pt x="167" y="747"/>
                  </a:lnTo>
                  <a:lnTo>
                    <a:pt x="123" y="712"/>
                  </a:lnTo>
                  <a:lnTo>
                    <a:pt x="62" y="636"/>
                  </a:lnTo>
                  <a:lnTo>
                    <a:pt x="41" y="623"/>
                  </a:lnTo>
                  <a:lnTo>
                    <a:pt x="26" y="583"/>
                  </a:lnTo>
                  <a:lnTo>
                    <a:pt x="9" y="57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0" name="Freeform 62"/>
            <p:cNvSpPr>
              <a:spLocks/>
            </p:cNvSpPr>
            <p:nvPr/>
          </p:nvSpPr>
          <p:spPr bwMode="auto">
            <a:xfrm>
              <a:off x="1018027" y="3054231"/>
              <a:ext cx="443007" cy="556732"/>
            </a:xfrm>
            <a:custGeom>
              <a:avLst/>
              <a:gdLst>
                <a:gd name="T0" fmla="*/ 0 w 585"/>
                <a:gd name="T1" fmla="*/ 646 h 735"/>
                <a:gd name="T2" fmla="*/ 0 w 585"/>
                <a:gd name="T3" fmla="*/ 646 h 735"/>
                <a:gd name="T4" fmla="*/ 126 w 585"/>
                <a:gd name="T5" fmla="*/ 0 h 735"/>
                <a:gd name="T6" fmla="*/ 412 w 585"/>
                <a:gd name="T7" fmla="*/ 51 h 735"/>
                <a:gd name="T8" fmla="*/ 390 w 585"/>
                <a:gd name="T9" fmla="*/ 182 h 735"/>
                <a:gd name="T10" fmla="*/ 584 w 585"/>
                <a:gd name="T11" fmla="*/ 212 h 735"/>
                <a:gd name="T12" fmla="*/ 511 w 585"/>
                <a:gd name="T13" fmla="*/ 734 h 735"/>
                <a:gd name="T14" fmla="*/ 0 w 585"/>
                <a:gd name="T15" fmla="*/ 646 h 735"/>
                <a:gd name="T16" fmla="*/ 0 w 585"/>
                <a:gd name="T17" fmla="*/ 646 h 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5"/>
                <a:gd name="T28" fmla="*/ 0 h 735"/>
                <a:gd name="T29" fmla="*/ 585 w 585"/>
                <a:gd name="T30" fmla="*/ 735 h 7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5" h="735">
                  <a:moveTo>
                    <a:pt x="0" y="646"/>
                  </a:moveTo>
                  <a:lnTo>
                    <a:pt x="0" y="646"/>
                  </a:lnTo>
                  <a:lnTo>
                    <a:pt x="126" y="0"/>
                  </a:lnTo>
                  <a:lnTo>
                    <a:pt x="412" y="51"/>
                  </a:lnTo>
                  <a:lnTo>
                    <a:pt x="390" y="182"/>
                  </a:lnTo>
                  <a:lnTo>
                    <a:pt x="584" y="212"/>
                  </a:lnTo>
                  <a:lnTo>
                    <a:pt x="511" y="734"/>
                  </a:lnTo>
                  <a:lnTo>
                    <a:pt x="0" y="64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1" name="Freeform 63"/>
            <p:cNvSpPr>
              <a:spLocks/>
            </p:cNvSpPr>
            <p:nvPr/>
          </p:nvSpPr>
          <p:spPr bwMode="auto">
            <a:xfrm>
              <a:off x="4003215" y="2674744"/>
              <a:ext cx="126465" cy="250719"/>
            </a:xfrm>
            <a:custGeom>
              <a:avLst/>
              <a:gdLst>
                <a:gd name="T0" fmla="*/ 0 w 167"/>
                <a:gd name="T1" fmla="*/ 42 h 331"/>
                <a:gd name="T2" fmla="*/ 0 w 167"/>
                <a:gd name="T3" fmla="*/ 42 h 331"/>
                <a:gd name="T4" fmla="*/ 26 w 167"/>
                <a:gd name="T5" fmla="*/ 135 h 331"/>
                <a:gd name="T6" fmla="*/ 32 w 167"/>
                <a:gd name="T7" fmla="*/ 196 h 331"/>
                <a:gd name="T8" fmla="*/ 60 w 167"/>
                <a:gd name="T9" fmla="*/ 256 h 331"/>
                <a:gd name="T10" fmla="*/ 75 w 167"/>
                <a:gd name="T11" fmla="*/ 330 h 331"/>
                <a:gd name="T12" fmla="*/ 150 w 167"/>
                <a:gd name="T13" fmla="*/ 313 h 331"/>
                <a:gd name="T14" fmla="*/ 136 w 167"/>
                <a:gd name="T15" fmla="*/ 200 h 331"/>
                <a:gd name="T16" fmla="*/ 144 w 167"/>
                <a:gd name="T17" fmla="*/ 121 h 331"/>
                <a:gd name="T18" fmla="*/ 164 w 167"/>
                <a:gd name="T19" fmla="*/ 84 h 331"/>
                <a:gd name="T20" fmla="*/ 166 w 167"/>
                <a:gd name="T21" fmla="*/ 0 h 331"/>
                <a:gd name="T22" fmla="*/ 0 w 167"/>
                <a:gd name="T23" fmla="*/ 42 h 331"/>
                <a:gd name="T24" fmla="*/ 0 w 167"/>
                <a:gd name="T25" fmla="*/ 42 h 3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331"/>
                <a:gd name="T41" fmla="*/ 167 w 167"/>
                <a:gd name="T42" fmla="*/ 331 h 3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331">
                  <a:moveTo>
                    <a:pt x="0" y="42"/>
                  </a:moveTo>
                  <a:lnTo>
                    <a:pt x="0" y="42"/>
                  </a:lnTo>
                  <a:lnTo>
                    <a:pt x="26" y="135"/>
                  </a:lnTo>
                  <a:lnTo>
                    <a:pt x="32" y="196"/>
                  </a:lnTo>
                  <a:lnTo>
                    <a:pt x="60" y="256"/>
                  </a:lnTo>
                  <a:lnTo>
                    <a:pt x="75" y="330"/>
                  </a:lnTo>
                  <a:lnTo>
                    <a:pt x="150" y="313"/>
                  </a:lnTo>
                  <a:lnTo>
                    <a:pt x="136" y="200"/>
                  </a:lnTo>
                  <a:lnTo>
                    <a:pt x="144" y="121"/>
                  </a:lnTo>
                  <a:lnTo>
                    <a:pt x="164" y="84"/>
                  </a:lnTo>
                  <a:lnTo>
                    <a:pt x="166" y="0"/>
                  </a:lnTo>
                  <a:lnTo>
                    <a:pt x="0" y="4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72" name="Group 64"/>
            <p:cNvGrpSpPr>
              <a:grpSpLocks/>
            </p:cNvGrpSpPr>
            <p:nvPr/>
          </p:nvGrpSpPr>
          <p:grpSpPr bwMode="auto">
            <a:xfrm>
              <a:off x="3398151" y="3322372"/>
              <a:ext cx="614909" cy="344644"/>
              <a:chOff x="4201" y="1870"/>
              <a:chExt cx="812" cy="455"/>
            </a:xfrm>
            <a:solidFill>
              <a:schemeClr val="accent3">
                <a:lumMod val="20000"/>
                <a:lumOff val="80000"/>
              </a:schemeClr>
            </a:solidFill>
          </p:grpSpPr>
          <p:sp>
            <p:nvSpPr>
              <p:cNvPr id="82080" name="Freeform 65"/>
              <p:cNvSpPr>
                <a:spLocks/>
              </p:cNvSpPr>
              <p:nvPr/>
            </p:nvSpPr>
            <p:spPr bwMode="auto">
              <a:xfrm>
                <a:off x="4201" y="1870"/>
                <a:ext cx="802" cy="455"/>
              </a:xfrm>
              <a:custGeom>
                <a:avLst/>
                <a:gdLst>
                  <a:gd name="T0" fmla="*/ 0 w 802"/>
                  <a:gd name="T1" fmla="*/ 454 h 455"/>
                  <a:gd name="T2" fmla="*/ 75 w 802"/>
                  <a:gd name="T3" fmla="*/ 395 h 455"/>
                  <a:gd name="T4" fmla="*/ 127 w 802"/>
                  <a:gd name="T5" fmla="*/ 344 h 455"/>
                  <a:gd name="T6" fmla="*/ 184 w 802"/>
                  <a:gd name="T7" fmla="*/ 344 h 455"/>
                  <a:gd name="T8" fmla="*/ 236 w 802"/>
                  <a:gd name="T9" fmla="*/ 337 h 455"/>
                  <a:gd name="T10" fmla="*/ 273 w 802"/>
                  <a:gd name="T11" fmla="*/ 307 h 455"/>
                  <a:gd name="T12" fmla="*/ 334 w 802"/>
                  <a:gd name="T13" fmla="*/ 272 h 455"/>
                  <a:gd name="T14" fmla="*/ 360 w 802"/>
                  <a:gd name="T15" fmla="*/ 178 h 455"/>
                  <a:gd name="T16" fmla="*/ 405 w 802"/>
                  <a:gd name="T17" fmla="*/ 152 h 455"/>
                  <a:gd name="T18" fmla="*/ 442 w 802"/>
                  <a:gd name="T19" fmla="*/ 99 h 455"/>
                  <a:gd name="T20" fmla="*/ 478 w 802"/>
                  <a:gd name="T21" fmla="*/ 0 h 455"/>
                  <a:gd name="T22" fmla="*/ 544 w 802"/>
                  <a:gd name="T23" fmla="*/ 6 h 455"/>
                  <a:gd name="T24" fmla="*/ 586 w 802"/>
                  <a:gd name="T25" fmla="*/ 33 h 455"/>
                  <a:gd name="T26" fmla="*/ 622 w 802"/>
                  <a:gd name="T27" fmla="*/ 61 h 455"/>
                  <a:gd name="T28" fmla="*/ 603 w 802"/>
                  <a:gd name="T29" fmla="*/ 104 h 455"/>
                  <a:gd name="T30" fmla="*/ 631 w 802"/>
                  <a:gd name="T31" fmla="*/ 116 h 455"/>
                  <a:gd name="T32" fmla="*/ 646 w 802"/>
                  <a:gd name="T33" fmla="*/ 137 h 455"/>
                  <a:gd name="T34" fmla="*/ 693 w 802"/>
                  <a:gd name="T35" fmla="*/ 152 h 455"/>
                  <a:gd name="T36" fmla="*/ 717 w 802"/>
                  <a:gd name="T37" fmla="*/ 170 h 455"/>
                  <a:gd name="T38" fmla="*/ 723 w 802"/>
                  <a:gd name="T39" fmla="*/ 199 h 455"/>
                  <a:gd name="T40" fmla="*/ 688 w 802"/>
                  <a:gd name="T41" fmla="*/ 183 h 455"/>
                  <a:gd name="T42" fmla="*/ 702 w 802"/>
                  <a:gd name="T43" fmla="*/ 206 h 455"/>
                  <a:gd name="T44" fmla="*/ 714 w 802"/>
                  <a:gd name="T45" fmla="*/ 214 h 455"/>
                  <a:gd name="T46" fmla="*/ 739 w 802"/>
                  <a:gd name="T47" fmla="*/ 237 h 455"/>
                  <a:gd name="T48" fmla="*/ 719 w 802"/>
                  <a:gd name="T49" fmla="*/ 229 h 455"/>
                  <a:gd name="T50" fmla="*/ 729 w 802"/>
                  <a:gd name="T51" fmla="*/ 245 h 455"/>
                  <a:gd name="T52" fmla="*/ 692 w 802"/>
                  <a:gd name="T53" fmla="*/ 230 h 455"/>
                  <a:gd name="T54" fmla="*/ 687 w 802"/>
                  <a:gd name="T55" fmla="*/ 234 h 455"/>
                  <a:gd name="T56" fmla="*/ 726 w 802"/>
                  <a:gd name="T57" fmla="*/ 254 h 455"/>
                  <a:gd name="T58" fmla="*/ 737 w 802"/>
                  <a:gd name="T59" fmla="*/ 267 h 455"/>
                  <a:gd name="T60" fmla="*/ 745 w 802"/>
                  <a:gd name="T61" fmla="*/ 273 h 455"/>
                  <a:gd name="T62" fmla="*/ 714 w 802"/>
                  <a:gd name="T63" fmla="*/ 273 h 455"/>
                  <a:gd name="T64" fmla="*/ 682 w 802"/>
                  <a:gd name="T65" fmla="*/ 259 h 455"/>
                  <a:gd name="T66" fmla="*/ 667 w 802"/>
                  <a:gd name="T67" fmla="*/ 262 h 455"/>
                  <a:gd name="T68" fmla="*/ 706 w 802"/>
                  <a:gd name="T69" fmla="*/ 280 h 455"/>
                  <a:gd name="T70" fmla="*/ 745 w 802"/>
                  <a:gd name="T71" fmla="*/ 294 h 455"/>
                  <a:gd name="T72" fmla="*/ 759 w 802"/>
                  <a:gd name="T73" fmla="*/ 287 h 455"/>
                  <a:gd name="T74" fmla="*/ 801 w 802"/>
                  <a:gd name="T75" fmla="*/ 326 h 455"/>
                  <a:gd name="T76" fmla="*/ 782 w 802"/>
                  <a:gd name="T77" fmla="*/ 332 h 455"/>
                  <a:gd name="T78" fmla="*/ 207 w 802"/>
                  <a:gd name="T79" fmla="*/ 426 h 455"/>
                  <a:gd name="T80" fmla="*/ 0 w 802"/>
                  <a:gd name="T81" fmla="*/ 454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2"/>
                  <a:gd name="T124" fmla="*/ 0 h 455"/>
                  <a:gd name="T125" fmla="*/ 802 w 802"/>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2" h="455">
                    <a:moveTo>
                      <a:pt x="0" y="454"/>
                    </a:moveTo>
                    <a:lnTo>
                      <a:pt x="0" y="454"/>
                    </a:lnTo>
                    <a:lnTo>
                      <a:pt x="75" y="405"/>
                    </a:lnTo>
                    <a:lnTo>
                      <a:pt x="75" y="395"/>
                    </a:lnTo>
                    <a:lnTo>
                      <a:pt x="101" y="362"/>
                    </a:lnTo>
                    <a:lnTo>
                      <a:pt x="127" y="344"/>
                    </a:lnTo>
                    <a:lnTo>
                      <a:pt x="155" y="310"/>
                    </a:lnTo>
                    <a:lnTo>
                      <a:pt x="184" y="344"/>
                    </a:lnTo>
                    <a:lnTo>
                      <a:pt x="221" y="326"/>
                    </a:lnTo>
                    <a:lnTo>
                      <a:pt x="236" y="337"/>
                    </a:lnTo>
                    <a:lnTo>
                      <a:pt x="259" y="326"/>
                    </a:lnTo>
                    <a:lnTo>
                      <a:pt x="273" y="307"/>
                    </a:lnTo>
                    <a:lnTo>
                      <a:pt x="313" y="300"/>
                    </a:lnTo>
                    <a:lnTo>
                      <a:pt x="334" y="272"/>
                    </a:lnTo>
                    <a:lnTo>
                      <a:pt x="323" y="265"/>
                    </a:lnTo>
                    <a:lnTo>
                      <a:pt x="360" y="178"/>
                    </a:lnTo>
                    <a:lnTo>
                      <a:pt x="369" y="135"/>
                    </a:lnTo>
                    <a:lnTo>
                      <a:pt x="405" y="152"/>
                    </a:lnTo>
                    <a:lnTo>
                      <a:pt x="424" y="102"/>
                    </a:lnTo>
                    <a:lnTo>
                      <a:pt x="442" y="99"/>
                    </a:lnTo>
                    <a:lnTo>
                      <a:pt x="470" y="52"/>
                    </a:lnTo>
                    <a:lnTo>
                      <a:pt x="478" y="0"/>
                    </a:lnTo>
                    <a:lnTo>
                      <a:pt x="534" y="32"/>
                    </a:lnTo>
                    <a:lnTo>
                      <a:pt x="544" y="6"/>
                    </a:lnTo>
                    <a:lnTo>
                      <a:pt x="570" y="12"/>
                    </a:lnTo>
                    <a:lnTo>
                      <a:pt x="586" y="33"/>
                    </a:lnTo>
                    <a:lnTo>
                      <a:pt x="610" y="45"/>
                    </a:lnTo>
                    <a:lnTo>
                      <a:pt x="622" y="61"/>
                    </a:lnTo>
                    <a:lnTo>
                      <a:pt x="620" y="75"/>
                    </a:lnTo>
                    <a:lnTo>
                      <a:pt x="603" y="104"/>
                    </a:lnTo>
                    <a:lnTo>
                      <a:pt x="610" y="124"/>
                    </a:lnTo>
                    <a:lnTo>
                      <a:pt x="631" y="116"/>
                    </a:lnTo>
                    <a:lnTo>
                      <a:pt x="639" y="130"/>
                    </a:lnTo>
                    <a:lnTo>
                      <a:pt x="646" y="137"/>
                    </a:lnTo>
                    <a:lnTo>
                      <a:pt x="682" y="139"/>
                    </a:lnTo>
                    <a:lnTo>
                      <a:pt x="693" y="152"/>
                    </a:lnTo>
                    <a:lnTo>
                      <a:pt x="726" y="160"/>
                    </a:lnTo>
                    <a:lnTo>
                      <a:pt x="717" y="170"/>
                    </a:lnTo>
                    <a:lnTo>
                      <a:pt x="721" y="190"/>
                    </a:lnTo>
                    <a:lnTo>
                      <a:pt x="723" y="199"/>
                    </a:lnTo>
                    <a:lnTo>
                      <a:pt x="710" y="196"/>
                    </a:lnTo>
                    <a:lnTo>
                      <a:pt x="688" y="183"/>
                    </a:lnTo>
                    <a:lnTo>
                      <a:pt x="653" y="159"/>
                    </a:lnTo>
                    <a:lnTo>
                      <a:pt x="702" y="206"/>
                    </a:lnTo>
                    <a:lnTo>
                      <a:pt x="728" y="206"/>
                    </a:lnTo>
                    <a:lnTo>
                      <a:pt x="714" y="214"/>
                    </a:lnTo>
                    <a:lnTo>
                      <a:pt x="739" y="227"/>
                    </a:lnTo>
                    <a:lnTo>
                      <a:pt x="739" y="237"/>
                    </a:lnTo>
                    <a:lnTo>
                      <a:pt x="729" y="229"/>
                    </a:lnTo>
                    <a:lnTo>
                      <a:pt x="719" y="229"/>
                    </a:lnTo>
                    <a:lnTo>
                      <a:pt x="722" y="238"/>
                    </a:lnTo>
                    <a:lnTo>
                      <a:pt x="729" y="245"/>
                    </a:lnTo>
                    <a:lnTo>
                      <a:pt x="719" y="250"/>
                    </a:lnTo>
                    <a:lnTo>
                      <a:pt x="692" y="230"/>
                    </a:lnTo>
                    <a:lnTo>
                      <a:pt x="681" y="220"/>
                    </a:lnTo>
                    <a:lnTo>
                      <a:pt x="687" y="234"/>
                    </a:lnTo>
                    <a:lnTo>
                      <a:pt x="714" y="254"/>
                    </a:lnTo>
                    <a:lnTo>
                      <a:pt x="726" y="254"/>
                    </a:lnTo>
                    <a:lnTo>
                      <a:pt x="738" y="259"/>
                    </a:lnTo>
                    <a:lnTo>
                      <a:pt x="737" y="267"/>
                    </a:lnTo>
                    <a:lnTo>
                      <a:pt x="744" y="267"/>
                    </a:lnTo>
                    <a:lnTo>
                      <a:pt x="745" y="273"/>
                    </a:lnTo>
                    <a:lnTo>
                      <a:pt x="735" y="282"/>
                    </a:lnTo>
                    <a:lnTo>
                      <a:pt x="714" y="273"/>
                    </a:lnTo>
                    <a:lnTo>
                      <a:pt x="707" y="262"/>
                    </a:lnTo>
                    <a:lnTo>
                      <a:pt x="682" y="259"/>
                    </a:lnTo>
                    <a:lnTo>
                      <a:pt x="677" y="251"/>
                    </a:lnTo>
                    <a:lnTo>
                      <a:pt x="667" y="262"/>
                    </a:lnTo>
                    <a:lnTo>
                      <a:pt x="704" y="271"/>
                    </a:lnTo>
                    <a:lnTo>
                      <a:pt x="706" y="280"/>
                    </a:lnTo>
                    <a:lnTo>
                      <a:pt x="735" y="294"/>
                    </a:lnTo>
                    <a:lnTo>
                      <a:pt x="745" y="294"/>
                    </a:lnTo>
                    <a:lnTo>
                      <a:pt x="747" y="283"/>
                    </a:lnTo>
                    <a:lnTo>
                      <a:pt x="759" y="287"/>
                    </a:lnTo>
                    <a:lnTo>
                      <a:pt x="778" y="284"/>
                    </a:lnTo>
                    <a:lnTo>
                      <a:pt x="801" y="326"/>
                    </a:lnTo>
                    <a:lnTo>
                      <a:pt x="787" y="319"/>
                    </a:lnTo>
                    <a:lnTo>
                      <a:pt x="782" y="332"/>
                    </a:lnTo>
                    <a:lnTo>
                      <a:pt x="466" y="393"/>
                    </a:lnTo>
                    <a:lnTo>
                      <a:pt x="207" y="426"/>
                    </a:lnTo>
                    <a:lnTo>
                      <a:pt x="0" y="45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1" name="Freeform 66"/>
              <p:cNvSpPr>
                <a:spLocks/>
              </p:cNvSpPr>
              <p:nvPr/>
            </p:nvSpPr>
            <p:spPr bwMode="auto">
              <a:xfrm>
                <a:off x="4968" y="1996"/>
                <a:ext cx="45" cy="130"/>
              </a:xfrm>
              <a:custGeom>
                <a:avLst/>
                <a:gdLst>
                  <a:gd name="T0" fmla="*/ 0 w 45"/>
                  <a:gd name="T1" fmla="*/ 73 h 130"/>
                  <a:gd name="T2" fmla="*/ 0 w 45"/>
                  <a:gd name="T3" fmla="*/ 73 h 130"/>
                  <a:gd name="T4" fmla="*/ 0 w 45"/>
                  <a:gd name="T5" fmla="*/ 113 h 130"/>
                  <a:gd name="T6" fmla="*/ 9 w 45"/>
                  <a:gd name="T7" fmla="*/ 129 h 130"/>
                  <a:gd name="T8" fmla="*/ 15 w 45"/>
                  <a:gd name="T9" fmla="*/ 82 h 130"/>
                  <a:gd name="T10" fmla="*/ 32 w 45"/>
                  <a:gd name="T11" fmla="*/ 62 h 130"/>
                  <a:gd name="T12" fmla="*/ 44 w 45"/>
                  <a:gd name="T13" fmla="*/ 0 h 130"/>
                  <a:gd name="T14" fmla="*/ 18 w 45"/>
                  <a:gd name="T15" fmla="*/ 14 h 130"/>
                  <a:gd name="T16" fmla="*/ 0 w 45"/>
                  <a:gd name="T17" fmla="*/ 73 h 130"/>
                  <a:gd name="T18" fmla="*/ 0 w 45"/>
                  <a:gd name="T19" fmla="*/ 73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30"/>
                  <a:gd name="T32" fmla="*/ 45 w 45"/>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30">
                    <a:moveTo>
                      <a:pt x="0" y="73"/>
                    </a:moveTo>
                    <a:lnTo>
                      <a:pt x="0" y="73"/>
                    </a:lnTo>
                    <a:lnTo>
                      <a:pt x="0" y="113"/>
                    </a:lnTo>
                    <a:lnTo>
                      <a:pt x="9" y="129"/>
                    </a:lnTo>
                    <a:lnTo>
                      <a:pt x="15" y="82"/>
                    </a:lnTo>
                    <a:lnTo>
                      <a:pt x="32" y="62"/>
                    </a:lnTo>
                    <a:lnTo>
                      <a:pt x="44" y="0"/>
                    </a:lnTo>
                    <a:lnTo>
                      <a:pt x="18" y="14"/>
                    </a:lnTo>
                    <a:lnTo>
                      <a:pt x="0" y="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73" name="Group 67"/>
            <p:cNvGrpSpPr>
              <a:grpSpLocks/>
            </p:cNvGrpSpPr>
            <p:nvPr/>
          </p:nvGrpSpPr>
          <p:grpSpPr bwMode="auto">
            <a:xfrm>
              <a:off x="531855" y="2239963"/>
              <a:ext cx="526308" cy="383274"/>
              <a:chOff x="416" y="441"/>
              <a:chExt cx="695" cy="506"/>
            </a:xfrm>
            <a:solidFill>
              <a:schemeClr val="accent3">
                <a:lumMod val="20000"/>
                <a:lumOff val="80000"/>
              </a:schemeClr>
            </a:solidFill>
          </p:grpSpPr>
          <p:sp>
            <p:nvSpPr>
              <p:cNvPr id="82077" name="Freeform 68"/>
              <p:cNvSpPr>
                <a:spLocks/>
              </p:cNvSpPr>
              <p:nvPr/>
            </p:nvSpPr>
            <p:spPr bwMode="auto">
              <a:xfrm>
                <a:off x="416" y="441"/>
                <a:ext cx="695" cy="506"/>
              </a:xfrm>
              <a:custGeom>
                <a:avLst/>
                <a:gdLst>
                  <a:gd name="T0" fmla="*/ 26 w 695"/>
                  <a:gd name="T1" fmla="*/ 109 h 506"/>
                  <a:gd name="T2" fmla="*/ 26 w 695"/>
                  <a:gd name="T3" fmla="*/ 177 h 506"/>
                  <a:gd name="T4" fmla="*/ 50 w 695"/>
                  <a:gd name="T5" fmla="*/ 223 h 506"/>
                  <a:gd name="T6" fmla="*/ 16 w 695"/>
                  <a:gd name="T7" fmla="*/ 238 h 506"/>
                  <a:gd name="T8" fmla="*/ 35 w 695"/>
                  <a:gd name="T9" fmla="*/ 255 h 506"/>
                  <a:gd name="T10" fmla="*/ 15 w 695"/>
                  <a:gd name="T11" fmla="*/ 293 h 506"/>
                  <a:gd name="T12" fmla="*/ 12 w 695"/>
                  <a:gd name="T13" fmla="*/ 260 h 506"/>
                  <a:gd name="T14" fmla="*/ 50 w 695"/>
                  <a:gd name="T15" fmla="*/ 325 h 506"/>
                  <a:gd name="T16" fmla="*/ 92 w 695"/>
                  <a:gd name="T17" fmla="*/ 390 h 506"/>
                  <a:gd name="T18" fmla="*/ 197 w 695"/>
                  <a:gd name="T19" fmla="*/ 439 h 506"/>
                  <a:gd name="T20" fmla="*/ 433 w 695"/>
                  <a:gd name="T21" fmla="*/ 461 h 506"/>
                  <a:gd name="T22" fmla="*/ 694 w 695"/>
                  <a:gd name="T23" fmla="*/ 125 h 506"/>
                  <a:gd name="T24" fmla="*/ 211 w 695"/>
                  <a:gd name="T25" fmla="*/ 9 h 506"/>
                  <a:gd name="T26" fmla="*/ 210 w 695"/>
                  <a:gd name="T27" fmla="*/ 26 h 506"/>
                  <a:gd name="T28" fmla="*/ 226 w 695"/>
                  <a:gd name="T29" fmla="*/ 35 h 506"/>
                  <a:gd name="T30" fmla="*/ 216 w 695"/>
                  <a:gd name="T31" fmla="*/ 75 h 506"/>
                  <a:gd name="T32" fmla="*/ 201 w 695"/>
                  <a:gd name="T33" fmla="*/ 73 h 506"/>
                  <a:gd name="T34" fmla="*/ 213 w 695"/>
                  <a:gd name="T35" fmla="*/ 122 h 506"/>
                  <a:gd name="T36" fmla="*/ 220 w 695"/>
                  <a:gd name="T37" fmla="*/ 138 h 506"/>
                  <a:gd name="T38" fmla="*/ 201 w 695"/>
                  <a:gd name="T39" fmla="*/ 162 h 506"/>
                  <a:gd name="T40" fmla="*/ 197 w 695"/>
                  <a:gd name="T41" fmla="*/ 180 h 506"/>
                  <a:gd name="T42" fmla="*/ 179 w 695"/>
                  <a:gd name="T43" fmla="*/ 216 h 506"/>
                  <a:gd name="T44" fmla="*/ 170 w 695"/>
                  <a:gd name="T45" fmla="*/ 220 h 506"/>
                  <a:gd name="T46" fmla="*/ 140 w 695"/>
                  <a:gd name="T47" fmla="*/ 226 h 506"/>
                  <a:gd name="T48" fmla="*/ 130 w 695"/>
                  <a:gd name="T49" fmla="*/ 240 h 506"/>
                  <a:gd name="T50" fmla="*/ 122 w 695"/>
                  <a:gd name="T51" fmla="*/ 231 h 506"/>
                  <a:gd name="T52" fmla="*/ 128 w 695"/>
                  <a:gd name="T53" fmla="*/ 217 h 506"/>
                  <a:gd name="T54" fmla="*/ 132 w 695"/>
                  <a:gd name="T55" fmla="*/ 216 h 506"/>
                  <a:gd name="T56" fmla="*/ 143 w 695"/>
                  <a:gd name="T57" fmla="*/ 217 h 506"/>
                  <a:gd name="T58" fmla="*/ 165 w 695"/>
                  <a:gd name="T59" fmla="*/ 202 h 506"/>
                  <a:gd name="T60" fmla="*/ 165 w 695"/>
                  <a:gd name="T61" fmla="*/ 210 h 506"/>
                  <a:gd name="T62" fmla="*/ 178 w 695"/>
                  <a:gd name="T63" fmla="*/ 183 h 506"/>
                  <a:gd name="T64" fmla="*/ 174 w 695"/>
                  <a:gd name="T65" fmla="*/ 177 h 506"/>
                  <a:gd name="T66" fmla="*/ 192 w 695"/>
                  <a:gd name="T67" fmla="*/ 143 h 506"/>
                  <a:gd name="T68" fmla="*/ 181 w 695"/>
                  <a:gd name="T69" fmla="*/ 146 h 506"/>
                  <a:gd name="T70" fmla="*/ 154 w 695"/>
                  <a:gd name="T71" fmla="*/ 165 h 506"/>
                  <a:gd name="T72" fmla="*/ 148 w 695"/>
                  <a:gd name="T73" fmla="*/ 191 h 506"/>
                  <a:gd name="T74" fmla="*/ 138 w 695"/>
                  <a:gd name="T75" fmla="*/ 165 h 506"/>
                  <a:gd name="T76" fmla="*/ 168 w 695"/>
                  <a:gd name="T77" fmla="*/ 150 h 506"/>
                  <a:gd name="T78" fmla="*/ 183 w 695"/>
                  <a:gd name="T79" fmla="*/ 111 h 506"/>
                  <a:gd name="T80" fmla="*/ 180 w 695"/>
                  <a:gd name="T81" fmla="*/ 105 h 506"/>
                  <a:gd name="T82" fmla="*/ 166 w 695"/>
                  <a:gd name="T83" fmla="*/ 122 h 506"/>
                  <a:gd name="T84" fmla="*/ 157 w 695"/>
                  <a:gd name="T85" fmla="*/ 111 h 506"/>
                  <a:gd name="T86" fmla="*/ 72 w 695"/>
                  <a:gd name="T87" fmla="*/ 63 h 506"/>
                  <a:gd name="T88" fmla="*/ 16 w 695"/>
                  <a:gd name="T89" fmla="*/ 86 h 5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5"/>
                  <a:gd name="T136" fmla="*/ 0 h 506"/>
                  <a:gd name="T137" fmla="*/ 695 w 695"/>
                  <a:gd name="T138" fmla="*/ 506 h 5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5" h="506">
                    <a:moveTo>
                      <a:pt x="16" y="86"/>
                    </a:moveTo>
                    <a:lnTo>
                      <a:pt x="16" y="86"/>
                    </a:lnTo>
                    <a:lnTo>
                      <a:pt x="26" y="109"/>
                    </a:lnTo>
                    <a:lnTo>
                      <a:pt x="24" y="139"/>
                    </a:lnTo>
                    <a:lnTo>
                      <a:pt x="22" y="165"/>
                    </a:lnTo>
                    <a:lnTo>
                      <a:pt x="26" y="177"/>
                    </a:lnTo>
                    <a:lnTo>
                      <a:pt x="20" y="215"/>
                    </a:lnTo>
                    <a:lnTo>
                      <a:pt x="32" y="207"/>
                    </a:lnTo>
                    <a:lnTo>
                      <a:pt x="50" y="223"/>
                    </a:lnTo>
                    <a:lnTo>
                      <a:pt x="30" y="224"/>
                    </a:lnTo>
                    <a:lnTo>
                      <a:pt x="18" y="223"/>
                    </a:lnTo>
                    <a:lnTo>
                      <a:pt x="16" y="238"/>
                    </a:lnTo>
                    <a:lnTo>
                      <a:pt x="16" y="249"/>
                    </a:lnTo>
                    <a:lnTo>
                      <a:pt x="32" y="249"/>
                    </a:lnTo>
                    <a:lnTo>
                      <a:pt x="35" y="255"/>
                    </a:lnTo>
                    <a:lnTo>
                      <a:pt x="22" y="261"/>
                    </a:lnTo>
                    <a:lnTo>
                      <a:pt x="24" y="277"/>
                    </a:lnTo>
                    <a:lnTo>
                      <a:pt x="15" y="293"/>
                    </a:lnTo>
                    <a:lnTo>
                      <a:pt x="9" y="292"/>
                    </a:lnTo>
                    <a:lnTo>
                      <a:pt x="15" y="267"/>
                    </a:lnTo>
                    <a:lnTo>
                      <a:pt x="12" y="260"/>
                    </a:lnTo>
                    <a:lnTo>
                      <a:pt x="0" y="298"/>
                    </a:lnTo>
                    <a:lnTo>
                      <a:pt x="18" y="311"/>
                    </a:lnTo>
                    <a:lnTo>
                      <a:pt x="50" y="325"/>
                    </a:lnTo>
                    <a:lnTo>
                      <a:pt x="52" y="338"/>
                    </a:lnTo>
                    <a:lnTo>
                      <a:pt x="65" y="339"/>
                    </a:lnTo>
                    <a:lnTo>
                      <a:pt x="92" y="390"/>
                    </a:lnTo>
                    <a:lnTo>
                      <a:pt x="85" y="407"/>
                    </a:lnTo>
                    <a:lnTo>
                      <a:pt x="127" y="441"/>
                    </a:lnTo>
                    <a:lnTo>
                      <a:pt x="197" y="439"/>
                    </a:lnTo>
                    <a:lnTo>
                      <a:pt x="249" y="461"/>
                    </a:lnTo>
                    <a:lnTo>
                      <a:pt x="274" y="457"/>
                    </a:lnTo>
                    <a:lnTo>
                      <a:pt x="433" y="461"/>
                    </a:lnTo>
                    <a:lnTo>
                      <a:pt x="614" y="505"/>
                    </a:lnTo>
                    <a:lnTo>
                      <a:pt x="617" y="449"/>
                    </a:lnTo>
                    <a:lnTo>
                      <a:pt x="694" y="125"/>
                    </a:lnTo>
                    <a:lnTo>
                      <a:pt x="212" y="0"/>
                    </a:lnTo>
                    <a:lnTo>
                      <a:pt x="208" y="2"/>
                    </a:lnTo>
                    <a:lnTo>
                      <a:pt x="211" y="9"/>
                    </a:lnTo>
                    <a:lnTo>
                      <a:pt x="206" y="11"/>
                    </a:lnTo>
                    <a:lnTo>
                      <a:pt x="211" y="19"/>
                    </a:lnTo>
                    <a:lnTo>
                      <a:pt x="210" y="26"/>
                    </a:lnTo>
                    <a:lnTo>
                      <a:pt x="211" y="35"/>
                    </a:lnTo>
                    <a:lnTo>
                      <a:pt x="218" y="31"/>
                    </a:lnTo>
                    <a:lnTo>
                      <a:pt x="226" y="35"/>
                    </a:lnTo>
                    <a:lnTo>
                      <a:pt x="224" y="49"/>
                    </a:lnTo>
                    <a:lnTo>
                      <a:pt x="225" y="56"/>
                    </a:lnTo>
                    <a:lnTo>
                      <a:pt x="216" y="75"/>
                    </a:lnTo>
                    <a:lnTo>
                      <a:pt x="204" y="63"/>
                    </a:lnTo>
                    <a:lnTo>
                      <a:pt x="201" y="64"/>
                    </a:lnTo>
                    <a:lnTo>
                      <a:pt x="201" y="73"/>
                    </a:lnTo>
                    <a:lnTo>
                      <a:pt x="209" y="75"/>
                    </a:lnTo>
                    <a:lnTo>
                      <a:pt x="218" y="96"/>
                    </a:lnTo>
                    <a:lnTo>
                      <a:pt x="213" y="122"/>
                    </a:lnTo>
                    <a:lnTo>
                      <a:pt x="218" y="130"/>
                    </a:lnTo>
                    <a:lnTo>
                      <a:pt x="224" y="131"/>
                    </a:lnTo>
                    <a:lnTo>
                      <a:pt x="220" y="138"/>
                    </a:lnTo>
                    <a:lnTo>
                      <a:pt x="213" y="139"/>
                    </a:lnTo>
                    <a:lnTo>
                      <a:pt x="201" y="156"/>
                    </a:lnTo>
                    <a:lnTo>
                      <a:pt x="201" y="162"/>
                    </a:lnTo>
                    <a:lnTo>
                      <a:pt x="197" y="171"/>
                    </a:lnTo>
                    <a:lnTo>
                      <a:pt x="192" y="173"/>
                    </a:lnTo>
                    <a:lnTo>
                      <a:pt x="197" y="180"/>
                    </a:lnTo>
                    <a:lnTo>
                      <a:pt x="191" y="184"/>
                    </a:lnTo>
                    <a:lnTo>
                      <a:pt x="191" y="213"/>
                    </a:lnTo>
                    <a:lnTo>
                      <a:pt x="179" y="216"/>
                    </a:lnTo>
                    <a:lnTo>
                      <a:pt x="179" y="224"/>
                    </a:lnTo>
                    <a:lnTo>
                      <a:pt x="171" y="215"/>
                    </a:lnTo>
                    <a:lnTo>
                      <a:pt x="170" y="220"/>
                    </a:lnTo>
                    <a:lnTo>
                      <a:pt x="150" y="237"/>
                    </a:lnTo>
                    <a:lnTo>
                      <a:pt x="144" y="236"/>
                    </a:lnTo>
                    <a:lnTo>
                      <a:pt x="140" y="226"/>
                    </a:lnTo>
                    <a:lnTo>
                      <a:pt x="138" y="232"/>
                    </a:lnTo>
                    <a:lnTo>
                      <a:pt x="133" y="227"/>
                    </a:lnTo>
                    <a:lnTo>
                      <a:pt x="130" y="240"/>
                    </a:lnTo>
                    <a:lnTo>
                      <a:pt x="128" y="239"/>
                    </a:lnTo>
                    <a:lnTo>
                      <a:pt x="128" y="230"/>
                    </a:lnTo>
                    <a:lnTo>
                      <a:pt x="122" y="231"/>
                    </a:lnTo>
                    <a:lnTo>
                      <a:pt x="130" y="223"/>
                    </a:lnTo>
                    <a:lnTo>
                      <a:pt x="120" y="223"/>
                    </a:lnTo>
                    <a:lnTo>
                      <a:pt x="128" y="217"/>
                    </a:lnTo>
                    <a:lnTo>
                      <a:pt x="118" y="216"/>
                    </a:lnTo>
                    <a:lnTo>
                      <a:pt x="123" y="209"/>
                    </a:lnTo>
                    <a:lnTo>
                      <a:pt x="132" y="216"/>
                    </a:lnTo>
                    <a:lnTo>
                      <a:pt x="136" y="207"/>
                    </a:lnTo>
                    <a:lnTo>
                      <a:pt x="150" y="199"/>
                    </a:lnTo>
                    <a:lnTo>
                      <a:pt x="143" y="217"/>
                    </a:lnTo>
                    <a:lnTo>
                      <a:pt x="146" y="226"/>
                    </a:lnTo>
                    <a:lnTo>
                      <a:pt x="151" y="209"/>
                    </a:lnTo>
                    <a:lnTo>
                      <a:pt x="165" y="202"/>
                    </a:lnTo>
                    <a:lnTo>
                      <a:pt x="158" y="213"/>
                    </a:lnTo>
                    <a:lnTo>
                      <a:pt x="165" y="219"/>
                    </a:lnTo>
                    <a:lnTo>
                      <a:pt x="165" y="210"/>
                    </a:lnTo>
                    <a:lnTo>
                      <a:pt x="172" y="203"/>
                    </a:lnTo>
                    <a:lnTo>
                      <a:pt x="180" y="191"/>
                    </a:lnTo>
                    <a:lnTo>
                      <a:pt x="178" y="183"/>
                    </a:lnTo>
                    <a:lnTo>
                      <a:pt x="165" y="183"/>
                    </a:lnTo>
                    <a:lnTo>
                      <a:pt x="168" y="171"/>
                    </a:lnTo>
                    <a:lnTo>
                      <a:pt x="174" y="177"/>
                    </a:lnTo>
                    <a:lnTo>
                      <a:pt x="175" y="159"/>
                    </a:lnTo>
                    <a:lnTo>
                      <a:pt x="191" y="160"/>
                    </a:lnTo>
                    <a:lnTo>
                      <a:pt x="192" y="143"/>
                    </a:lnTo>
                    <a:lnTo>
                      <a:pt x="186" y="132"/>
                    </a:lnTo>
                    <a:lnTo>
                      <a:pt x="186" y="149"/>
                    </a:lnTo>
                    <a:lnTo>
                      <a:pt x="181" y="146"/>
                    </a:lnTo>
                    <a:lnTo>
                      <a:pt x="171" y="153"/>
                    </a:lnTo>
                    <a:lnTo>
                      <a:pt x="164" y="165"/>
                    </a:lnTo>
                    <a:lnTo>
                      <a:pt x="154" y="165"/>
                    </a:lnTo>
                    <a:lnTo>
                      <a:pt x="138" y="176"/>
                    </a:lnTo>
                    <a:lnTo>
                      <a:pt x="125" y="191"/>
                    </a:lnTo>
                    <a:lnTo>
                      <a:pt x="148" y="191"/>
                    </a:lnTo>
                    <a:lnTo>
                      <a:pt x="128" y="196"/>
                    </a:lnTo>
                    <a:lnTo>
                      <a:pt x="118" y="193"/>
                    </a:lnTo>
                    <a:lnTo>
                      <a:pt x="138" y="165"/>
                    </a:lnTo>
                    <a:lnTo>
                      <a:pt x="151" y="159"/>
                    </a:lnTo>
                    <a:lnTo>
                      <a:pt x="166" y="141"/>
                    </a:lnTo>
                    <a:lnTo>
                      <a:pt x="168" y="150"/>
                    </a:lnTo>
                    <a:lnTo>
                      <a:pt x="178" y="143"/>
                    </a:lnTo>
                    <a:lnTo>
                      <a:pt x="186" y="124"/>
                    </a:lnTo>
                    <a:lnTo>
                      <a:pt x="183" y="111"/>
                    </a:lnTo>
                    <a:lnTo>
                      <a:pt x="181" y="120"/>
                    </a:lnTo>
                    <a:lnTo>
                      <a:pt x="175" y="119"/>
                    </a:lnTo>
                    <a:lnTo>
                      <a:pt x="180" y="105"/>
                    </a:lnTo>
                    <a:lnTo>
                      <a:pt x="173" y="105"/>
                    </a:lnTo>
                    <a:lnTo>
                      <a:pt x="172" y="118"/>
                    </a:lnTo>
                    <a:lnTo>
                      <a:pt x="166" y="122"/>
                    </a:lnTo>
                    <a:lnTo>
                      <a:pt x="166" y="108"/>
                    </a:lnTo>
                    <a:lnTo>
                      <a:pt x="161" y="105"/>
                    </a:lnTo>
                    <a:lnTo>
                      <a:pt x="157" y="111"/>
                    </a:lnTo>
                    <a:lnTo>
                      <a:pt x="150" y="95"/>
                    </a:lnTo>
                    <a:lnTo>
                      <a:pt x="133" y="93"/>
                    </a:lnTo>
                    <a:lnTo>
                      <a:pt x="72" y="63"/>
                    </a:lnTo>
                    <a:lnTo>
                      <a:pt x="30" y="24"/>
                    </a:lnTo>
                    <a:lnTo>
                      <a:pt x="16" y="51"/>
                    </a:lnTo>
                    <a:lnTo>
                      <a:pt x="16" y="8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78" name="Freeform 69"/>
              <p:cNvSpPr>
                <a:spLocks/>
              </p:cNvSpPr>
              <p:nvPr/>
            </p:nvSpPr>
            <p:spPr bwMode="auto">
              <a:xfrm>
                <a:off x="579" y="470"/>
                <a:ext cx="32" cy="38"/>
              </a:xfrm>
              <a:custGeom>
                <a:avLst/>
                <a:gdLst>
                  <a:gd name="T0" fmla="*/ 0 w 32"/>
                  <a:gd name="T1" fmla="*/ 16 h 38"/>
                  <a:gd name="T2" fmla="*/ 0 w 32"/>
                  <a:gd name="T3" fmla="*/ 16 h 38"/>
                  <a:gd name="T4" fmla="*/ 26 w 32"/>
                  <a:gd name="T5" fmla="*/ 0 h 38"/>
                  <a:gd name="T6" fmla="*/ 31 w 32"/>
                  <a:gd name="T7" fmla="*/ 15 h 38"/>
                  <a:gd name="T8" fmla="*/ 27 w 32"/>
                  <a:gd name="T9" fmla="*/ 37 h 38"/>
                  <a:gd name="T10" fmla="*/ 0 w 32"/>
                  <a:gd name="T11" fmla="*/ 16 h 38"/>
                  <a:gd name="T12" fmla="*/ 0 w 32"/>
                  <a:gd name="T13" fmla="*/ 16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6"/>
                    </a:moveTo>
                    <a:lnTo>
                      <a:pt x="0" y="16"/>
                    </a:lnTo>
                    <a:lnTo>
                      <a:pt x="26" y="0"/>
                    </a:lnTo>
                    <a:lnTo>
                      <a:pt x="31" y="15"/>
                    </a:lnTo>
                    <a:lnTo>
                      <a:pt x="27" y="37"/>
                    </a:lnTo>
                    <a:lnTo>
                      <a:pt x="0" y="1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79" name="Freeform 70"/>
              <p:cNvSpPr>
                <a:spLocks/>
              </p:cNvSpPr>
              <p:nvPr/>
            </p:nvSpPr>
            <p:spPr bwMode="auto">
              <a:xfrm>
                <a:off x="600" y="519"/>
                <a:ext cx="24" cy="54"/>
              </a:xfrm>
              <a:custGeom>
                <a:avLst/>
                <a:gdLst>
                  <a:gd name="T0" fmla="*/ 0 w 24"/>
                  <a:gd name="T1" fmla="*/ 15 h 54"/>
                  <a:gd name="T2" fmla="*/ 0 w 24"/>
                  <a:gd name="T3" fmla="*/ 15 h 54"/>
                  <a:gd name="T4" fmla="*/ 14 w 24"/>
                  <a:gd name="T5" fmla="*/ 0 h 54"/>
                  <a:gd name="T6" fmla="*/ 23 w 24"/>
                  <a:gd name="T7" fmla="*/ 8 h 54"/>
                  <a:gd name="T8" fmla="*/ 18 w 24"/>
                  <a:gd name="T9" fmla="*/ 53 h 54"/>
                  <a:gd name="T10" fmla="*/ 0 w 24"/>
                  <a:gd name="T11" fmla="*/ 15 h 54"/>
                  <a:gd name="T12" fmla="*/ 0 w 24"/>
                  <a:gd name="T13" fmla="*/ 15 h 54"/>
                  <a:gd name="T14" fmla="*/ 0 60000 65536"/>
                  <a:gd name="T15" fmla="*/ 0 60000 65536"/>
                  <a:gd name="T16" fmla="*/ 0 60000 65536"/>
                  <a:gd name="T17" fmla="*/ 0 60000 65536"/>
                  <a:gd name="T18" fmla="*/ 0 60000 65536"/>
                  <a:gd name="T19" fmla="*/ 0 60000 65536"/>
                  <a:gd name="T20" fmla="*/ 0 60000 65536"/>
                  <a:gd name="T21" fmla="*/ 0 w 24"/>
                  <a:gd name="T22" fmla="*/ 0 h 54"/>
                  <a:gd name="T23" fmla="*/ 24 w 2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4">
                    <a:moveTo>
                      <a:pt x="0" y="15"/>
                    </a:moveTo>
                    <a:lnTo>
                      <a:pt x="0" y="15"/>
                    </a:lnTo>
                    <a:lnTo>
                      <a:pt x="14" y="0"/>
                    </a:lnTo>
                    <a:lnTo>
                      <a:pt x="23" y="8"/>
                    </a:lnTo>
                    <a:lnTo>
                      <a:pt x="18" y="53"/>
                    </a:lnTo>
                    <a:lnTo>
                      <a:pt x="0" y="1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74" name="Freeform 71"/>
            <p:cNvSpPr>
              <a:spLocks/>
            </p:cNvSpPr>
            <p:nvPr/>
          </p:nvSpPr>
          <p:spPr bwMode="auto">
            <a:xfrm>
              <a:off x="3457218" y="3232234"/>
              <a:ext cx="353649" cy="351461"/>
            </a:xfrm>
            <a:custGeom>
              <a:avLst/>
              <a:gdLst>
                <a:gd name="T0" fmla="*/ 0 w 467"/>
                <a:gd name="T1" fmla="*/ 320 h 464"/>
                <a:gd name="T2" fmla="*/ 0 w 467"/>
                <a:gd name="T3" fmla="*/ 320 h 464"/>
                <a:gd name="T4" fmla="*/ 19 w 467"/>
                <a:gd name="T5" fmla="*/ 384 h 464"/>
                <a:gd name="T6" fmla="*/ 39 w 467"/>
                <a:gd name="T7" fmla="*/ 406 h 464"/>
                <a:gd name="T8" fmla="*/ 77 w 467"/>
                <a:gd name="T9" fmla="*/ 429 h 464"/>
                <a:gd name="T10" fmla="*/ 106 w 467"/>
                <a:gd name="T11" fmla="*/ 463 h 464"/>
                <a:gd name="T12" fmla="*/ 143 w 467"/>
                <a:gd name="T13" fmla="*/ 445 h 464"/>
                <a:gd name="T14" fmla="*/ 158 w 467"/>
                <a:gd name="T15" fmla="*/ 456 h 464"/>
                <a:gd name="T16" fmla="*/ 181 w 467"/>
                <a:gd name="T17" fmla="*/ 445 h 464"/>
                <a:gd name="T18" fmla="*/ 195 w 467"/>
                <a:gd name="T19" fmla="*/ 426 h 464"/>
                <a:gd name="T20" fmla="*/ 235 w 467"/>
                <a:gd name="T21" fmla="*/ 419 h 464"/>
                <a:gd name="T22" fmla="*/ 256 w 467"/>
                <a:gd name="T23" fmla="*/ 391 h 464"/>
                <a:gd name="T24" fmla="*/ 245 w 467"/>
                <a:gd name="T25" fmla="*/ 384 h 464"/>
                <a:gd name="T26" fmla="*/ 282 w 467"/>
                <a:gd name="T27" fmla="*/ 297 h 464"/>
                <a:gd name="T28" fmla="*/ 291 w 467"/>
                <a:gd name="T29" fmla="*/ 254 h 464"/>
                <a:gd name="T30" fmla="*/ 327 w 467"/>
                <a:gd name="T31" fmla="*/ 271 h 464"/>
                <a:gd name="T32" fmla="*/ 346 w 467"/>
                <a:gd name="T33" fmla="*/ 221 h 464"/>
                <a:gd name="T34" fmla="*/ 364 w 467"/>
                <a:gd name="T35" fmla="*/ 218 h 464"/>
                <a:gd name="T36" fmla="*/ 392 w 467"/>
                <a:gd name="T37" fmla="*/ 171 h 464"/>
                <a:gd name="T38" fmla="*/ 400 w 467"/>
                <a:gd name="T39" fmla="*/ 119 h 464"/>
                <a:gd name="T40" fmla="*/ 456 w 467"/>
                <a:gd name="T41" fmla="*/ 151 h 464"/>
                <a:gd name="T42" fmla="*/ 466 w 467"/>
                <a:gd name="T43" fmla="*/ 125 h 464"/>
                <a:gd name="T44" fmla="*/ 451 w 467"/>
                <a:gd name="T45" fmla="*/ 104 h 464"/>
                <a:gd name="T46" fmla="*/ 425 w 467"/>
                <a:gd name="T47" fmla="*/ 93 h 464"/>
                <a:gd name="T48" fmla="*/ 394 w 467"/>
                <a:gd name="T49" fmla="*/ 96 h 464"/>
                <a:gd name="T50" fmla="*/ 384 w 467"/>
                <a:gd name="T51" fmla="*/ 114 h 464"/>
                <a:gd name="T52" fmla="*/ 327 w 467"/>
                <a:gd name="T53" fmla="*/ 129 h 464"/>
                <a:gd name="T54" fmla="*/ 293 w 467"/>
                <a:gd name="T55" fmla="*/ 172 h 464"/>
                <a:gd name="T56" fmla="*/ 281 w 467"/>
                <a:gd name="T57" fmla="*/ 104 h 464"/>
                <a:gd name="T58" fmla="*/ 180 w 467"/>
                <a:gd name="T59" fmla="*/ 121 h 464"/>
                <a:gd name="T60" fmla="*/ 160 w 467"/>
                <a:gd name="T61" fmla="*/ 0 h 464"/>
                <a:gd name="T62" fmla="*/ 146 w 467"/>
                <a:gd name="T63" fmla="*/ 11 h 464"/>
                <a:gd name="T64" fmla="*/ 155 w 467"/>
                <a:gd name="T65" fmla="*/ 34 h 464"/>
                <a:gd name="T66" fmla="*/ 142 w 467"/>
                <a:gd name="T67" fmla="*/ 141 h 464"/>
                <a:gd name="T68" fmla="*/ 123 w 467"/>
                <a:gd name="T69" fmla="*/ 164 h 464"/>
                <a:gd name="T70" fmla="*/ 69 w 467"/>
                <a:gd name="T71" fmla="*/ 205 h 464"/>
                <a:gd name="T72" fmla="*/ 59 w 467"/>
                <a:gd name="T73" fmla="*/ 250 h 464"/>
                <a:gd name="T74" fmla="*/ 39 w 467"/>
                <a:gd name="T75" fmla="*/ 239 h 464"/>
                <a:gd name="T76" fmla="*/ 32 w 467"/>
                <a:gd name="T77" fmla="*/ 293 h 464"/>
                <a:gd name="T78" fmla="*/ 0 w 467"/>
                <a:gd name="T79" fmla="*/ 320 h 464"/>
                <a:gd name="T80" fmla="*/ 0 w 467"/>
                <a:gd name="T81" fmla="*/ 320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7"/>
                <a:gd name="T124" fmla="*/ 0 h 464"/>
                <a:gd name="T125" fmla="*/ 467 w 467"/>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7" h="464">
                  <a:moveTo>
                    <a:pt x="0" y="320"/>
                  </a:moveTo>
                  <a:lnTo>
                    <a:pt x="0" y="320"/>
                  </a:lnTo>
                  <a:lnTo>
                    <a:pt x="19" y="384"/>
                  </a:lnTo>
                  <a:lnTo>
                    <a:pt x="39" y="406"/>
                  </a:lnTo>
                  <a:lnTo>
                    <a:pt x="77" y="429"/>
                  </a:lnTo>
                  <a:lnTo>
                    <a:pt x="106" y="463"/>
                  </a:lnTo>
                  <a:lnTo>
                    <a:pt x="143" y="445"/>
                  </a:lnTo>
                  <a:lnTo>
                    <a:pt x="158" y="456"/>
                  </a:lnTo>
                  <a:lnTo>
                    <a:pt x="181" y="445"/>
                  </a:lnTo>
                  <a:lnTo>
                    <a:pt x="195" y="426"/>
                  </a:lnTo>
                  <a:lnTo>
                    <a:pt x="235" y="419"/>
                  </a:lnTo>
                  <a:lnTo>
                    <a:pt x="256" y="391"/>
                  </a:lnTo>
                  <a:lnTo>
                    <a:pt x="245" y="384"/>
                  </a:lnTo>
                  <a:lnTo>
                    <a:pt x="282" y="297"/>
                  </a:lnTo>
                  <a:lnTo>
                    <a:pt x="291" y="254"/>
                  </a:lnTo>
                  <a:lnTo>
                    <a:pt x="327" y="271"/>
                  </a:lnTo>
                  <a:lnTo>
                    <a:pt x="346" y="221"/>
                  </a:lnTo>
                  <a:lnTo>
                    <a:pt x="364" y="218"/>
                  </a:lnTo>
                  <a:lnTo>
                    <a:pt x="392" y="171"/>
                  </a:lnTo>
                  <a:lnTo>
                    <a:pt x="400" y="119"/>
                  </a:lnTo>
                  <a:lnTo>
                    <a:pt x="456" y="151"/>
                  </a:lnTo>
                  <a:lnTo>
                    <a:pt x="466" y="125"/>
                  </a:lnTo>
                  <a:lnTo>
                    <a:pt x="451" y="104"/>
                  </a:lnTo>
                  <a:lnTo>
                    <a:pt x="425" y="93"/>
                  </a:lnTo>
                  <a:lnTo>
                    <a:pt x="394" y="96"/>
                  </a:lnTo>
                  <a:lnTo>
                    <a:pt x="384" y="114"/>
                  </a:lnTo>
                  <a:lnTo>
                    <a:pt x="327" y="129"/>
                  </a:lnTo>
                  <a:lnTo>
                    <a:pt x="293" y="172"/>
                  </a:lnTo>
                  <a:lnTo>
                    <a:pt x="281" y="104"/>
                  </a:lnTo>
                  <a:lnTo>
                    <a:pt x="180" y="121"/>
                  </a:lnTo>
                  <a:lnTo>
                    <a:pt x="160" y="0"/>
                  </a:lnTo>
                  <a:lnTo>
                    <a:pt x="146" y="11"/>
                  </a:lnTo>
                  <a:lnTo>
                    <a:pt x="155" y="34"/>
                  </a:lnTo>
                  <a:lnTo>
                    <a:pt x="142" y="141"/>
                  </a:lnTo>
                  <a:lnTo>
                    <a:pt x="123" y="164"/>
                  </a:lnTo>
                  <a:lnTo>
                    <a:pt x="69" y="205"/>
                  </a:lnTo>
                  <a:lnTo>
                    <a:pt x="59" y="250"/>
                  </a:lnTo>
                  <a:lnTo>
                    <a:pt x="39" y="239"/>
                  </a:lnTo>
                  <a:lnTo>
                    <a:pt x="32" y="293"/>
                  </a:lnTo>
                  <a:lnTo>
                    <a:pt x="0" y="32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5" name="Freeform 72"/>
            <p:cNvSpPr>
              <a:spLocks/>
            </p:cNvSpPr>
            <p:nvPr/>
          </p:nvSpPr>
          <p:spPr bwMode="auto">
            <a:xfrm>
              <a:off x="2644660" y="2689136"/>
              <a:ext cx="416503" cy="438569"/>
            </a:xfrm>
            <a:custGeom>
              <a:avLst/>
              <a:gdLst>
                <a:gd name="T0" fmla="*/ 0 w 550"/>
                <a:gd name="T1" fmla="*/ 176 h 579"/>
                <a:gd name="T2" fmla="*/ 0 w 550"/>
                <a:gd name="T3" fmla="*/ 176 h 579"/>
                <a:gd name="T4" fmla="*/ 14 w 550"/>
                <a:gd name="T5" fmla="*/ 220 h 579"/>
                <a:gd name="T6" fmla="*/ 13 w 550"/>
                <a:gd name="T7" fmla="*/ 290 h 579"/>
                <a:gd name="T8" fmla="*/ 80 w 550"/>
                <a:gd name="T9" fmla="*/ 332 h 579"/>
                <a:gd name="T10" fmla="*/ 106 w 550"/>
                <a:gd name="T11" fmla="*/ 362 h 579"/>
                <a:gd name="T12" fmla="*/ 144 w 550"/>
                <a:gd name="T13" fmla="*/ 387 h 579"/>
                <a:gd name="T14" fmla="*/ 158 w 550"/>
                <a:gd name="T15" fmla="*/ 403 h 579"/>
                <a:gd name="T16" fmla="*/ 168 w 550"/>
                <a:gd name="T17" fmla="*/ 450 h 579"/>
                <a:gd name="T18" fmla="*/ 177 w 550"/>
                <a:gd name="T19" fmla="*/ 516 h 579"/>
                <a:gd name="T20" fmla="*/ 228 w 550"/>
                <a:gd name="T21" fmla="*/ 578 h 579"/>
                <a:gd name="T22" fmla="*/ 501 w 550"/>
                <a:gd name="T23" fmla="*/ 559 h 579"/>
                <a:gd name="T24" fmla="*/ 485 w 550"/>
                <a:gd name="T25" fmla="*/ 470 h 579"/>
                <a:gd name="T26" fmla="*/ 494 w 550"/>
                <a:gd name="T27" fmla="*/ 378 h 579"/>
                <a:gd name="T28" fmla="*/ 511 w 550"/>
                <a:gd name="T29" fmla="*/ 336 h 579"/>
                <a:gd name="T30" fmla="*/ 509 w 550"/>
                <a:gd name="T31" fmla="*/ 299 h 579"/>
                <a:gd name="T32" fmla="*/ 543 w 550"/>
                <a:gd name="T33" fmla="*/ 216 h 579"/>
                <a:gd name="T34" fmla="*/ 549 w 550"/>
                <a:gd name="T35" fmla="*/ 194 h 579"/>
                <a:gd name="T36" fmla="*/ 539 w 550"/>
                <a:gd name="T37" fmla="*/ 190 h 579"/>
                <a:gd name="T38" fmla="*/ 525 w 550"/>
                <a:gd name="T39" fmla="*/ 207 h 579"/>
                <a:gd name="T40" fmla="*/ 514 w 550"/>
                <a:gd name="T41" fmla="*/ 250 h 579"/>
                <a:gd name="T42" fmla="*/ 492 w 550"/>
                <a:gd name="T43" fmla="*/ 255 h 579"/>
                <a:gd name="T44" fmla="*/ 481 w 550"/>
                <a:gd name="T45" fmla="*/ 280 h 579"/>
                <a:gd name="T46" fmla="*/ 458 w 550"/>
                <a:gd name="T47" fmla="*/ 297 h 579"/>
                <a:gd name="T48" fmla="*/ 460 w 550"/>
                <a:gd name="T49" fmla="*/ 269 h 579"/>
                <a:gd name="T50" fmla="*/ 474 w 550"/>
                <a:gd name="T51" fmla="*/ 240 h 579"/>
                <a:gd name="T52" fmla="*/ 490 w 550"/>
                <a:gd name="T53" fmla="*/ 230 h 579"/>
                <a:gd name="T54" fmla="*/ 492 w 550"/>
                <a:gd name="T55" fmla="*/ 220 h 579"/>
                <a:gd name="T56" fmla="*/ 463 w 550"/>
                <a:gd name="T57" fmla="*/ 139 h 579"/>
                <a:gd name="T58" fmla="*/ 442 w 550"/>
                <a:gd name="T59" fmla="*/ 133 h 579"/>
                <a:gd name="T60" fmla="*/ 434 w 550"/>
                <a:gd name="T61" fmla="*/ 115 h 579"/>
                <a:gd name="T62" fmla="*/ 383 w 550"/>
                <a:gd name="T63" fmla="*/ 109 h 579"/>
                <a:gd name="T64" fmla="*/ 268 w 550"/>
                <a:gd name="T65" fmla="*/ 79 h 579"/>
                <a:gd name="T66" fmla="*/ 222 w 550"/>
                <a:gd name="T67" fmla="*/ 46 h 579"/>
                <a:gd name="T68" fmla="*/ 196 w 550"/>
                <a:gd name="T69" fmla="*/ 35 h 579"/>
                <a:gd name="T70" fmla="*/ 180 w 550"/>
                <a:gd name="T71" fmla="*/ 46 h 579"/>
                <a:gd name="T72" fmla="*/ 175 w 550"/>
                <a:gd name="T73" fmla="*/ 42 h 579"/>
                <a:gd name="T74" fmla="*/ 184 w 550"/>
                <a:gd name="T75" fmla="*/ 35 h 579"/>
                <a:gd name="T76" fmla="*/ 184 w 550"/>
                <a:gd name="T77" fmla="*/ 20 h 579"/>
                <a:gd name="T78" fmla="*/ 189 w 550"/>
                <a:gd name="T79" fmla="*/ 15 h 579"/>
                <a:gd name="T80" fmla="*/ 189 w 550"/>
                <a:gd name="T81" fmla="*/ 4 h 579"/>
                <a:gd name="T82" fmla="*/ 182 w 550"/>
                <a:gd name="T83" fmla="*/ 0 h 579"/>
                <a:gd name="T84" fmla="*/ 118 w 550"/>
                <a:gd name="T85" fmla="*/ 28 h 579"/>
                <a:gd name="T86" fmla="*/ 94 w 550"/>
                <a:gd name="T87" fmla="*/ 38 h 579"/>
                <a:gd name="T88" fmla="*/ 84 w 550"/>
                <a:gd name="T89" fmla="*/ 39 h 579"/>
                <a:gd name="T90" fmla="*/ 68 w 550"/>
                <a:gd name="T91" fmla="*/ 30 h 579"/>
                <a:gd name="T92" fmla="*/ 66 w 550"/>
                <a:gd name="T93" fmla="*/ 38 h 579"/>
                <a:gd name="T94" fmla="*/ 63 w 550"/>
                <a:gd name="T95" fmla="*/ 30 h 579"/>
                <a:gd name="T96" fmla="*/ 51 w 550"/>
                <a:gd name="T97" fmla="*/ 41 h 579"/>
                <a:gd name="T98" fmla="*/ 54 w 550"/>
                <a:gd name="T99" fmla="*/ 108 h 579"/>
                <a:gd name="T100" fmla="*/ 0 w 550"/>
                <a:gd name="T101" fmla="*/ 176 h 579"/>
                <a:gd name="T102" fmla="*/ 0 w 550"/>
                <a:gd name="T103" fmla="*/ 176 h 5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0"/>
                <a:gd name="T157" fmla="*/ 0 h 579"/>
                <a:gd name="T158" fmla="*/ 550 w 550"/>
                <a:gd name="T159" fmla="*/ 579 h 5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0" h="579">
                  <a:moveTo>
                    <a:pt x="0" y="176"/>
                  </a:moveTo>
                  <a:lnTo>
                    <a:pt x="0" y="176"/>
                  </a:lnTo>
                  <a:lnTo>
                    <a:pt x="14" y="220"/>
                  </a:lnTo>
                  <a:lnTo>
                    <a:pt x="13" y="290"/>
                  </a:lnTo>
                  <a:lnTo>
                    <a:pt x="80" y="332"/>
                  </a:lnTo>
                  <a:lnTo>
                    <a:pt x="106" y="362"/>
                  </a:lnTo>
                  <a:lnTo>
                    <a:pt x="144" y="387"/>
                  </a:lnTo>
                  <a:lnTo>
                    <a:pt x="158" y="403"/>
                  </a:lnTo>
                  <a:lnTo>
                    <a:pt x="168" y="450"/>
                  </a:lnTo>
                  <a:lnTo>
                    <a:pt x="177" y="516"/>
                  </a:lnTo>
                  <a:lnTo>
                    <a:pt x="228" y="578"/>
                  </a:lnTo>
                  <a:lnTo>
                    <a:pt x="501" y="559"/>
                  </a:lnTo>
                  <a:lnTo>
                    <a:pt x="485" y="470"/>
                  </a:lnTo>
                  <a:lnTo>
                    <a:pt x="494" y="378"/>
                  </a:lnTo>
                  <a:lnTo>
                    <a:pt x="511" y="336"/>
                  </a:lnTo>
                  <a:lnTo>
                    <a:pt x="509" y="299"/>
                  </a:lnTo>
                  <a:lnTo>
                    <a:pt x="543" y="216"/>
                  </a:lnTo>
                  <a:lnTo>
                    <a:pt x="549" y="194"/>
                  </a:lnTo>
                  <a:lnTo>
                    <a:pt x="539" y="190"/>
                  </a:lnTo>
                  <a:lnTo>
                    <a:pt x="525" y="207"/>
                  </a:lnTo>
                  <a:lnTo>
                    <a:pt x="514" y="250"/>
                  </a:lnTo>
                  <a:lnTo>
                    <a:pt x="492" y="255"/>
                  </a:lnTo>
                  <a:lnTo>
                    <a:pt x="481" y="280"/>
                  </a:lnTo>
                  <a:lnTo>
                    <a:pt x="458" y="297"/>
                  </a:lnTo>
                  <a:lnTo>
                    <a:pt x="460" y="269"/>
                  </a:lnTo>
                  <a:lnTo>
                    <a:pt x="474" y="240"/>
                  </a:lnTo>
                  <a:lnTo>
                    <a:pt x="490" y="230"/>
                  </a:lnTo>
                  <a:lnTo>
                    <a:pt x="492" y="220"/>
                  </a:lnTo>
                  <a:lnTo>
                    <a:pt x="463" y="139"/>
                  </a:lnTo>
                  <a:lnTo>
                    <a:pt x="442" y="133"/>
                  </a:lnTo>
                  <a:lnTo>
                    <a:pt x="434" y="115"/>
                  </a:lnTo>
                  <a:lnTo>
                    <a:pt x="383" y="109"/>
                  </a:lnTo>
                  <a:lnTo>
                    <a:pt x="268" y="79"/>
                  </a:lnTo>
                  <a:lnTo>
                    <a:pt x="222" y="46"/>
                  </a:lnTo>
                  <a:lnTo>
                    <a:pt x="196" y="35"/>
                  </a:lnTo>
                  <a:lnTo>
                    <a:pt x="180" y="46"/>
                  </a:lnTo>
                  <a:lnTo>
                    <a:pt x="175" y="42"/>
                  </a:lnTo>
                  <a:lnTo>
                    <a:pt x="184" y="35"/>
                  </a:lnTo>
                  <a:lnTo>
                    <a:pt x="184" y="20"/>
                  </a:lnTo>
                  <a:lnTo>
                    <a:pt x="189" y="15"/>
                  </a:lnTo>
                  <a:lnTo>
                    <a:pt x="189" y="4"/>
                  </a:lnTo>
                  <a:lnTo>
                    <a:pt x="182" y="0"/>
                  </a:lnTo>
                  <a:lnTo>
                    <a:pt x="118" y="28"/>
                  </a:lnTo>
                  <a:lnTo>
                    <a:pt x="94" y="38"/>
                  </a:lnTo>
                  <a:lnTo>
                    <a:pt x="84" y="39"/>
                  </a:lnTo>
                  <a:lnTo>
                    <a:pt x="68" y="30"/>
                  </a:lnTo>
                  <a:lnTo>
                    <a:pt x="66" y="38"/>
                  </a:lnTo>
                  <a:lnTo>
                    <a:pt x="63" y="30"/>
                  </a:lnTo>
                  <a:lnTo>
                    <a:pt x="51" y="41"/>
                  </a:lnTo>
                  <a:lnTo>
                    <a:pt x="54" y="108"/>
                  </a:lnTo>
                  <a:lnTo>
                    <a:pt x="0" y="17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6" name="Freeform 73"/>
            <p:cNvSpPr>
              <a:spLocks/>
            </p:cNvSpPr>
            <p:nvPr/>
          </p:nvSpPr>
          <p:spPr bwMode="auto">
            <a:xfrm>
              <a:off x="1313366" y="2799725"/>
              <a:ext cx="553570" cy="457505"/>
            </a:xfrm>
            <a:custGeom>
              <a:avLst/>
              <a:gdLst>
                <a:gd name="T0" fmla="*/ 0 w 731"/>
                <a:gd name="T1" fmla="*/ 518 h 604"/>
                <a:gd name="T2" fmla="*/ 0 w 731"/>
                <a:gd name="T3" fmla="*/ 518 h 604"/>
                <a:gd name="T4" fmla="*/ 22 w 731"/>
                <a:gd name="T5" fmla="*/ 387 h 604"/>
                <a:gd name="T6" fmla="*/ 75 w 731"/>
                <a:gd name="T7" fmla="*/ 64 h 604"/>
                <a:gd name="T8" fmla="*/ 87 w 731"/>
                <a:gd name="T9" fmla="*/ 0 h 604"/>
                <a:gd name="T10" fmla="*/ 374 w 731"/>
                <a:gd name="T11" fmla="*/ 43 h 604"/>
                <a:gd name="T12" fmla="*/ 730 w 731"/>
                <a:gd name="T13" fmla="*/ 80 h 604"/>
                <a:gd name="T14" fmla="*/ 705 w 731"/>
                <a:gd name="T15" fmla="*/ 342 h 604"/>
                <a:gd name="T16" fmla="*/ 680 w 731"/>
                <a:gd name="T17" fmla="*/ 603 h 604"/>
                <a:gd name="T18" fmla="*/ 194 w 731"/>
                <a:gd name="T19" fmla="*/ 548 h 604"/>
                <a:gd name="T20" fmla="*/ 0 w 731"/>
                <a:gd name="T21" fmla="*/ 518 h 604"/>
                <a:gd name="T22" fmla="*/ 0 w 731"/>
                <a:gd name="T23" fmla="*/ 518 h 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1"/>
                <a:gd name="T37" fmla="*/ 0 h 604"/>
                <a:gd name="T38" fmla="*/ 731 w 731"/>
                <a:gd name="T39" fmla="*/ 604 h 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1" h="604">
                  <a:moveTo>
                    <a:pt x="0" y="518"/>
                  </a:moveTo>
                  <a:lnTo>
                    <a:pt x="0" y="518"/>
                  </a:lnTo>
                  <a:lnTo>
                    <a:pt x="22" y="387"/>
                  </a:lnTo>
                  <a:lnTo>
                    <a:pt x="75" y="64"/>
                  </a:lnTo>
                  <a:lnTo>
                    <a:pt x="87" y="0"/>
                  </a:lnTo>
                  <a:lnTo>
                    <a:pt x="374" y="43"/>
                  </a:lnTo>
                  <a:lnTo>
                    <a:pt x="730" y="80"/>
                  </a:lnTo>
                  <a:lnTo>
                    <a:pt x="705" y="342"/>
                  </a:lnTo>
                  <a:lnTo>
                    <a:pt x="680" y="603"/>
                  </a:lnTo>
                  <a:lnTo>
                    <a:pt x="194" y="548"/>
                  </a:lnTo>
                  <a:lnTo>
                    <a:pt x="0" y="51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27" name="Freeform 74"/>
          <p:cNvSpPr>
            <a:spLocks/>
          </p:cNvSpPr>
          <p:nvPr/>
        </p:nvSpPr>
        <p:spPr bwMode="auto">
          <a:xfrm>
            <a:off x="2384425" y="2243139"/>
            <a:ext cx="242888" cy="1906587"/>
          </a:xfrm>
          <a:custGeom>
            <a:avLst/>
            <a:gdLst>
              <a:gd name="T0" fmla="*/ 2147483647 w 153"/>
              <a:gd name="T1" fmla="*/ 2147483647 h 1201"/>
              <a:gd name="T2" fmla="*/ 2147483647 w 153"/>
              <a:gd name="T3" fmla="*/ 2147483647 h 1201"/>
              <a:gd name="T4" fmla="*/ 2147483647 w 153"/>
              <a:gd name="T5" fmla="*/ 2147483647 h 1201"/>
              <a:gd name="T6" fmla="*/ 2147483647 w 153"/>
              <a:gd name="T7" fmla="*/ 0 h 1201"/>
              <a:gd name="T8" fmla="*/ 0 60000 65536"/>
              <a:gd name="T9" fmla="*/ 0 60000 65536"/>
              <a:gd name="T10" fmla="*/ 0 60000 65536"/>
              <a:gd name="T11" fmla="*/ 0 60000 65536"/>
              <a:gd name="T12" fmla="*/ 0 w 153"/>
              <a:gd name="T13" fmla="*/ 0 h 1201"/>
              <a:gd name="T14" fmla="*/ 153 w 153"/>
              <a:gd name="T15" fmla="*/ 1201 h 1201"/>
            </a:gdLst>
            <a:ahLst/>
            <a:cxnLst>
              <a:cxn ang="T8">
                <a:pos x="T0" y="T1"/>
              </a:cxn>
              <a:cxn ang="T9">
                <a:pos x="T2" y="T3"/>
              </a:cxn>
              <a:cxn ang="T10">
                <a:pos x="T4" y="T5"/>
              </a:cxn>
              <a:cxn ang="T11">
                <a:pos x="T6" y="T7"/>
              </a:cxn>
            </a:cxnLst>
            <a:rect l="T12" t="T13" r="T14" b="T15"/>
            <a:pathLst>
              <a:path w="153" h="1201">
                <a:moveTo>
                  <a:pt x="118" y="1201"/>
                </a:moveTo>
                <a:cubicBezTo>
                  <a:pt x="84" y="1106"/>
                  <a:pt x="50" y="1011"/>
                  <a:pt x="34" y="878"/>
                </a:cubicBezTo>
                <a:cubicBezTo>
                  <a:pt x="18" y="745"/>
                  <a:pt x="0" y="546"/>
                  <a:pt x="20" y="400"/>
                </a:cubicBezTo>
                <a:cubicBezTo>
                  <a:pt x="40" y="254"/>
                  <a:pt x="96" y="127"/>
                  <a:pt x="153"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28" name="Freeform 75"/>
          <p:cNvSpPr>
            <a:spLocks/>
          </p:cNvSpPr>
          <p:nvPr/>
        </p:nvSpPr>
        <p:spPr bwMode="auto">
          <a:xfrm>
            <a:off x="3243263" y="2376488"/>
            <a:ext cx="677862" cy="2341562"/>
          </a:xfrm>
          <a:custGeom>
            <a:avLst/>
            <a:gdLst>
              <a:gd name="T0" fmla="*/ 2147483647 w 427"/>
              <a:gd name="T1" fmla="*/ 2147483647 h 1475"/>
              <a:gd name="T2" fmla="*/ 2147483647 w 427"/>
              <a:gd name="T3" fmla="*/ 2147483647 h 1475"/>
              <a:gd name="T4" fmla="*/ 2147483647 w 427"/>
              <a:gd name="T5" fmla="*/ 2147483647 h 1475"/>
              <a:gd name="T6" fmla="*/ 2147483647 w 427"/>
              <a:gd name="T7" fmla="*/ 0 h 1475"/>
              <a:gd name="T8" fmla="*/ 0 60000 65536"/>
              <a:gd name="T9" fmla="*/ 0 60000 65536"/>
              <a:gd name="T10" fmla="*/ 0 60000 65536"/>
              <a:gd name="T11" fmla="*/ 0 60000 65536"/>
              <a:gd name="T12" fmla="*/ 0 w 427"/>
              <a:gd name="T13" fmla="*/ 0 h 1475"/>
              <a:gd name="T14" fmla="*/ 427 w 427"/>
              <a:gd name="T15" fmla="*/ 1475 h 1475"/>
            </a:gdLst>
            <a:ahLst/>
            <a:cxnLst>
              <a:cxn ang="T8">
                <a:pos x="T0" y="T1"/>
              </a:cxn>
              <a:cxn ang="T9">
                <a:pos x="T2" y="T3"/>
              </a:cxn>
              <a:cxn ang="T10">
                <a:pos x="T4" y="T5"/>
              </a:cxn>
              <a:cxn ang="T11">
                <a:pos x="T6" y="T7"/>
              </a:cxn>
            </a:cxnLst>
            <a:rect l="T12" t="T13" r="T14" b="T15"/>
            <a:pathLst>
              <a:path w="427" h="1475">
                <a:moveTo>
                  <a:pt x="427" y="1475"/>
                </a:moveTo>
                <a:cubicBezTo>
                  <a:pt x="367" y="1384"/>
                  <a:pt x="138" y="1106"/>
                  <a:pt x="69" y="927"/>
                </a:cubicBezTo>
                <a:cubicBezTo>
                  <a:pt x="0" y="748"/>
                  <a:pt x="12" y="554"/>
                  <a:pt x="13" y="400"/>
                </a:cubicBezTo>
                <a:cubicBezTo>
                  <a:pt x="14" y="246"/>
                  <a:pt x="63" y="83"/>
                  <a:pt x="76"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29" name="Freeform 76"/>
          <p:cNvSpPr>
            <a:spLocks/>
          </p:cNvSpPr>
          <p:nvPr/>
        </p:nvSpPr>
        <p:spPr bwMode="auto">
          <a:xfrm>
            <a:off x="3908425" y="2409826"/>
            <a:ext cx="693738" cy="2028825"/>
          </a:xfrm>
          <a:custGeom>
            <a:avLst/>
            <a:gdLst>
              <a:gd name="T0" fmla="*/ 2147483647 w 437"/>
              <a:gd name="T1" fmla="*/ 2147483647 h 1278"/>
              <a:gd name="T2" fmla="*/ 2147483647 w 437"/>
              <a:gd name="T3" fmla="*/ 2147483647 h 1278"/>
              <a:gd name="T4" fmla="*/ 2147483647 w 437"/>
              <a:gd name="T5" fmla="*/ 2147483647 h 1278"/>
              <a:gd name="T6" fmla="*/ 2147483647 w 437"/>
              <a:gd name="T7" fmla="*/ 2147483647 h 1278"/>
              <a:gd name="T8" fmla="*/ 2147483647 w 437"/>
              <a:gd name="T9" fmla="*/ 0 h 1278"/>
              <a:gd name="T10" fmla="*/ 0 60000 65536"/>
              <a:gd name="T11" fmla="*/ 0 60000 65536"/>
              <a:gd name="T12" fmla="*/ 0 60000 65536"/>
              <a:gd name="T13" fmla="*/ 0 60000 65536"/>
              <a:gd name="T14" fmla="*/ 0 60000 65536"/>
              <a:gd name="T15" fmla="*/ 0 w 437"/>
              <a:gd name="T16" fmla="*/ 0 h 1278"/>
              <a:gd name="T17" fmla="*/ 437 w 437"/>
              <a:gd name="T18" fmla="*/ 1278 h 1278"/>
            </a:gdLst>
            <a:ahLst/>
            <a:cxnLst>
              <a:cxn ang="T10">
                <a:pos x="T0" y="T1"/>
              </a:cxn>
              <a:cxn ang="T11">
                <a:pos x="T2" y="T3"/>
              </a:cxn>
              <a:cxn ang="T12">
                <a:pos x="T4" y="T5"/>
              </a:cxn>
              <a:cxn ang="T13">
                <a:pos x="T6" y="T7"/>
              </a:cxn>
              <a:cxn ang="T14">
                <a:pos x="T8" y="T9"/>
              </a:cxn>
            </a:cxnLst>
            <a:rect l="T15" t="T16" r="T17" b="T18"/>
            <a:pathLst>
              <a:path w="437" h="1278">
                <a:moveTo>
                  <a:pt x="437" y="1278"/>
                </a:moveTo>
                <a:cubicBezTo>
                  <a:pt x="382" y="1236"/>
                  <a:pt x="324" y="1194"/>
                  <a:pt x="261" y="1110"/>
                </a:cubicBezTo>
                <a:cubicBezTo>
                  <a:pt x="198" y="1026"/>
                  <a:pt x="99" y="908"/>
                  <a:pt x="57" y="773"/>
                </a:cubicBezTo>
                <a:cubicBezTo>
                  <a:pt x="15" y="638"/>
                  <a:pt x="0" y="431"/>
                  <a:pt x="8" y="302"/>
                </a:cubicBezTo>
                <a:cubicBezTo>
                  <a:pt x="16" y="173"/>
                  <a:pt x="63" y="87"/>
                  <a:pt x="107"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0" name="Freeform 77"/>
          <p:cNvSpPr>
            <a:spLocks/>
          </p:cNvSpPr>
          <p:nvPr/>
        </p:nvSpPr>
        <p:spPr bwMode="auto">
          <a:xfrm>
            <a:off x="4467225" y="2598739"/>
            <a:ext cx="781050" cy="1584325"/>
          </a:xfrm>
          <a:custGeom>
            <a:avLst/>
            <a:gdLst>
              <a:gd name="T0" fmla="*/ 2147483647 w 492"/>
              <a:gd name="T1" fmla="*/ 2147483647 h 998"/>
              <a:gd name="T2" fmla="*/ 2147483647 w 492"/>
              <a:gd name="T3" fmla="*/ 2147483647 h 998"/>
              <a:gd name="T4" fmla="*/ 2147483647 w 492"/>
              <a:gd name="T5" fmla="*/ 2147483647 h 998"/>
              <a:gd name="T6" fmla="*/ 2147483647 w 492"/>
              <a:gd name="T7" fmla="*/ 2147483647 h 998"/>
              <a:gd name="T8" fmla="*/ 2147483647 w 492"/>
              <a:gd name="T9" fmla="*/ 0 h 998"/>
              <a:gd name="T10" fmla="*/ 0 60000 65536"/>
              <a:gd name="T11" fmla="*/ 0 60000 65536"/>
              <a:gd name="T12" fmla="*/ 0 60000 65536"/>
              <a:gd name="T13" fmla="*/ 0 60000 65536"/>
              <a:gd name="T14" fmla="*/ 0 60000 65536"/>
              <a:gd name="T15" fmla="*/ 0 w 492"/>
              <a:gd name="T16" fmla="*/ 0 h 998"/>
              <a:gd name="T17" fmla="*/ 492 w 492"/>
              <a:gd name="T18" fmla="*/ 998 h 998"/>
            </a:gdLst>
            <a:ahLst/>
            <a:cxnLst>
              <a:cxn ang="T10">
                <a:pos x="T0" y="T1"/>
              </a:cxn>
              <a:cxn ang="T11">
                <a:pos x="T2" y="T3"/>
              </a:cxn>
              <a:cxn ang="T12">
                <a:pos x="T4" y="T5"/>
              </a:cxn>
              <a:cxn ang="T13">
                <a:pos x="T6" y="T7"/>
              </a:cxn>
              <a:cxn ang="T14">
                <a:pos x="T8" y="T9"/>
              </a:cxn>
            </a:cxnLst>
            <a:rect l="T15" t="T16" r="T17" b="T18"/>
            <a:pathLst>
              <a:path w="492" h="998">
                <a:moveTo>
                  <a:pt x="492" y="998"/>
                </a:moveTo>
                <a:cubicBezTo>
                  <a:pt x="377" y="931"/>
                  <a:pt x="267" y="882"/>
                  <a:pt x="190" y="801"/>
                </a:cubicBezTo>
                <a:cubicBezTo>
                  <a:pt x="113" y="720"/>
                  <a:pt x="58" y="612"/>
                  <a:pt x="29" y="513"/>
                </a:cubicBezTo>
                <a:cubicBezTo>
                  <a:pt x="0" y="414"/>
                  <a:pt x="2" y="289"/>
                  <a:pt x="14" y="204"/>
                </a:cubicBezTo>
                <a:cubicBezTo>
                  <a:pt x="26" y="119"/>
                  <a:pt x="60" y="50"/>
                  <a:pt x="99"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1" name="Freeform 78"/>
          <p:cNvSpPr>
            <a:spLocks/>
          </p:cNvSpPr>
          <p:nvPr/>
        </p:nvSpPr>
        <p:spPr bwMode="auto">
          <a:xfrm>
            <a:off x="5002213" y="2822576"/>
            <a:ext cx="614362" cy="847725"/>
          </a:xfrm>
          <a:custGeom>
            <a:avLst/>
            <a:gdLst>
              <a:gd name="T0" fmla="*/ 2147483647 w 387"/>
              <a:gd name="T1" fmla="*/ 2147483647 h 534"/>
              <a:gd name="T2" fmla="*/ 2147483647 w 387"/>
              <a:gd name="T3" fmla="*/ 2147483647 h 534"/>
              <a:gd name="T4" fmla="*/ 2147483647 w 387"/>
              <a:gd name="T5" fmla="*/ 2147483647 h 534"/>
              <a:gd name="T6" fmla="*/ 2147483647 w 387"/>
              <a:gd name="T7" fmla="*/ 0 h 534"/>
              <a:gd name="T8" fmla="*/ 0 60000 65536"/>
              <a:gd name="T9" fmla="*/ 0 60000 65536"/>
              <a:gd name="T10" fmla="*/ 0 60000 65536"/>
              <a:gd name="T11" fmla="*/ 0 60000 65536"/>
              <a:gd name="T12" fmla="*/ 0 w 387"/>
              <a:gd name="T13" fmla="*/ 0 h 534"/>
              <a:gd name="T14" fmla="*/ 387 w 387"/>
              <a:gd name="T15" fmla="*/ 534 h 534"/>
            </a:gdLst>
            <a:ahLst/>
            <a:cxnLst>
              <a:cxn ang="T8">
                <a:pos x="T0" y="T1"/>
              </a:cxn>
              <a:cxn ang="T9">
                <a:pos x="T2" y="T3"/>
              </a:cxn>
              <a:cxn ang="T10">
                <a:pos x="T4" y="T5"/>
              </a:cxn>
              <a:cxn ang="T11">
                <a:pos x="T6" y="T7"/>
              </a:cxn>
            </a:cxnLst>
            <a:rect l="T12" t="T13" r="T14" b="T15"/>
            <a:pathLst>
              <a:path w="387" h="534">
                <a:moveTo>
                  <a:pt x="387" y="534"/>
                </a:moveTo>
                <a:cubicBezTo>
                  <a:pt x="295" y="512"/>
                  <a:pt x="203" y="491"/>
                  <a:pt x="141" y="435"/>
                </a:cubicBezTo>
                <a:cubicBezTo>
                  <a:pt x="79" y="379"/>
                  <a:pt x="30" y="268"/>
                  <a:pt x="15" y="196"/>
                </a:cubicBezTo>
                <a:cubicBezTo>
                  <a:pt x="0" y="124"/>
                  <a:pt x="25" y="62"/>
                  <a:pt x="50"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2" name="Freeform 79"/>
          <p:cNvSpPr>
            <a:spLocks/>
          </p:cNvSpPr>
          <p:nvPr/>
        </p:nvSpPr>
        <p:spPr bwMode="auto">
          <a:xfrm>
            <a:off x="5395913" y="2930526"/>
            <a:ext cx="431800" cy="460375"/>
          </a:xfrm>
          <a:custGeom>
            <a:avLst/>
            <a:gdLst>
              <a:gd name="T0" fmla="*/ 2147483647 w 272"/>
              <a:gd name="T1" fmla="*/ 2147483647 h 290"/>
              <a:gd name="T2" fmla="*/ 2147483647 w 272"/>
              <a:gd name="T3" fmla="*/ 2147483647 h 290"/>
              <a:gd name="T4" fmla="*/ 2147483647 w 272"/>
              <a:gd name="T5" fmla="*/ 2147483647 h 290"/>
              <a:gd name="T6" fmla="*/ 2147483647 w 272"/>
              <a:gd name="T7" fmla="*/ 2147483647 h 290"/>
              <a:gd name="T8" fmla="*/ 2147483647 w 272"/>
              <a:gd name="T9" fmla="*/ 2147483647 h 290"/>
              <a:gd name="T10" fmla="*/ 0 60000 65536"/>
              <a:gd name="T11" fmla="*/ 0 60000 65536"/>
              <a:gd name="T12" fmla="*/ 0 60000 65536"/>
              <a:gd name="T13" fmla="*/ 0 60000 65536"/>
              <a:gd name="T14" fmla="*/ 0 60000 65536"/>
              <a:gd name="T15" fmla="*/ 0 w 272"/>
              <a:gd name="T16" fmla="*/ 0 h 290"/>
              <a:gd name="T17" fmla="*/ 272 w 272"/>
              <a:gd name="T18" fmla="*/ 290 h 290"/>
            </a:gdLst>
            <a:ahLst/>
            <a:cxnLst>
              <a:cxn ang="T10">
                <a:pos x="T0" y="T1"/>
              </a:cxn>
              <a:cxn ang="T11">
                <a:pos x="T2" y="T3"/>
              </a:cxn>
              <a:cxn ang="T12">
                <a:pos x="T4" y="T5"/>
              </a:cxn>
              <a:cxn ang="T13">
                <a:pos x="T6" y="T7"/>
              </a:cxn>
              <a:cxn ang="T14">
                <a:pos x="T8" y="T9"/>
              </a:cxn>
            </a:cxnLst>
            <a:rect l="T15" t="T16" r="T17" b="T18"/>
            <a:pathLst>
              <a:path w="272" h="290">
                <a:moveTo>
                  <a:pt x="111" y="290"/>
                </a:moveTo>
                <a:cubicBezTo>
                  <a:pt x="68" y="267"/>
                  <a:pt x="26" y="245"/>
                  <a:pt x="13" y="206"/>
                </a:cubicBezTo>
                <a:cubicBezTo>
                  <a:pt x="0" y="167"/>
                  <a:pt x="6" y="91"/>
                  <a:pt x="34" y="58"/>
                </a:cubicBezTo>
                <a:cubicBezTo>
                  <a:pt x="62" y="25"/>
                  <a:pt x="141" y="0"/>
                  <a:pt x="181" y="9"/>
                </a:cubicBezTo>
                <a:cubicBezTo>
                  <a:pt x="221" y="18"/>
                  <a:pt x="246" y="66"/>
                  <a:pt x="272" y="114"/>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3" name="Text Box 80"/>
          <p:cNvSpPr txBox="1">
            <a:spLocks noChangeArrowheads="1"/>
          </p:cNvSpPr>
          <p:nvPr/>
        </p:nvSpPr>
        <p:spPr bwMode="auto">
          <a:xfrm>
            <a:off x="5402263" y="3074989"/>
            <a:ext cx="663964" cy="246221"/>
          </a:xfrm>
          <a:prstGeom prst="rect">
            <a:avLst/>
          </a:prstGeom>
          <a:noFill/>
          <a:ln w="9525">
            <a:noFill/>
            <a:miter lim="800000"/>
            <a:headEnd/>
            <a:tailEnd/>
          </a:ln>
        </p:spPr>
        <p:txBody>
          <a:bodyPr wrap="none">
            <a:spAutoFit/>
          </a:bodyPr>
          <a:lstStyle/>
          <a:p>
            <a:r>
              <a:rPr lang="en-US" sz="1000" b="1">
                <a:latin typeface="Agency FB" pitchFamily="34" charset="0"/>
              </a:rPr>
              <a:t>Vegetables</a:t>
            </a:r>
          </a:p>
        </p:txBody>
      </p:sp>
      <p:sp>
        <p:nvSpPr>
          <p:cNvPr id="81934" name="Text Box 81"/>
          <p:cNvSpPr txBox="1">
            <a:spLocks noChangeArrowheads="1"/>
          </p:cNvSpPr>
          <p:nvPr/>
        </p:nvSpPr>
        <p:spPr bwMode="auto">
          <a:xfrm>
            <a:off x="5108575" y="2736851"/>
            <a:ext cx="420308" cy="246221"/>
          </a:xfrm>
          <a:prstGeom prst="rect">
            <a:avLst/>
          </a:prstGeom>
          <a:noFill/>
          <a:ln w="9525">
            <a:noFill/>
            <a:miter lim="800000"/>
            <a:headEnd/>
            <a:tailEnd/>
          </a:ln>
        </p:spPr>
        <p:txBody>
          <a:bodyPr wrap="none">
            <a:spAutoFit/>
          </a:bodyPr>
          <a:lstStyle/>
          <a:p>
            <a:r>
              <a:rPr lang="en-US" sz="1000" b="1">
                <a:latin typeface="Agency FB" pitchFamily="34" charset="0"/>
              </a:rPr>
              <a:t>Dairy</a:t>
            </a:r>
          </a:p>
        </p:txBody>
      </p:sp>
      <p:sp>
        <p:nvSpPr>
          <p:cNvPr id="81935" name="Text Box 82"/>
          <p:cNvSpPr txBox="1">
            <a:spLocks noChangeArrowheads="1"/>
          </p:cNvSpPr>
          <p:nvPr/>
        </p:nvSpPr>
        <p:spPr bwMode="auto">
          <a:xfrm>
            <a:off x="4781551" y="3617913"/>
            <a:ext cx="652743" cy="338554"/>
          </a:xfrm>
          <a:prstGeom prst="rect">
            <a:avLst/>
          </a:prstGeom>
          <a:noFill/>
          <a:ln w="9525">
            <a:noFill/>
            <a:miter lim="800000"/>
            <a:headEnd/>
            <a:tailEnd/>
          </a:ln>
        </p:spPr>
        <p:txBody>
          <a:bodyPr wrap="none">
            <a:spAutoFit/>
          </a:bodyPr>
          <a:lstStyle/>
          <a:p>
            <a:pPr>
              <a:lnSpc>
                <a:spcPct val="80000"/>
              </a:lnSpc>
            </a:pPr>
            <a:r>
              <a:rPr lang="en-US" sz="1000" b="1" dirty="0">
                <a:latin typeface="Agency FB" pitchFamily="34" charset="0"/>
              </a:rPr>
              <a:t>Cotton and</a:t>
            </a:r>
          </a:p>
          <a:p>
            <a:pPr>
              <a:lnSpc>
                <a:spcPct val="80000"/>
              </a:lnSpc>
            </a:pPr>
            <a:r>
              <a:rPr lang="en-US" sz="1000" b="1" dirty="0">
                <a:latin typeface="Agency FB" pitchFamily="34" charset="0"/>
              </a:rPr>
              <a:t>Tobacco</a:t>
            </a:r>
          </a:p>
        </p:txBody>
      </p:sp>
      <p:sp>
        <p:nvSpPr>
          <p:cNvPr id="81936" name="Text Box 83"/>
          <p:cNvSpPr txBox="1">
            <a:spLocks noChangeArrowheads="1"/>
          </p:cNvSpPr>
          <p:nvPr/>
        </p:nvSpPr>
        <p:spPr bwMode="auto">
          <a:xfrm>
            <a:off x="3871913" y="3060700"/>
            <a:ext cx="60305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Corn and</a:t>
            </a:r>
          </a:p>
          <a:p>
            <a:pPr>
              <a:lnSpc>
                <a:spcPct val="80000"/>
              </a:lnSpc>
            </a:pPr>
            <a:r>
              <a:rPr lang="en-US" sz="1000" b="1">
                <a:latin typeface="Agency FB" pitchFamily="34" charset="0"/>
              </a:rPr>
              <a:t>Soybeans</a:t>
            </a:r>
          </a:p>
        </p:txBody>
      </p:sp>
      <p:sp>
        <p:nvSpPr>
          <p:cNvPr id="81937" name="Text Box 84"/>
          <p:cNvSpPr txBox="1">
            <a:spLocks noChangeArrowheads="1"/>
          </p:cNvSpPr>
          <p:nvPr/>
        </p:nvSpPr>
        <p:spPr bwMode="auto">
          <a:xfrm>
            <a:off x="3379788" y="3087689"/>
            <a:ext cx="455574" cy="246221"/>
          </a:xfrm>
          <a:prstGeom prst="rect">
            <a:avLst/>
          </a:prstGeom>
          <a:noFill/>
          <a:ln w="9525">
            <a:noFill/>
            <a:miter lim="800000"/>
            <a:headEnd/>
            <a:tailEnd/>
          </a:ln>
        </p:spPr>
        <p:txBody>
          <a:bodyPr wrap="none">
            <a:spAutoFit/>
          </a:bodyPr>
          <a:lstStyle/>
          <a:p>
            <a:r>
              <a:rPr lang="en-US" sz="1000" b="1">
                <a:latin typeface="Agency FB" pitchFamily="34" charset="0"/>
              </a:rPr>
              <a:t>Wheat</a:t>
            </a:r>
          </a:p>
        </p:txBody>
      </p:sp>
      <p:sp>
        <p:nvSpPr>
          <p:cNvPr id="81938" name="Text Box 85"/>
          <p:cNvSpPr txBox="1">
            <a:spLocks noChangeArrowheads="1"/>
          </p:cNvSpPr>
          <p:nvPr/>
        </p:nvSpPr>
        <p:spPr bwMode="auto">
          <a:xfrm>
            <a:off x="2551113" y="3265488"/>
            <a:ext cx="663964"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Beef Cattle</a:t>
            </a:r>
          </a:p>
          <a:p>
            <a:pPr>
              <a:lnSpc>
                <a:spcPct val="80000"/>
              </a:lnSpc>
            </a:pPr>
            <a:r>
              <a:rPr lang="en-US" sz="1000" b="1">
                <a:latin typeface="Agency FB" pitchFamily="34" charset="0"/>
              </a:rPr>
              <a:t>and Sheep</a:t>
            </a:r>
          </a:p>
        </p:txBody>
      </p:sp>
      <p:sp>
        <p:nvSpPr>
          <p:cNvPr id="81939" name="Text Box 86"/>
          <p:cNvSpPr txBox="1">
            <a:spLocks noChangeArrowheads="1"/>
          </p:cNvSpPr>
          <p:nvPr/>
        </p:nvSpPr>
        <p:spPr bwMode="auto">
          <a:xfrm>
            <a:off x="1879600" y="3057526"/>
            <a:ext cx="468398" cy="246221"/>
          </a:xfrm>
          <a:prstGeom prst="rect">
            <a:avLst/>
          </a:prstGeom>
          <a:noFill/>
          <a:ln w="9525">
            <a:noFill/>
            <a:miter lim="800000"/>
            <a:headEnd/>
            <a:tailEnd/>
          </a:ln>
        </p:spPr>
        <p:txBody>
          <a:bodyPr wrap="none">
            <a:spAutoFit/>
          </a:bodyPr>
          <a:lstStyle/>
          <a:p>
            <a:r>
              <a:rPr lang="en-US" sz="1000" b="1">
                <a:latin typeface="Agency FB" pitchFamily="34" charset="0"/>
              </a:rPr>
              <a:t>Forest</a:t>
            </a:r>
          </a:p>
        </p:txBody>
      </p:sp>
      <p:grpSp>
        <p:nvGrpSpPr>
          <p:cNvPr id="3" name="Group 2"/>
          <p:cNvGrpSpPr/>
          <p:nvPr/>
        </p:nvGrpSpPr>
        <p:grpSpPr>
          <a:xfrm>
            <a:off x="6237289" y="2247900"/>
            <a:ext cx="4103687" cy="2584450"/>
            <a:chOff x="4713288" y="2247900"/>
            <a:chExt cx="4103687" cy="2584450"/>
          </a:xfrm>
        </p:grpSpPr>
        <p:sp>
          <p:nvSpPr>
            <p:cNvPr id="81962" name="Freeform 88"/>
            <p:cNvSpPr>
              <a:spLocks/>
            </p:cNvSpPr>
            <p:nvPr/>
          </p:nvSpPr>
          <p:spPr bwMode="auto">
            <a:xfrm>
              <a:off x="7431157" y="3852956"/>
              <a:ext cx="299882" cy="487046"/>
            </a:xfrm>
            <a:custGeom>
              <a:avLst/>
              <a:gdLst>
                <a:gd name="T0" fmla="*/ 0 w 396"/>
                <a:gd name="T1" fmla="*/ 24 h 643"/>
                <a:gd name="T2" fmla="*/ 0 w 396"/>
                <a:gd name="T3" fmla="*/ 24 h 643"/>
                <a:gd name="T4" fmla="*/ 10 w 396"/>
                <a:gd name="T5" fmla="*/ 35 h 643"/>
                <a:gd name="T6" fmla="*/ 0 w 396"/>
                <a:gd name="T7" fmla="*/ 432 h 643"/>
                <a:gd name="T8" fmla="*/ 25 w 396"/>
                <a:gd name="T9" fmla="*/ 624 h 643"/>
                <a:gd name="T10" fmla="*/ 53 w 396"/>
                <a:gd name="T11" fmla="*/ 631 h 643"/>
                <a:gd name="T12" fmla="*/ 63 w 396"/>
                <a:gd name="T13" fmla="*/ 572 h 643"/>
                <a:gd name="T14" fmla="*/ 74 w 396"/>
                <a:gd name="T15" fmla="*/ 586 h 643"/>
                <a:gd name="T16" fmla="*/ 76 w 396"/>
                <a:gd name="T17" fmla="*/ 616 h 643"/>
                <a:gd name="T18" fmla="*/ 92 w 396"/>
                <a:gd name="T19" fmla="*/ 630 h 643"/>
                <a:gd name="T20" fmla="*/ 69 w 396"/>
                <a:gd name="T21" fmla="*/ 642 h 643"/>
                <a:gd name="T22" fmla="*/ 125 w 396"/>
                <a:gd name="T23" fmla="*/ 629 h 643"/>
                <a:gd name="T24" fmla="*/ 135 w 396"/>
                <a:gd name="T25" fmla="*/ 610 h 643"/>
                <a:gd name="T26" fmla="*/ 127 w 396"/>
                <a:gd name="T27" fmla="*/ 600 h 643"/>
                <a:gd name="T28" fmla="*/ 132 w 396"/>
                <a:gd name="T29" fmla="*/ 584 h 643"/>
                <a:gd name="T30" fmla="*/ 105 w 396"/>
                <a:gd name="T31" fmla="*/ 558 h 643"/>
                <a:gd name="T32" fmla="*/ 107 w 396"/>
                <a:gd name="T33" fmla="*/ 539 h 643"/>
                <a:gd name="T34" fmla="*/ 395 w 396"/>
                <a:gd name="T35" fmla="*/ 513 h 643"/>
                <a:gd name="T36" fmla="*/ 370 w 396"/>
                <a:gd name="T37" fmla="*/ 411 h 643"/>
                <a:gd name="T38" fmla="*/ 375 w 396"/>
                <a:gd name="T39" fmla="*/ 374 h 643"/>
                <a:gd name="T40" fmla="*/ 386 w 396"/>
                <a:gd name="T41" fmla="*/ 351 h 643"/>
                <a:gd name="T42" fmla="*/ 376 w 396"/>
                <a:gd name="T43" fmla="*/ 316 h 643"/>
                <a:gd name="T44" fmla="*/ 349 w 396"/>
                <a:gd name="T45" fmla="*/ 272 h 643"/>
                <a:gd name="T46" fmla="*/ 274 w 396"/>
                <a:gd name="T47" fmla="*/ 0 h 643"/>
                <a:gd name="T48" fmla="*/ 0 w 396"/>
                <a:gd name="T49" fmla="*/ 24 h 643"/>
                <a:gd name="T50" fmla="*/ 0 w 396"/>
                <a:gd name="T51" fmla="*/ 24 h 6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6"/>
                <a:gd name="T79" fmla="*/ 0 h 643"/>
                <a:gd name="T80" fmla="*/ 396 w 396"/>
                <a:gd name="T81" fmla="*/ 643 h 6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6" h="643">
                  <a:moveTo>
                    <a:pt x="0" y="24"/>
                  </a:moveTo>
                  <a:lnTo>
                    <a:pt x="0" y="24"/>
                  </a:lnTo>
                  <a:lnTo>
                    <a:pt x="10" y="35"/>
                  </a:lnTo>
                  <a:lnTo>
                    <a:pt x="0" y="432"/>
                  </a:lnTo>
                  <a:lnTo>
                    <a:pt x="25" y="624"/>
                  </a:lnTo>
                  <a:lnTo>
                    <a:pt x="53" y="631"/>
                  </a:lnTo>
                  <a:lnTo>
                    <a:pt x="63" y="572"/>
                  </a:lnTo>
                  <a:lnTo>
                    <a:pt x="74" y="586"/>
                  </a:lnTo>
                  <a:lnTo>
                    <a:pt x="76" y="616"/>
                  </a:lnTo>
                  <a:lnTo>
                    <a:pt x="92" y="630"/>
                  </a:lnTo>
                  <a:lnTo>
                    <a:pt x="69" y="642"/>
                  </a:lnTo>
                  <a:lnTo>
                    <a:pt x="125" y="629"/>
                  </a:lnTo>
                  <a:lnTo>
                    <a:pt x="135" y="610"/>
                  </a:lnTo>
                  <a:lnTo>
                    <a:pt x="127" y="600"/>
                  </a:lnTo>
                  <a:lnTo>
                    <a:pt x="132" y="584"/>
                  </a:lnTo>
                  <a:lnTo>
                    <a:pt x="105" y="558"/>
                  </a:lnTo>
                  <a:lnTo>
                    <a:pt x="107" y="539"/>
                  </a:lnTo>
                  <a:lnTo>
                    <a:pt x="395" y="513"/>
                  </a:lnTo>
                  <a:lnTo>
                    <a:pt x="370" y="411"/>
                  </a:lnTo>
                  <a:lnTo>
                    <a:pt x="375" y="374"/>
                  </a:lnTo>
                  <a:lnTo>
                    <a:pt x="386" y="351"/>
                  </a:lnTo>
                  <a:lnTo>
                    <a:pt x="376" y="316"/>
                  </a:lnTo>
                  <a:lnTo>
                    <a:pt x="349" y="272"/>
                  </a:lnTo>
                  <a:lnTo>
                    <a:pt x="274" y="0"/>
                  </a:lnTo>
                  <a:lnTo>
                    <a:pt x="0" y="2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3" name="Freeform 89"/>
            <p:cNvSpPr>
              <a:spLocks/>
            </p:cNvSpPr>
            <p:nvPr/>
          </p:nvSpPr>
          <p:spPr bwMode="auto">
            <a:xfrm>
              <a:off x="5247169" y="3551487"/>
              <a:ext cx="536910" cy="623389"/>
            </a:xfrm>
            <a:custGeom>
              <a:avLst/>
              <a:gdLst>
                <a:gd name="T0" fmla="*/ 0 w 709"/>
                <a:gd name="T1" fmla="*/ 562 h 823"/>
                <a:gd name="T2" fmla="*/ 0 w 709"/>
                <a:gd name="T3" fmla="*/ 562 h 823"/>
                <a:gd name="T4" fmla="*/ 45 w 709"/>
                <a:gd name="T5" fmla="*/ 523 h 823"/>
                <a:gd name="T6" fmla="*/ 27 w 709"/>
                <a:gd name="T7" fmla="*/ 491 h 823"/>
                <a:gd name="T8" fmla="*/ 37 w 709"/>
                <a:gd name="T9" fmla="*/ 446 h 823"/>
                <a:gd name="T10" fmla="*/ 83 w 709"/>
                <a:gd name="T11" fmla="*/ 369 h 823"/>
                <a:gd name="T12" fmla="*/ 117 w 709"/>
                <a:gd name="T13" fmla="*/ 347 h 823"/>
                <a:gd name="T14" fmla="*/ 97 w 709"/>
                <a:gd name="T15" fmla="*/ 320 h 823"/>
                <a:gd name="T16" fmla="*/ 85 w 709"/>
                <a:gd name="T17" fmla="*/ 243 h 823"/>
                <a:gd name="T18" fmla="*/ 99 w 709"/>
                <a:gd name="T19" fmla="*/ 106 h 823"/>
                <a:gd name="T20" fmla="*/ 123 w 709"/>
                <a:gd name="T21" fmla="*/ 99 h 823"/>
                <a:gd name="T22" fmla="*/ 163 w 709"/>
                <a:gd name="T23" fmla="*/ 122 h 823"/>
                <a:gd name="T24" fmla="*/ 197 w 709"/>
                <a:gd name="T25" fmla="*/ 0 h 823"/>
                <a:gd name="T26" fmla="*/ 708 w 709"/>
                <a:gd name="T27" fmla="*/ 88 h 823"/>
                <a:gd name="T28" fmla="*/ 601 w 709"/>
                <a:gd name="T29" fmla="*/ 822 h 823"/>
                <a:gd name="T30" fmla="*/ 444 w 709"/>
                <a:gd name="T31" fmla="*/ 797 h 823"/>
                <a:gd name="T32" fmla="*/ 345 w 709"/>
                <a:gd name="T33" fmla="*/ 770 h 823"/>
                <a:gd name="T34" fmla="*/ 146 w 709"/>
                <a:gd name="T35" fmla="*/ 651 h 823"/>
                <a:gd name="T36" fmla="*/ 0 w 709"/>
                <a:gd name="T37" fmla="*/ 562 h 823"/>
                <a:gd name="T38" fmla="*/ 0 w 709"/>
                <a:gd name="T39" fmla="*/ 562 h 8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9"/>
                <a:gd name="T61" fmla="*/ 0 h 823"/>
                <a:gd name="T62" fmla="*/ 709 w 709"/>
                <a:gd name="T63" fmla="*/ 823 h 8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9" h="823">
                  <a:moveTo>
                    <a:pt x="0" y="562"/>
                  </a:moveTo>
                  <a:lnTo>
                    <a:pt x="0" y="562"/>
                  </a:lnTo>
                  <a:lnTo>
                    <a:pt x="45" y="523"/>
                  </a:lnTo>
                  <a:lnTo>
                    <a:pt x="27" y="491"/>
                  </a:lnTo>
                  <a:lnTo>
                    <a:pt x="37" y="446"/>
                  </a:lnTo>
                  <a:lnTo>
                    <a:pt x="83" y="369"/>
                  </a:lnTo>
                  <a:lnTo>
                    <a:pt x="117" y="347"/>
                  </a:lnTo>
                  <a:lnTo>
                    <a:pt x="97" y="320"/>
                  </a:lnTo>
                  <a:lnTo>
                    <a:pt x="85" y="243"/>
                  </a:lnTo>
                  <a:lnTo>
                    <a:pt x="99" y="106"/>
                  </a:lnTo>
                  <a:lnTo>
                    <a:pt x="123" y="99"/>
                  </a:lnTo>
                  <a:lnTo>
                    <a:pt x="163" y="122"/>
                  </a:lnTo>
                  <a:lnTo>
                    <a:pt x="197" y="0"/>
                  </a:lnTo>
                  <a:lnTo>
                    <a:pt x="708" y="88"/>
                  </a:lnTo>
                  <a:lnTo>
                    <a:pt x="601" y="822"/>
                  </a:lnTo>
                  <a:lnTo>
                    <a:pt x="444" y="797"/>
                  </a:lnTo>
                  <a:lnTo>
                    <a:pt x="345" y="770"/>
                  </a:lnTo>
                  <a:lnTo>
                    <a:pt x="146" y="651"/>
                  </a:lnTo>
                  <a:lnTo>
                    <a:pt x="0" y="56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4" name="Freeform 90"/>
            <p:cNvSpPr>
              <a:spLocks/>
            </p:cNvSpPr>
            <p:nvPr/>
          </p:nvSpPr>
          <p:spPr bwMode="auto">
            <a:xfrm>
              <a:off x="6912422" y="3730247"/>
              <a:ext cx="396056" cy="358278"/>
            </a:xfrm>
            <a:custGeom>
              <a:avLst/>
              <a:gdLst>
                <a:gd name="T0" fmla="*/ 0 w 523"/>
                <a:gd name="T1" fmla="*/ 15 h 473"/>
                <a:gd name="T2" fmla="*/ 0 w 523"/>
                <a:gd name="T3" fmla="*/ 15 h 473"/>
                <a:gd name="T4" fmla="*/ 21 w 523"/>
                <a:gd name="T5" fmla="*/ 161 h 473"/>
                <a:gd name="T6" fmla="*/ 17 w 523"/>
                <a:gd name="T7" fmla="*/ 389 h 473"/>
                <a:gd name="T8" fmla="*/ 28 w 523"/>
                <a:gd name="T9" fmla="*/ 402 h 473"/>
                <a:gd name="T10" fmla="*/ 65 w 523"/>
                <a:gd name="T11" fmla="*/ 401 h 473"/>
                <a:gd name="T12" fmla="*/ 66 w 523"/>
                <a:gd name="T13" fmla="*/ 472 h 473"/>
                <a:gd name="T14" fmla="*/ 377 w 523"/>
                <a:gd name="T15" fmla="*/ 467 h 473"/>
                <a:gd name="T16" fmla="*/ 371 w 523"/>
                <a:gd name="T17" fmla="*/ 394 h 473"/>
                <a:gd name="T18" fmla="*/ 398 w 523"/>
                <a:gd name="T19" fmla="*/ 318 h 473"/>
                <a:gd name="T20" fmla="*/ 436 w 523"/>
                <a:gd name="T21" fmla="*/ 262 h 473"/>
                <a:gd name="T22" fmla="*/ 434 w 523"/>
                <a:gd name="T23" fmla="*/ 248 h 473"/>
                <a:gd name="T24" fmla="*/ 464 w 523"/>
                <a:gd name="T25" fmla="*/ 200 h 473"/>
                <a:gd name="T26" fmla="*/ 478 w 523"/>
                <a:gd name="T27" fmla="*/ 146 h 473"/>
                <a:gd name="T28" fmla="*/ 472 w 523"/>
                <a:gd name="T29" fmla="*/ 141 h 473"/>
                <a:gd name="T30" fmla="*/ 498 w 523"/>
                <a:gd name="T31" fmla="*/ 121 h 473"/>
                <a:gd name="T32" fmla="*/ 522 w 523"/>
                <a:gd name="T33" fmla="*/ 73 h 473"/>
                <a:gd name="T34" fmla="*/ 515 w 523"/>
                <a:gd name="T35" fmla="*/ 64 h 473"/>
                <a:gd name="T36" fmla="*/ 445 w 523"/>
                <a:gd name="T37" fmla="*/ 67 h 473"/>
                <a:gd name="T38" fmla="*/ 464 w 523"/>
                <a:gd name="T39" fmla="*/ 41 h 473"/>
                <a:gd name="T40" fmla="*/ 458 w 523"/>
                <a:gd name="T41" fmla="*/ 0 h 473"/>
                <a:gd name="T42" fmla="*/ 0 w 523"/>
                <a:gd name="T43" fmla="*/ 15 h 473"/>
                <a:gd name="T44" fmla="*/ 0 w 523"/>
                <a:gd name="T45" fmla="*/ 15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3"/>
                <a:gd name="T70" fmla="*/ 0 h 473"/>
                <a:gd name="T71" fmla="*/ 523 w 523"/>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3" h="473">
                  <a:moveTo>
                    <a:pt x="0" y="15"/>
                  </a:moveTo>
                  <a:lnTo>
                    <a:pt x="0" y="15"/>
                  </a:lnTo>
                  <a:lnTo>
                    <a:pt x="21" y="161"/>
                  </a:lnTo>
                  <a:lnTo>
                    <a:pt x="17" y="389"/>
                  </a:lnTo>
                  <a:lnTo>
                    <a:pt x="28" y="402"/>
                  </a:lnTo>
                  <a:lnTo>
                    <a:pt x="65" y="401"/>
                  </a:lnTo>
                  <a:lnTo>
                    <a:pt x="66" y="472"/>
                  </a:lnTo>
                  <a:lnTo>
                    <a:pt x="377" y="467"/>
                  </a:lnTo>
                  <a:lnTo>
                    <a:pt x="371" y="394"/>
                  </a:lnTo>
                  <a:lnTo>
                    <a:pt x="398" y="318"/>
                  </a:lnTo>
                  <a:lnTo>
                    <a:pt x="436" y="262"/>
                  </a:lnTo>
                  <a:lnTo>
                    <a:pt x="434" y="248"/>
                  </a:lnTo>
                  <a:lnTo>
                    <a:pt x="464" y="200"/>
                  </a:lnTo>
                  <a:lnTo>
                    <a:pt x="478" y="146"/>
                  </a:lnTo>
                  <a:lnTo>
                    <a:pt x="472" y="141"/>
                  </a:lnTo>
                  <a:lnTo>
                    <a:pt x="498" y="121"/>
                  </a:lnTo>
                  <a:lnTo>
                    <a:pt x="522" y="73"/>
                  </a:lnTo>
                  <a:lnTo>
                    <a:pt x="515" y="64"/>
                  </a:lnTo>
                  <a:lnTo>
                    <a:pt x="445" y="67"/>
                  </a:lnTo>
                  <a:lnTo>
                    <a:pt x="464" y="41"/>
                  </a:lnTo>
                  <a:lnTo>
                    <a:pt x="458" y="0"/>
                  </a:lnTo>
                  <a:lnTo>
                    <a:pt x="0" y="1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5" name="Freeform 91"/>
            <p:cNvSpPr>
              <a:spLocks/>
            </p:cNvSpPr>
            <p:nvPr/>
          </p:nvSpPr>
          <p:spPr bwMode="auto">
            <a:xfrm>
              <a:off x="4713288" y="2878863"/>
              <a:ext cx="623239" cy="1069532"/>
            </a:xfrm>
            <a:custGeom>
              <a:avLst/>
              <a:gdLst>
                <a:gd name="T0" fmla="*/ 18 w 823"/>
                <a:gd name="T1" fmla="*/ 256 h 1412"/>
                <a:gd name="T2" fmla="*/ 18 w 823"/>
                <a:gd name="T3" fmla="*/ 256 h 1412"/>
                <a:gd name="T4" fmla="*/ 29 w 823"/>
                <a:gd name="T5" fmla="*/ 286 h 1412"/>
                <a:gd name="T6" fmla="*/ 5 w 823"/>
                <a:gd name="T7" fmla="*/ 397 h 1412"/>
                <a:gd name="T8" fmla="*/ 21 w 823"/>
                <a:gd name="T9" fmla="*/ 429 h 1412"/>
                <a:gd name="T10" fmla="*/ 85 w 823"/>
                <a:gd name="T11" fmla="*/ 574 h 1412"/>
                <a:gd name="T12" fmla="*/ 92 w 823"/>
                <a:gd name="T13" fmla="*/ 571 h 1412"/>
                <a:gd name="T14" fmla="*/ 95 w 823"/>
                <a:gd name="T15" fmla="*/ 539 h 1412"/>
                <a:gd name="T16" fmla="*/ 106 w 823"/>
                <a:gd name="T17" fmla="*/ 534 h 1412"/>
                <a:gd name="T18" fmla="*/ 117 w 823"/>
                <a:gd name="T19" fmla="*/ 543 h 1412"/>
                <a:gd name="T20" fmla="*/ 98 w 823"/>
                <a:gd name="T21" fmla="*/ 561 h 1412"/>
                <a:gd name="T22" fmla="*/ 106 w 823"/>
                <a:gd name="T23" fmla="*/ 573 h 1412"/>
                <a:gd name="T24" fmla="*/ 122 w 823"/>
                <a:gd name="T25" fmla="*/ 635 h 1412"/>
                <a:gd name="T26" fmla="*/ 112 w 823"/>
                <a:gd name="T27" fmla="*/ 631 h 1412"/>
                <a:gd name="T28" fmla="*/ 89 w 823"/>
                <a:gd name="T29" fmla="*/ 607 h 1412"/>
                <a:gd name="T30" fmla="*/ 95 w 823"/>
                <a:gd name="T31" fmla="*/ 582 h 1412"/>
                <a:gd name="T32" fmla="*/ 84 w 823"/>
                <a:gd name="T33" fmla="*/ 584 h 1412"/>
                <a:gd name="T34" fmla="*/ 71 w 823"/>
                <a:gd name="T35" fmla="*/ 610 h 1412"/>
                <a:gd name="T36" fmla="*/ 76 w 823"/>
                <a:gd name="T37" fmla="*/ 667 h 1412"/>
                <a:gd name="T38" fmla="*/ 89 w 823"/>
                <a:gd name="T39" fmla="*/ 693 h 1412"/>
                <a:gd name="T40" fmla="*/ 118 w 823"/>
                <a:gd name="T41" fmla="*/ 716 h 1412"/>
                <a:gd name="T42" fmla="*/ 109 w 823"/>
                <a:gd name="T43" fmla="*/ 744 h 1412"/>
                <a:gd name="T44" fmla="*/ 92 w 823"/>
                <a:gd name="T45" fmla="*/ 748 h 1412"/>
                <a:gd name="T46" fmla="*/ 89 w 823"/>
                <a:gd name="T47" fmla="*/ 785 h 1412"/>
                <a:gd name="T48" fmla="*/ 129 w 823"/>
                <a:gd name="T49" fmla="*/ 869 h 1412"/>
                <a:gd name="T50" fmla="*/ 161 w 823"/>
                <a:gd name="T51" fmla="*/ 921 h 1412"/>
                <a:gd name="T52" fmla="*/ 157 w 823"/>
                <a:gd name="T53" fmla="*/ 952 h 1412"/>
                <a:gd name="T54" fmla="*/ 176 w 823"/>
                <a:gd name="T55" fmla="*/ 972 h 1412"/>
                <a:gd name="T56" fmla="*/ 168 w 823"/>
                <a:gd name="T57" fmla="*/ 992 h 1412"/>
                <a:gd name="T58" fmla="*/ 156 w 823"/>
                <a:gd name="T59" fmla="*/ 1041 h 1412"/>
                <a:gd name="T60" fmla="*/ 170 w 823"/>
                <a:gd name="T61" fmla="*/ 1059 h 1412"/>
                <a:gd name="T62" fmla="*/ 271 w 823"/>
                <a:gd name="T63" fmla="*/ 1094 h 1412"/>
                <a:gd name="T64" fmla="*/ 312 w 823"/>
                <a:gd name="T65" fmla="*/ 1150 h 1412"/>
                <a:gd name="T66" fmla="*/ 359 w 823"/>
                <a:gd name="T67" fmla="*/ 1168 h 1412"/>
                <a:gd name="T68" fmla="*/ 360 w 823"/>
                <a:gd name="T69" fmla="*/ 1202 h 1412"/>
                <a:gd name="T70" fmla="*/ 392 w 823"/>
                <a:gd name="T71" fmla="*/ 1210 h 1412"/>
                <a:gd name="T72" fmla="*/ 434 w 823"/>
                <a:gd name="T73" fmla="*/ 1267 h 1412"/>
                <a:gd name="T74" fmla="*/ 457 w 823"/>
                <a:gd name="T75" fmla="*/ 1316 h 1412"/>
                <a:gd name="T76" fmla="*/ 458 w 823"/>
                <a:gd name="T77" fmla="*/ 1392 h 1412"/>
                <a:gd name="T78" fmla="*/ 750 w 823"/>
                <a:gd name="T79" fmla="*/ 1411 h 1412"/>
                <a:gd name="T80" fmla="*/ 732 w 823"/>
                <a:gd name="T81" fmla="*/ 1379 h 1412"/>
                <a:gd name="T82" fmla="*/ 742 w 823"/>
                <a:gd name="T83" fmla="*/ 1334 h 1412"/>
                <a:gd name="T84" fmla="*/ 788 w 823"/>
                <a:gd name="T85" fmla="*/ 1257 h 1412"/>
                <a:gd name="T86" fmla="*/ 822 w 823"/>
                <a:gd name="T87" fmla="*/ 1235 h 1412"/>
                <a:gd name="T88" fmla="*/ 802 w 823"/>
                <a:gd name="T89" fmla="*/ 1208 h 1412"/>
                <a:gd name="T90" fmla="*/ 790 w 823"/>
                <a:gd name="T91" fmla="*/ 1131 h 1412"/>
                <a:gd name="T92" fmla="*/ 399 w 823"/>
                <a:gd name="T93" fmla="*/ 544 h 1412"/>
                <a:gd name="T94" fmla="*/ 370 w 823"/>
                <a:gd name="T95" fmla="*/ 485 h 1412"/>
                <a:gd name="T96" fmla="*/ 467 w 823"/>
                <a:gd name="T97" fmla="*/ 110 h 1412"/>
                <a:gd name="T98" fmla="*/ 78 w 823"/>
                <a:gd name="T99" fmla="*/ 0 h 1412"/>
                <a:gd name="T100" fmla="*/ 68 w 823"/>
                <a:gd name="T101" fmla="*/ 22 h 1412"/>
                <a:gd name="T102" fmla="*/ 71 w 823"/>
                <a:gd name="T103" fmla="*/ 72 h 1412"/>
                <a:gd name="T104" fmla="*/ 0 w 823"/>
                <a:gd name="T105" fmla="*/ 188 h 1412"/>
                <a:gd name="T106" fmla="*/ 18 w 823"/>
                <a:gd name="T107" fmla="*/ 256 h 1412"/>
                <a:gd name="T108" fmla="*/ 18 w 823"/>
                <a:gd name="T109" fmla="*/ 256 h 14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3"/>
                <a:gd name="T166" fmla="*/ 0 h 1412"/>
                <a:gd name="T167" fmla="*/ 823 w 823"/>
                <a:gd name="T168" fmla="*/ 1412 h 14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3" h="1412">
                  <a:moveTo>
                    <a:pt x="18" y="256"/>
                  </a:moveTo>
                  <a:lnTo>
                    <a:pt x="18" y="256"/>
                  </a:lnTo>
                  <a:lnTo>
                    <a:pt x="29" y="286"/>
                  </a:lnTo>
                  <a:lnTo>
                    <a:pt x="5" y="397"/>
                  </a:lnTo>
                  <a:lnTo>
                    <a:pt x="21" y="429"/>
                  </a:lnTo>
                  <a:lnTo>
                    <a:pt x="85" y="574"/>
                  </a:lnTo>
                  <a:lnTo>
                    <a:pt x="92" y="571"/>
                  </a:lnTo>
                  <a:lnTo>
                    <a:pt x="95" y="539"/>
                  </a:lnTo>
                  <a:lnTo>
                    <a:pt x="106" y="534"/>
                  </a:lnTo>
                  <a:lnTo>
                    <a:pt x="117" y="543"/>
                  </a:lnTo>
                  <a:lnTo>
                    <a:pt x="98" y="561"/>
                  </a:lnTo>
                  <a:lnTo>
                    <a:pt x="106" y="573"/>
                  </a:lnTo>
                  <a:lnTo>
                    <a:pt x="122" y="635"/>
                  </a:lnTo>
                  <a:lnTo>
                    <a:pt x="112" y="631"/>
                  </a:lnTo>
                  <a:lnTo>
                    <a:pt x="89" y="607"/>
                  </a:lnTo>
                  <a:lnTo>
                    <a:pt x="95" y="582"/>
                  </a:lnTo>
                  <a:lnTo>
                    <a:pt x="84" y="584"/>
                  </a:lnTo>
                  <a:lnTo>
                    <a:pt x="71" y="610"/>
                  </a:lnTo>
                  <a:lnTo>
                    <a:pt x="76" y="667"/>
                  </a:lnTo>
                  <a:lnTo>
                    <a:pt x="89" y="693"/>
                  </a:lnTo>
                  <a:lnTo>
                    <a:pt x="118" y="716"/>
                  </a:lnTo>
                  <a:lnTo>
                    <a:pt x="109" y="744"/>
                  </a:lnTo>
                  <a:lnTo>
                    <a:pt x="92" y="748"/>
                  </a:lnTo>
                  <a:lnTo>
                    <a:pt x="89" y="785"/>
                  </a:lnTo>
                  <a:lnTo>
                    <a:pt x="129" y="869"/>
                  </a:lnTo>
                  <a:lnTo>
                    <a:pt x="161" y="921"/>
                  </a:lnTo>
                  <a:lnTo>
                    <a:pt x="157" y="952"/>
                  </a:lnTo>
                  <a:lnTo>
                    <a:pt x="176" y="972"/>
                  </a:lnTo>
                  <a:lnTo>
                    <a:pt x="168" y="992"/>
                  </a:lnTo>
                  <a:lnTo>
                    <a:pt x="156" y="1041"/>
                  </a:lnTo>
                  <a:lnTo>
                    <a:pt x="170" y="1059"/>
                  </a:lnTo>
                  <a:lnTo>
                    <a:pt x="271" y="1094"/>
                  </a:lnTo>
                  <a:lnTo>
                    <a:pt x="312" y="1150"/>
                  </a:lnTo>
                  <a:lnTo>
                    <a:pt x="359" y="1168"/>
                  </a:lnTo>
                  <a:lnTo>
                    <a:pt x="360" y="1202"/>
                  </a:lnTo>
                  <a:lnTo>
                    <a:pt x="392" y="1210"/>
                  </a:lnTo>
                  <a:lnTo>
                    <a:pt x="434" y="1267"/>
                  </a:lnTo>
                  <a:lnTo>
                    <a:pt x="457" y="1316"/>
                  </a:lnTo>
                  <a:lnTo>
                    <a:pt x="458" y="1392"/>
                  </a:lnTo>
                  <a:lnTo>
                    <a:pt x="750" y="1411"/>
                  </a:lnTo>
                  <a:lnTo>
                    <a:pt x="732" y="1379"/>
                  </a:lnTo>
                  <a:lnTo>
                    <a:pt x="742" y="1334"/>
                  </a:lnTo>
                  <a:lnTo>
                    <a:pt x="788" y="1257"/>
                  </a:lnTo>
                  <a:lnTo>
                    <a:pt x="822" y="1235"/>
                  </a:lnTo>
                  <a:lnTo>
                    <a:pt x="802" y="1208"/>
                  </a:lnTo>
                  <a:lnTo>
                    <a:pt x="790" y="1131"/>
                  </a:lnTo>
                  <a:lnTo>
                    <a:pt x="399" y="544"/>
                  </a:lnTo>
                  <a:lnTo>
                    <a:pt x="370" y="485"/>
                  </a:lnTo>
                  <a:lnTo>
                    <a:pt x="467" y="110"/>
                  </a:lnTo>
                  <a:lnTo>
                    <a:pt x="78" y="0"/>
                  </a:lnTo>
                  <a:lnTo>
                    <a:pt x="68" y="22"/>
                  </a:lnTo>
                  <a:lnTo>
                    <a:pt x="71" y="72"/>
                  </a:lnTo>
                  <a:lnTo>
                    <a:pt x="0" y="188"/>
                  </a:lnTo>
                  <a:lnTo>
                    <a:pt x="18" y="25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6" name="Freeform 92"/>
            <p:cNvSpPr>
              <a:spLocks/>
            </p:cNvSpPr>
            <p:nvPr/>
          </p:nvSpPr>
          <p:spPr bwMode="auto">
            <a:xfrm>
              <a:off x="5783321" y="3222750"/>
              <a:ext cx="572502" cy="452960"/>
            </a:xfrm>
            <a:custGeom>
              <a:avLst/>
              <a:gdLst>
                <a:gd name="T0" fmla="*/ 0 w 756"/>
                <a:gd name="T1" fmla="*/ 522 h 598"/>
                <a:gd name="T2" fmla="*/ 0 w 756"/>
                <a:gd name="T3" fmla="*/ 522 h 598"/>
                <a:gd name="T4" fmla="*/ 73 w 756"/>
                <a:gd name="T5" fmla="*/ 0 h 598"/>
                <a:gd name="T6" fmla="*/ 559 w 756"/>
                <a:gd name="T7" fmla="*/ 55 h 598"/>
                <a:gd name="T8" fmla="*/ 755 w 756"/>
                <a:gd name="T9" fmla="*/ 72 h 598"/>
                <a:gd name="T10" fmla="*/ 747 w 756"/>
                <a:gd name="T11" fmla="*/ 203 h 598"/>
                <a:gd name="T12" fmla="*/ 721 w 756"/>
                <a:gd name="T13" fmla="*/ 597 h 598"/>
                <a:gd name="T14" fmla="*/ 622 w 756"/>
                <a:gd name="T15" fmla="*/ 590 h 598"/>
                <a:gd name="T16" fmla="*/ 311 w 756"/>
                <a:gd name="T17" fmla="*/ 562 h 598"/>
                <a:gd name="T18" fmla="*/ 0 w 756"/>
                <a:gd name="T19" fmla="*/ 522 h 598"/>
                <a:gd name="T20" fmla="*/ 0 w 756"/>
                <a:gd name="T21" fmla="*/ 522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6"/>
                <a:gd name="T34" fmla="*/ 0 h 598"/>
                <a:gd name="T35" fmla="*/ 756 w 756"/>
                <a:gd name="T36" fmla="*/ 598 h 5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6" h="598">
                  <a:moveTo>
                    <a:pt x="0" y="522"/>
                  </a:moveTo>
                  <a:lnTo>
                    <a:pt x="0" y="522"/>
                  </a:lnTo>
                  <a:lnTo>
                    <a:pt x="73" y="0"/>
                  </a:lnTo>
                  <a:lnTo>
                    <a:pt x="559" y="55"/>
                  </a:lnTo>
                  <a:lnTo>
                    <a:pt x="755" y="72"/>
                  </a:lnTo>
                  <a:lnTo>
                    <a:pt x="747" y="203"/>
                  </a:lnTo>
                  <a:lnTo>
                    <a:pt x="721" y="597"/>
                  </a:lnTo>
                  <a:lnTo>
                    <a:pt x="622" y="590"/>
                  </a:lnTo>
                  <a:lnTo>
                    <a:pt x="311" y="562"/>
                  </a:lnTo>
                  <a:lnTo>
                    <a:pt x="0" y="52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7" name="Freeform 93"/>
            <p:cNvSpPr>
              <a:spLocks/>
            </p:cNvSpPr>
            <p:nvPr/>
          </p:nvSpPr>
          <p:spPr bwMode="auto">
            <a:xfrm>
              <a:off x="8439094" y="2978090"/>
              <a:ext cx="135553" cy="128011"/>
            </a:xfrm>
            <a:custGeom>
              <a:avLst/>
              <a:gdLst>
                <a:gd name="T0" fmla="*/ 0 w 179"/>
                <a:gd name="T1" fmla="*/ 33 h 169"/>
                <a:gd name="T2" fmla="*/ 0 w 179"/>
                <a:gd name="T3" fmla="*/ 33 h 169"/>
                <a:gd name="T4" fmla="*/ 15 w 179"/>
                <a:gd name="T5" fmla="*/ 122 h 169"/>
                <a:gd name="T6" fmla="*/ 14 w 179"/>
                <a:gd name="T7" fmla="*/ 168 h 169"/>
                <a:gd name="T8" fmla="*/ 28 w 179"/>
                <a:gd name="T9" fmla="*/ 165 h 169"/>
                <a:gd name="T10" fmla="*/ 37 w 179"/>
                <a:gd name="T11" fmla="*/ 152 h 169"/>
                <a:gd name="T12" fmla="*/ 62 w 179"/>
                <a:gd name="T13" fmla="*/ 140 h 169"/>
                <a:gd name="T14" fmla="*/ 74 w 179"/>
                <a:gd name="T15" fmla="*/ 118 h 169"/>
                <a:gd name="T16" fmla="*/ 82 w 179"/>
                <a:gd name="T17" fmla="*/ 122 h 169"/>
                <a:gd name="T18" fmla="*/ 102 w 179"/>
                <a:gd name="T19" fmla="*/ 114 h 169"/>
                <a:gd name="T20" fmla="*/ 128 w 179"/>
                <a:gd name="T21" fmla="*/ 109 h 169"/>
                <a:gd name="T22" fmla="*/ 129 w 179"/>
                <a:gd name="T23" fmla="*/ 100 h 169"/>
                <a:gd name="T24" fmla="*/ 137 w 179"/>
                <a:gd name="T25" fmla="*/ 105 h 169"/>
                <a:gd name="T26" fmla="*/ 146 w 179"/>
                <a:gd name="T27" fmla="*/ 97 h 169"/>
                <a:gd name="T28" fmla="*/ 160 w 179"/>
                <a:gd name="T29" fmla="*/ 94 h 169"/>
                <a:gd name="T30" fmla="*/ 178 w 179"/>
                <a:gd name="T31" fmla="*/ 86 h 169"/>
                <a:gd name="T32" fmla="*/ 161 w 179"/>
                <a:gd name="T33" fmla="*/ 0 h 169"/>
                <a:gd name="T34" fmla="*/ 0 w 179"/>
                <a:gd name="T35" fmla="*/ 33 h 169"/>
                <a:gd name="T36" fmla="*/ 0 w 179"/>
                <a:gd name="T37" fmla="*/ 33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69"/>
                <a:gd name="T59" fmla="*/ 179 w 179"/>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69">
                  <a:moveTo>
                    <a:pt x="0" y="33"/>
                  </a:moveTo>
                  <a:lnTo>
                    <a:pt x="0" y="33"/>
                  </a:lnTo>
                  <a:lnTo>
                    <a:pt x="15" y="122"/>
                  </a:lnTo>
                  <a:lnTo>
                    <a:pt x="14" y="168"/>
                  </a:lnTo>
                  <a:lnTo>
                    <a:pt x="28" y="165"/>
                  </a:lnTo>
                  <a:lnTo>
                    <a:pt x="37" y="152"/>
                  </a:lnTo>
                  <a:lnTo>
                    <a:pt x="62" y="140"/>
                  </a:lnTo>
                  <a:lnTo>
                    <a:pt x="74" y="118"/>
                  </a:lnTo>
                  <a:lnTo>
                    <a:pt x="82" y="122"/>
                  </a:lnTo>
                  <a:lnTo>
                    <a:pt x="102" y="114"/>
                  </a:lnTo>
                  <a:lnTo>
                    <a:pt x="128" y="109"/>
                  </a:lnTo>
                  <a:lnTo>
                    <a:pt x="129" y="100"/>
                  </a:lnTo>
                  <a:lnTo>
                    <a:pt x="137" y="105"/>
                  </a:lnTo>
                  <a:lnTo>
                    <a:pt x="146" y="97"/>
                  </a:lnTo>
                  <a:lnTo>
                    <a:pt x="160" y="94"/>
                  </a:lnTo>
                  <a:lnTo>
                    <a:pt x="178" y="86"/>
                  </a:lnTo>
                  <a:lnTo>
                    <a:pt x="161" y="0"/>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8" name="Freeform 94"/>
            <p:cNvSpPr>
              <a:spLocks/>
            </p:cNvSpPr>
            <p:nvPr/>
          </p:nvSpPr>
          <p:spPr bwMode="auto">
            <a:xfrm>
              <a:off x="8322473" y="3252291"/>
              <a:ext cx="82543" cy="137100"/>
            </a:xfrm>
            <a:custGeom>
              <a:avLst/>
              <a:gdLst>
                <a:gd name="T0" fmla="*/ 0 w 109"/>
                <a:gd name="T1" fmla="*/ 19 h 181"/>
                <a:gd name="T2" fmla="*/ 0 w 109"/>
                <a:gd name="T3" fmla="*/ 19 h 181"/>
                <a:gd name="T4" fmla="*/ 14 w 109"/>
                <a:gd name="T5" fmla="*/ 0 h 181"/>
                <a:gd name="T6" fmla="*/ 34 w 109"/>
                <a:gd name="T7" fmla="*/ 0 h 181"/>
                <a:gd name="T8" fmla="*/ 28 w 109"/>
                <a:gd name="T9" fmla="*/ 20 h 181"/>
                <a:gd name="T10" fmla="*/ 23 w 109"/>
                <a:gd name="T11" fmla="*/ 26 h 181"/>
                <a:gd name="T12" fmla="*/ 26 w 109"/>
                <a:gd name="T13" fmla="*/ 47 h 181"/>
                <a:gd name="T14" fmla="*/ 38 w 109"/>
                <a:gd name="T15" fmla="*/ 60 h 181"/>
                <a:gd name="T16" fmla="*/ 53 w 109"/>
                <a:gd name="T17" fmla="*/ 74 h 181"/>
                <a:gd name="T18" fmla="*/ 58 w 109"/>
                <a:gd name="T19" fmla="*/ 95 h 181"/>
                <a:gd name="T20" fmla="*/ 68 w 109"/>
                <a:gd name="T21" fmla="*/ 111 h 181"/>
                <a:gd name="T22" fmla="*/ 79 w 109"/>
                <a:gd name="T23" fmla="*/ 121 h 181"/>
                <a:gd name="T24" fmla="*/ 96 w 109"/>
                <a:gd name="T25" fmla="*/ 127 h 181"/>
                <a:gd name="T26" fmla="*/ 104 w 109"/>
                <a:gd name="T27" fmla="*/ 143 h 181"/>
                <a:gd name="T28" fmla="*/ 90 w 109"/>
                <a:gd name="T29" fmla="*/ 157 h 181"/>
                <a:gd name="T30" fmla="*/ 104 w 109"/>
                <a:gd name="T31" fmla="*/ 154 h 181"/>
                <a:gd name="T32" fmla="*/ 108 w 109"/>
                <a:gd name="T33" fmla="*/ 167 h 181"/>
                <a:gd name="T34" fmla="*/ 80 w 109"/>
                <a:gd name="T35" fmla="*/ 174 h 181"/>
                <a:gd name="T36" fmla="*/ 43 w 109"/>
                <a:gd name="T37" fmla="*/ 180 h 181"/>
                <a:gd name="T38" fmla="*/ 40 w 109"/>
                <a:gd name="T39" fmla="*/ 168 h 181"/>
                <a:gd name="T40" fmla="*/ 0 w 109"/>
                <a:gd name="T41" fmla="*/ 19 h 181"/>
                <a:gd name="T42" fmla="*/ 0 w 109"/>
                <a:gd name="T43" fmla="*/ 19 h 1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
                <a:gd name="T67" fmla="*/ 0 h 181"/>
                <a:gd name="T68" fmla="*/ 109 w 109"/>
                <a:gd name="T69" fmla="*/ 181 h 1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 h="181">
                  <a:moveTo>
                    <a:pt x="0" y="19"/>
                  </a:moveTo>
                  <a:lnTo>
                    <a:pt x="0" y="19"/>
                  </a:lnTo>
                  <a:lnTo>
                    <a:pt x="14" y="0"/>
                  </a:lnTo>
                  <a:lnTo>
                    <a:pt x="34" y="0"/>
                  </a:lnTo>
                  <a:lnTo>
                    <a:pt x="28" y="20"/>
                  </a:lnTo>
                  <a:lnTo>
                    <a:pt x="23" y="26"/>
                  </a:lnTo>
                  <a:lnTo>
                    <a:pt x="26" y="47"/>
                  </a:lnTo>
                  <a:lnTo>
                    <a:pt x="38" y="60"/>
                  </a:lnTo>
                  <a:lnTo>
                    <a:pt x="53" y="74"/>
                  </a:lnTo>
                  <a:lnTo>
                    <a:pt x="58" y="95"/>
                  </a:lnTo>
                  <a:lnTo>
                    <a:pt x="68" y="111"/>
                  </a:lnTo>
                  <a:lnTo>
                    <a:pt x="79" y="121"/>
                  </a:lnTo>
                  <a:lnTo>
                    <a:pt x="96" y="127"/>
                  </a:lnTo>
                  <a:lnTo>
                    <a:pt x="104" y="143"/>
                  </a:lnTo>
                  <a:lnTo>
                    <a:pt x="90" y="157"/>
                  </a:lnTo>
                  <a:lnTo>
                    <a:pt x="104" y="154"/>
                  </a:lnTo>
                  <a:lnTo>
                    <a:pt x="108" y="167"/>
                  </a:lnTo>
                  <a:lnTo>
                    <a:pt x="80" y="174"/>
                  </a:lnTo>
                  <a:lnTo>
                    <a:pt x="43" y="180"/>
                  </a:lnTo>
                  <a:lnTo>
                    <a:pt x="40" y="168"/>
                  </a:lnTo>
                  <a:lnTo>
                    <a:pt x="0" y="1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9" name="Freeform 95"/>
            <p:cNvSpPr>
              <a:spLocks/>
            </p:cNvSpPr>
            <p:nvPr/>
          </p:nvSpPr>
          <p:spPr bwMode="auto">
            <a:xfrm>
              <a:off x="8238415" y="3359092"/>
              <a:ext cx="12874" cy="18179"/>
            </a:xfrm>
            <a:custGeom>
              <a:avLst/>
              <a:gdLst>
                <a:gd name="T0" fmla="*/ 0 w 17"/>
                <a:gd name="T1" fmla="*/ 7 h 24"/>
                <a:gd name="T2" fmla="*/ 0 w 17"/>
                <a:gd name="T3" fmla="*/ 7 h 24"/>
                <a:gd name="T4" fmla="*/ 11 w 17"/>
                <a:gd name="T5" fmla="*/ 0 h 24"/>
                <a:gd name="T6" fmla="*/ 16 w 17"/>
                <a:gd name="T7" fmla="*/ 13 h 24"/>
                <a:gd name="T8" fmla="*/ 12 w 17"/>
                <a:gd name="T9" fmla="*/ 23 h 24"/>
                <a:gd name="T10" fmla="*/ 0 w 17"/>
                <a:gd name="T11" fmla="*/ 7 h 24"/>
                <a:gd name="T12" fmla="*/ 0 w 17"/>
                <a:gd name="T13" fmla="*/ 7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0" y="7"/>
                  </a:moveTo>
                  <a:lnTo>
                    <a:pt x="0" y="7"/>
                  </a:lnTo>
                  <a:lnTo>
                    <a:pt x="11" y="0"/>
                  </a:lnTo>
                  <a:lnTo>
                    <a:pt x="16" y="13"/>
                  </a:lnTo>
                  <a:lnTo>
                    <a:pt x="12" y="23"/>
                  </a:lnTo>
                  <a:lnTo>
                    <a:pt x="0" y="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70" name="Group 96"/>
            <p:cNvGrpSpPr>
              <a:grpSpLocks/>
            </p:cNvGrpSpPr>
            <p:nvPr/>
          </p:nvGrpSpPr>
          <p:grpSpPr bwMode="auto">
            <a:xfrm>
              <a:off x="7510671" y="4225625"/>
              <a:ext cx="713355" cy="606725"/>
              <a:chOff x="3850" y="3052"/>
              <a:chExt cx="942" cy="801"/>
            </a:xfrm>
            <a:solidFill>
              <a:schemeClr val="accent3">
                <a:lumMod val="20000"/>
                <a:lumOff val="80000"/>
              </a:schemeClr>
            </a:solidFill>
          </p:grpSpPr>
          <p:sp>
            <p:nvSpPr>
              <p:cNvPr id="82024" name="Freeform 97"/>
              <p:cNvSpPr>
                <a:spLocks/>
              </p:cNvSpPr>
              <p:nvPr/>
            </p:nvSpPr>
            <p:spPr bwMode="auto">
              <a:xfrm>
                <a:off x="3850" y="3052"/>
                <a:ext cx="942" cy="714"/>
              </a:xfrm>
              <a:custGeom>
                <a:avLst/>
                <a:gdLst>
                  <a:gd name="T0" fmla="*/ 2 w 942"/>
                  <a:gd name="T1" fmla="*/ 47 h 714"/>
                  <a:gd name="T2" fmla="*/ 27 w 942"/>
                  <a:gd name="T3" fmla="*/ 92 h 714"/>
                  <a:gd name="T4" fmla="*/ 30 w 942"/>
                  <a:gd name="T5" fmla="*/ 118 h 714"/>
                  <a:gd name="T6" fmla="*/ 40 w 942"/>
                  <a:gd name="T7" fmla="*/ 128 h 714"/>
                  <a:gd name="T8" fmla="*/ 51 w 942"/>
                  <a:gd name="T9" fmla="*/ 101 h 714"/>
                  <a:gd name="T10" fmla="*/ 70 w 942"/>
                  <a:gd name="T11" fmla="*/ 97 h 714"/>
                  <a:gd name="T12" fmla="*/ 56 w 942"/>
                  <a:gd name="T13" fmla="*/ 125 h 714"/>
                  <a:gd name="T14" fmla="*/ 129 w 942"/>
                  <a:gd name="T15" fmla="*/ 98 h 714"/>
                  <a:gd name="T16" fmla="*/ 161 w 942"/>
                  <a:gd name="T17" fmla="*/ 97 h 714"/>
                  <a:gd name="T18" fmla="*/ 130 w 942"/>
                  <a:gd name="T19" fmla="*/ 109 h 714"/>
                  <a:gd name="T20" fmla="*/ 190 w 942"/>
                  <a:gd name="T21" fmla="*/ 124 h 714"/>
                  <a:gd name="T22" fmla="*/ 210 w 942"/>
                  <a:gd name="T23" fmla="*/ 118 h 714"/>
                  <a:gd name="T24" fmla="*/ 245 w 942"/>
                  <a:gd name="T25" fmla="*/ 138 h 714"/>
                  <a:gd name="T26" fmla="*/ 259 w 942"/>
                  <a:gd name="T27" fmla="*/ 160 h 714"/>
                  <a:gd name="T28" fmla="*/ 270 w 942"/>
                  <a:gd name="T29" fmla="*/ 190 h 714"/>
                  <a:gd name="T30" fmla="*/ 265 w 942"/>
                  <a:gd name="T31" fmla="*/ 196 h 714"/>
                  <a:gd name="T32" fmla="*/ 306 w 942"/>
                  <a:gd name="T33" fmla="*/ 184 h 714"/>
                  <a:gd name="T34" fmla="*/ 322 w 942"/>
                  <a:gd name="T35" fmla="*/ 180 h 714"/>
                  <a:gd name="T36" fmla="*/ 379 w 942"/>
                  <a:gd name="T37" fmla="*/ 154 h 714"/>
                  <a:gd name="T38" fmla="*/ 385 w 942"/>
                  <a:gd name="T39" fmla="*/ 126 h 714"/>
                  <a:gd name="T40" fmla="*/ 452 w 942"/>
                  <a:gd name="T41" fmla="*/ 140 h 714"/>
                  <a:gd name="T42" fmla="*/ 491 w 942"/>
                  <a:gd name="T43" fmla="*/ 171 h 714"/>
                  <a:gd name="T44" fmla="*/ 517 w 942"/>
                  <a:gd name="T45" fmla="*/ 201 h 714"/>
                  <a:gd name="T46" fmla="*/ 537 w 942"/>
                  <a:gd name="T47" fmla="*/ 226 h 714"/>
                  <a:gd name="T48" fmla="*/ 579 w 942"/>
                  <a:gd name="T49" fmla="*/ 247 h 714"/>
                  <a:gd name="T50" fmla="*/ 586 w 942"/>
                  <a:gd name="T51" fmla="*/ 355 h 714"/>
                  <a:gd name="T52" fmla="*/ 607 w 942"/>
                  <a:gd name="T53" fmla="*/ 412 h 714"/>
                  <a:gd name="T54" fmla="*/ 597 w 942"/>
                  <a:gd name="T55" fmla="*/ 384 h 714"/>
                  <a:gd name="T56" fmla="*/ 605 w 942"/>
                  <a:gd name="T57" fmla="*/ 374 h 714"/>
                  <a:gd name="T58" fmla="*/ 622 w 942"/>
                  <a:gd name="T59" fmla="*/ 393 h 714"/>
                  <a:gd name="T60" fmla="*/ 638 w 942"/>
                  <a:gd name="T61" fmla="*/ 391 h 714"/>
                  <a:gd name="T62" fmla="*/ 611 w 942"/>
                  <a:gd name="T63" fmla="*/ 444 h 714"/>
                  <a:gd name="T64" fmla="*/ 641 w 942"/>
                  <a:gd name="T65" fmla="*/ 489 h 714"/>
                  <a:gd name="T66" fmla="*/ 669 w 942"/>
                  <a:gd name="T67" fmla="*/ 520 h 714"/>
                  <a:gd name="T68" fmla="*/ 668 w 942"/>
                  <a:gd name="T69" fmla="*/ 499 h 714"/>
                  <a:gd name="T70" fmla="*/ 694 w 942"/>
                  <a:gd name="T71" fmla="*/ 498 h 714"/>
                  <a:gd name="T72" fmla="*/ 694 w 942"/>
                  <a:gd name="T73" fmla="*/ 526 h 714"/>
                  <a:gd name="T74" fmla="*/ 722 w 942"/>
                  <a:gd name="T75" fmla="*/ 560 h 714"/>
                  <a:gd name="T76" fmla="*/ 748 w 942"/>
                  <a:gd name="T77" fmla="*/ 626 h 714"/>
                  <a:gd name="T78" fmla="*/ 793 w 942"/>
                  <a:gd name="T79" fmla="*/ 637 h 714"/>
                  <a:gd name="T80" fmla="*/ 857 w 942"/>
                  <a:gd name="T81" fmla="*/ 688 h 714"/>
                  <a:gd name="T82" fmla="*/ 851 w 942"/>
                  <a:gd name="T83" fmla="*/ 704 h 714"/>
                  <a:gd name="T84" fmla="*/ 836 w 942"/>
                  <a:gd name="T85" fmla="*/ 713 h 714"/>
                  <a:gd name="T86" fmla="*/ 885 w 942"/>
                  <a:gd name="T87" fmla="*/ 706 h 714"/>
                  <a:gd name="T88" fmla="*/ 916 w 942"/>
                  <a:gd name="T89" fmla="*/ 692 h 714"/>
                  <a:gd name="T90" fmla="*/ 922 w 942"/>
                  <a:gd name="T91" fmla="*/ 643 h 714"/>
                  <a:gd name="T92" fmla="*/ 941 w 942"/>
                  <a:gd name="T93" fmla="*/ 614 h 714"/>
                  <a:gd name="T94" fmla="*/ 922 w 942"/>
                  <a:gd name="T95" fmla="*/ 465 h 714"/>
                  <a:gd name="T96" fmla="*/ 796 w 942"/>
                  <a:gd name="T97" fmla="*/ 246 h 714"/>
                  <a:gd name="T98" fmla="*/ 740 w 942"/>
                  <a:gd name="T99" fmla="*/ 140 h 714"/>
                  <a:gd name="T100" fmla="*/ 692 w 942"/>
                  <a:gd name="T101" fmla="*/ 10 h 714"/>
                  <a:gd name="T102" fmla="*/ 636 w 942"/>
                  <a:gd name="T103" fmla="*/ 0 h 714"/>
                  <a:gd name="T104" fmla="*/ 632 w 942"/>
                  <a:gd name="T105" fmla="*/ 62 h 714"/>
                  <a:gd name="T106" fmla="*/ 609 w 942"/>
                  <a:gd name="T107" fmla="*/ 38 h 714"/>
                  <a:gd name="T108" fmla="*/ 290 w 942"/>
                  <a:gd name="T109" fmla="*/ 21 h 714"/>
                  <a:gd name="T110" fmla="*/ 2 w 942"/>
                  <a:gd name="T111" fmla="*/ 47 h 7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2"/>
                  <a:gd name="T169" fmla="*/ 0 h 714"/>
                  <a:gd name="T170" fmla="*/ 942 w 942"/>
                  <a:gd name="T171" fmla="*/ 714 h 7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2" h="714">
                    <a:moveTo>
                      <a:pt x="2" y="47"/>
                    </a:moveTo>
                    <a:lnTo>
                      <a:pt x="2" y="47"/>
                    </a:lnTo>
                    <a:lnTo>
                      <a:pt x="0" y="66"/>
                    </a:lnTo>
                    <a:lnTo>
                      <a:pt x="27" y="92"/>
                    </a:lnTo>
                    <a:lnTo>
                      <a:pt x="22" y="108"/>
                    </a:lnTo>
                    <a:lnTo>
                      <a:pt x="30" y="118"/>
                    </a:lnTo>
                    <a:lnTo>
                      <a:pt x="20" y="137"/>
                    </a:lnTo>
                    <a:lnTo>
                      <a:pt x="40" y="128"/>
                    </a:lnTo>
                    <a:lnTo>
                      <a:pt x="51" y="115"/>
                    </a:lnTo>
                    <a:lnTo>
                      <a:pt x="51" y="101"/>
                    </a:lnTo>
                    <a:lnTo>
                      <a:pt x="61" y="109"/>
                    </a:lnTo>
                    <a:lnTo>
                      <a:pt x="70" y="97"/>
                    </a:lnTo>
                    <a:lnTo>
                      <a:pt x="78" y="108"/>
                    </a:lnTo>
                    <a:lnTo>
                      <a:pt x="56" y="125"/>
                    </a:lnTo>
                    <a:lnTo>
                      <a:pt x="117" y="111"/>
                    </a:lnTo>
                    <a:lnTo>
                      <a:pt x="129" y="98"/>
                    </a:lnTo>
                    <a:lnTo>
                      <a:pt x="138" y="103"/>
                    </a:lnTo>
                    <a:lnTo>
                      <a:pt x="161" y="97"/>
                    </a:lnTo>
                    <a:lnTo>
                      <a:pt x="171" y="105"/>
                    </a:lnTo>
                    <a:lnTo>
                      <a:pt x="130" y="109"/>
                    </a:lnTo>
                    <a:lnTo>
                      <a:pt x="142" y="113"/>
                    </a:lnTo>
                    <a:lnTo>
                      <a:pt x="190" y="124"/>
                    </a:lnTo>
                    <a:lnTo>
                      <a:pt x="218" y="140"/>
                    </a:lnTo>
                    <a:lnTo>
                      <a:pt x="210" y="118"/>
                    </a:lnTo>
                    <a:lnTo>
                      <a:pt x="224" y="134"/>
                    </a:lnTo>
                    <a:lnTo>
                      <a:pt x="245" y="138"/>
                    </a:lnTo>
                    <a:lnTo>
                      <a:pt x="227" y="143"/>
                    </a:lnTo>
                    <a:lnTo>
                      <a:pt x="259" y="160"/>
                    </a:lnTo>
                    <a:lnTo>
                      <a:pt x="271" y="175"/>
                    </a:lnTo>
                    <a:lnTo>
                      <a:pt x="270" y="190"/>
                    </a:lnTo>
                    <a:lnTo>
                      <a:pt x="258" y="170"/>
                    </a:lnTo>
                    <a:lnTo>
                      <a:pt x="265" y="196"/>
                    </a:lnTo>
                    <a:lnTo>
                      <a:pt x="290" y="186"/>
                    </a:lnTo>
                    <a:lnTo>
                      <a:pt x="306" y="184"/>
                    </a:lnTo>
                    <a:lnTo>
                      <a:pt x="317" y="173"/>
                    </a:lnTo>
                    <a:lnTo>
                      <a:pt x="322" y="180"/>
                    </a:lnTo>
                    <a:lnTo>
                      <a:pt x="356" y="155"/>
                    </a:lnTo>
                    <a:lnTo>
                      <a:pt x="379" y="154"/>
                    </a:lnTo>
                    <a:lnTo>
                      <a:pt x="370" y="146"/>
                    </a:lnTo>
                    <a:lnTo>
                      <a:pt x="385" y="126"/>
                    </a:lnTo>
                    <a:lnTo>
                      <a:pt x="418" y="124"/>
                    </a:lnTo>
                    <a:lnTo>
                      <a:pt x="452" y="140"/>
                    </a:lnTo>
                    <a:lnTo>
                      <a:pt x="473" y="166"/>
                    </a:lnTo>
                    <a:lnTo>
                      <a:pt x="491" y="171"/>
                    </a:lnTo>
                    <a:lnTo>
                      <a:pt x="494" y="190"/>
                    </a:lnTo>
                    <a:lnTo>
                      <a:pt x="517" y="201"/>
                    </a:lnTo>
                    <a:lnTo>
                      <a:pt x="526" y="215"/>
                    </a:lnTo>
                    <a:lnTo>
                      <a:pt x="537" y="226"/>
                    </a:lnTo>
                    <a:lnTo>
                      <a:pt x="567" y="227"/>
                    </a:lnTo>
                    <a:lnTo>
                      <a:pt x="579" y="247"/>
                    </a:lnTo>
                    <a:lnTo>
                      <a:pt x="594" y="285"/>
                    </a:lnTo>
                    <a:lnTo>
                      <a:pt x="586" y="355"/>
                    </a:lnTo>
                    <a:lnTo>
                      <a:pt x="588" y="398"/>
                    </a:lnTo>
                    <a:lnTo>
                      <a:pt x="607" y="412"/>
                    </a:lnTo>
                    <a:lnTo>
                      <a:pt x="610" y="392"/>
                    </a:lnTo>
                    <a:lnTo>
                      <a:pt x="597" y="384"/>
                    </a:lnTo>
                    <a:lnTo>
                      <a:pt x="600" y="370"/>
                    </a:lnTo>
                    <a:lnTo>
                      <a:pt x="605" y="374"/>
                    </a:lnTo>
                    <a:lnTo>
                      <a:pt x="618" y="378"/>
                    </a:lnTo>
                    <a:lnTo>
                      <a:pt x="622" y="393"/>
                    </a:lnTo>
                    <a:lnTo>
                      <a:pt x="630" y="377"/>
                    </a:lnTo>
                    <a:lnTo>
                      <a:pt x="638" y="391"/>
                    </a:lnTo>
                    <a:lnTo>
                      <a:pt x="612" y="436"/>
                    </a:lnTo>
                    <a:lnTo>
                      <a:pt x="611" y="444"/>
                    </a:lnTo>
                    <a:lnTo>
                      <a:pt x="627" y="452"/>
                    </a:lnTo>
                    <a:lnTo>
                      <a:pt x="641" y="489"/>
                    </a:lnTo>
                    <a:lnTo>
                      <a:pt x="658" y="506"/>
                    </a:lnTo>
                    <a:lnTo>
                      <a:pt x="669" y="520"/>
                    </a:lnTo>
                    <a:lnTo>
                      <a:pt x="683" y="520"/>
                    </a:lnTo>
                    <a:lnTo>
                      <a:pt x="668" y="499"/>
                    </a:lnTo>
                    <a:lnTo>
                      <a:pt x="679" y="502"/>
                    </a:lnTo>
                    <a:lnTo>
                      <a:pt x="694" y="498"/>
                    </a:lnTo>
                    <a:lnTo>
                      <a:pt x="687" y="506"/>
                    </a:lnTo>
                    <a:lnTo>
                      <a:pt x="694" y="526"/>
                    </a:lnTo>
                    <a:lnTo>
                      <a:pt x="700" y="550"/>
                    </a:lnTo>
                    <a:lnTo>
                      <a:pt x="722" y="560"/>
                    </a:lnTo>
                    <a:lnTo>
                      <a:pt x="728" y="577"/>
                    </a:lnTo>
                    <a:lnTo>
                      <a:pt x="748" y="626"/>
                    </a:lnTo>
                    <a:lnTo>
                      <a:pt x="772" y="626"/>
                    </a:lnTo>
                    <a:lnTo>
                      <a:pt x="793" y="637"/>
                    </a:lnTo>
                    <a:lnTo>
                      <a:pt x="828" y="684"/>
                    </a:lnTo>
                    <a:lnTo>
                      <a:pt x="857" y="688"/>
                    </a:lnTo>
                    <a:lnTo>
                      <a:pt x="858" y="698"/>
                    </a:lnTo>
                    <a:lnTo>
                      <a:pt x="851" y="704"/>
                    </a:lnTo>
                    <a:lnTo>
                      <a:pt x="828" y="694"/>
                    </a:lnTo>
                    <a:lnTo>
                      <a:pt x="836" y="713"/>
                    </a:lnTo>
                    <a:lnTo>
                      <a:pt x="862" y="706"/>
                    </a:lnTo>
                    <a:lnTo>
                      <a:pt x="885" y="706"/>
                    </a:lnTo>
                    <a:lnTo>
                      <a:pt x="896" y="694"/>
                    </a:lnTo>
                    <a:lnTo>
                      <a:pt x="916" y="692"/>
                    </a:lnTo>
                    <a:lnTo>
                      <a:pt x="927" y="672"/>
                    </a:lnTo>
                    <a:lnTo>
                      <a:pt x="922" y="643"/>
                    </a:lnTo>
                    <a:lnTo>
                      <a:pt x="932" y="610"/>
                    </a:lnTo>
                    <a:lnTo>
                      <a:pt x="941" y="614"/>
                    </a:lnTo>
                    <a:lnTo>
                      <a:pt x="933" y="499"/>
                    </a:lnTo>
                    <a:lnTo>
                      <a:pt x="922" y="465"/>
                    </a:lnTo>
                    <a:lnTo>
                      <a:pt x="821" y="299"/>
                    </a:lnTo>
                    <a:lnTo>
                      <a:pt x="796" y="246"/>
                    </a:lnTo>
                    <a:lnTo>
                      <a:pt x="807" y="246"/>
                    </a:lnTo>
                    <a:lnTo>
                      <a:pt x="740" y="140"/>
                    </a:lnTo>
                    <a:lnTo>
                      <a:pt x="694" y="29"/>
                    </a:lnTo>
                    <a:lnTo>
                      <a:pt x="692" y="10"/>
                    </a:lnTo>
                    <a:lnTo>
                      <a:pt x="679" y="8"/>
                    </a:lnTo>
                    <a:lnTo>
                      <a:pt x="636" y="0"/>
                    </a:lnTo>
                    <a:lnTo>
                      <a:pt x="624" y="13"/>
                    </a:lnTo>
                    <a:lnTo>
                      <a:pt x="632" y="62"/>
                    </a:lnTo>
                    <a:lnTo>
                      <a:pt x="612" y="61"/>
                    </a:lnTo>
                    <a:lnTo>
                      <a:pt x="609" y="38"/>
                    </a:lnTo>
                    <a:lnTo>
                      <a:pt x="311" y="56"/>
                    </a:lnTo>
                    <a:lnTo>
                      <a:pt x="290" y="21"/>
                    </a:lnTo>
                    <a:lnTo>
                      <a:pt x="2" y="47"/>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5" name="Freeform 98"/>
              <p:cNvSpPr>
                <a:spLocks/>
              </p:cNvSpPr>
              <p:nvPr/>
            </p:nvSpPr>
            <p:spPr bwMode="auto">
              <a:xfrm>
                <a:off x="4627" y="3820"/>
                <a:ext cx="48" cy="33"/>
              </a:xfrm>
              <a:custGeom>
                <a:avLst/>
                <a:gdLst>
                  <a:gd name="T0" fmla="*/ 0 w 48"/>
                  <a:gd name="T1" fmla="*/ 32 h 33"/>
                  <a:gd name="T2" fmla="*/ 0 w 48"/>
                  <a:gd name="T3" fmla="*/ 32 h 33"/>
                  <a:gd name="T4" fmla="*/ 3 w 48"/>
                  <a:gd name="T5" fmla="*/ 14 h 33"/>
                  <a:gd name="T6" fmla="*/ 19 w 48"/>
                  <a:gd name="T7" fmla="*/ 11 h 33"/>
                  <a:gd name="T8" fmla="*/ 22 w 48"/>
                  <a:gd name="T9" fmla="*/ 0 h 33"/>
                  <a:gd name="T10" fmla="*/ 47 w 48"/>
                  <a:gd name="T11" fmla="*/ 12 h 33"/>
                  <a:gd name="T12" fmla="*/ 23 w 48"/>
                  <a:gd name="T13" fmla="*/ 22 h 33"/>
                  <a:gd name="T14" fmla="*/ 9 w 48"/>
                  <a:gd name="T15" fmla="*/ 17 h 33"/>
                  <a:gd name="T16" fmla="*/ 13 w 48"/>
                  <a:gd name="T17" fmla="*/ 26 h 33"/>
                  <a:gd name="T18" fmla="*/ 0 w 48"/>
                  <a:gd name="T19" fmla="*/ 32 h 33"/>
                  <a:gd name="T20" fmla="*/ 0 w 48"/>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3"/>
                  <a:gd name="T35" fmla="*/ 48 w 48"/>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3">
                    <a:moveTo>
                      <a:pt x="0" y="32"/>
                    </a:moveTo>
                    <a:lnTo>
                      <a:pt x="0" y="32"/>
                    </a:lnTo>
                    <a:lnTo>
                      <a:pt x="3" y="14"/>
                    </a:lnTo>
                    <a:lnTo>
                      <a:pt x="19" y="11"/>
                    </a:lnTo>
                    <a:lnTo>
                      <a:pt x="22" y="0"/>
                    </a:lnTo>
                    <a:lnTo>
                      <a:pt x="47" y="12"/>
                    </a:lnTo>
                    <a:lnTo>
                      <a:pt x="23" y="22"/>
                    </a:lnTo>
                    <a:lnTo>
                      <a:pt x="9" y="17"/>
                    </a:lnTo>
                    <a:lnTo>
                      <a:pt x="13" y="26"/>
                    </a:lnTo>
                    <a:lnTo>
                      <a:pt x="0" y="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6" name="Freeform 99"/>
              <p:cNvSpPr>
                <a:spLocks/>
              </p:cNvSpPr>
              <p:nvPr/>
            </p:nvSpPr>
            <p:spPr bwMode="auto">
              <a:xfrm>
                <a:off x="4694" y="3800"/>
                <a:ext cx="39" cy="26"/>
              </a:xfrm>
              <a:custGeom>
                <a:avLst/>
                <a:gdLst>
                  <a:gd name="T0" fmla="*/ 0 w 39"/>
                  <a:gd name="T1" fmla="*/ 24 h 26"/>
                  <a:gd name="T2" fmla="*/ 0 w 39"/>
                  <a:gd name="T3" fmla="*/ 24 h 26"/>
                  <a:gd name="T4" fmla="*/ 7 w 39"/>
                  <a:gd name="T5" fmla="*/ 25 h 26"/>
                  <a:gd name="T6" fmla="*/ 38 w 39"/>
                  <a:gd name="T7" fmla="*/ 0 h 26"/>
                  <a:gd name="T8" fmla="*/ 10 w 39"/>
                  <a:gd name="T9" fmla="*/ 17 h 26"/>
                  <a:gd name="T10" fmla="*/ 0 w 39"/>
                  <a:gd name="T11" fmla="*/ 24 h 26"/>
                  <a:gd name="T12" fmla="*/ 0 w 39"/>
                  <a:gd name="T13" fmla="*/ 24 h 26"/>
                  <a:gd name="T14" fmla="*/ 0 60000 65536"/>
                  <a:gd name="T15" fmla="*/ 0 60000 65536"/>
                  <a:gd name="T16" fmla="*/ 0 60000 65536"/>
                  <a:gd name="T17" fmla="*/ 0 60000 65536"/>
                  <a:gd name="T18" fmla="*/ 0 60000 65536"/>
                  <a:gd name="T19" fmla="*/ 0 60000 65536"/>
                  <a:gd name="T20" fmla="*/ 0 60000 65536"/>
                  <a:gd name="T21" fmla="*/ 0 w 39"/>
                  <a:gd name="T22" fmla="*/ 0 h 26"/>
                  <a:gd name="T23" fmla="*/ 39 w 3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6">
                    <a:moveTo>
                      <a:pt x="0" y="24"/>
                    </a:moveTo>
                    <a:lnTo>
                      <a:pt x="0" y="24"/>
                    </a:lnTo>
                    <a:lnTo>
                      <a:pt x="7" y="25"/>
                    </a:lnTo>
                    <a:lnTo>
                      <a:pt x="38" y="0"/>
                    </a:lnTo>
                    <a:lnTo>
                      <a:pt x="10" y="17"/>
                    </a:lnTo>
                    <a:lnTo>
                      <a:pt x="0" y="2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7" name="Freeform 100"/>
              <p:cNvSpPr>
                <a:spLocks/>
              </p:cNvSpPr>
              <p:nvPr/>
            </p:nvSpPr>
            <p:spPr bwMode="auto">
              <a:xfrm>
                <a:off x="4760" y="3725"/>
                <a:ext cx="27" cy="51"/>
              </a:xfrm>
              <a:custGeom>
                <a:avLst/>
                <a:gdLst>
                  <a:gd name="T0" fmla="*/ 0 w 27"/>
                  <a:gd name="T1" fmla="*/ 50 h 51"/>
                  <a:gd name="T2" fmla="*/ 0 w 27"/>
                  <a:gd name="T3" fmla="*/ 50 h 51"/>
                  <a:gd name="T4" fmla="*/ 12 w 27"/>
                  <a:gd name="T5" fmla="*/ 34 h 51"/>
                  <a:gd name="T6" fmla="*/ 26 w 27"/>
                  <a:gd name="T7" fmla="*/ 0 h 51"/>
                  <a:gd name="T8" fmla="*/ 18 w 27"/>
                  <a:gd name="T9" fmla="*/ 15 h 51"/>
                  <a:gd name="T10" fmla="*/ 0 w 27"/>
                  <a:gd name="T11" fmla="*/ 50 h 51"/>
                  <a:gd name="T12" fmla="*/ 0 w 27"/>
                  <a:gd name="T13" fmla="*/ 50 h 51"/>
                  <a:gd name="T14" fmla="*/ 0 60000 65536"/>
                  <a:gd name="T15" fmla="*/ 0 60000 65536"/>
                  <a:gd name="T16" fmla="*/ 0 60000 65536"/>
                  <a:gd name="T17" fmla="*/ 0 60000 65536"/>
                  <a:gd name="T18" fmla="*/ 0 60000 65536"/>
                  <a:gd name="T19" fmla="*/ 0 60000 65536"/>
                  <a:gd name="T20" fmla="*/ 0 60000 65536"/>
                  <a:gd name="T21" fmla="*/ 0 w 27"/>
                  <a:gd name="T22" fmla="*/ 0 h 51"/>
                  <a:gd name="T23" fmla="*/ 27 w 2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51">
                    <a:moveTo>
                      <a:pt x="0" y="50"/>
                    </a:moveTo>
                    <a:lnTo>
                      <a:pt x="0" y="50"/>
                    </a:lnTo>
                    <a:lnTo>
                      <a:pt x="12" y="34"/>
                    </a:lnTo>
                    <a:lnTo>
                      <a:pt x="26" y="0"/>
                    </a:lnTo>
                    <a:lnTo>
                      <a:pt x="18" y="15"/>
                    </a:lnTo>
                    <a:lnTo>
                      <a:pt x="0" y="50"/>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71" name="Freeform 101"/>
            <p:cNvSpPr>
              <a:spLocks/>
            </p:cNvSpPr>
            <p:nvPr/>
          </p:nvSpPr>
          <p:spPr bwMode="auto">
            <a:xfrm>
              <a:off x="7638651" y="3827959"/>
              <a:ext cx="427862" cy="445386"/>
            </a:xfrm>
            <a:custGeom>
              <a:avLst/>
              <a:gdLst>
                <a:gd name="T0" fmla="*/ 0 w 565"/>
                <a:gd name="T1" fmla="*/ 33 h 588"/>
                <a:gd name="T2" fmla="*/ 0 w 565"/>
                <a:gd name="T3" fmla="*/ 33 h 588"/>
                <a:gd name="T4" fmla="*/ 75 w 565"/>
                <a:gd name="T5" fmla="*/ 305 h 588"/>
                <a:gd name="T6" fmla="*/ 102 w 565"/>
                <a:gd name="T7" fmla="*/ 349 h 588"/>
                <a:gd name="T8" fmla="*/ 112 w 565"/>
                <a:gd name="T9" fmla="*/ 384 h 588"/>
                <a:gd name="T10" fmla="*/ 101 w 565"/>
                <a:gd name="T11" fmla="*/ 407 h 588"/>
                <a:gd name="T12" fmla="*/ 96 w 565"/>
                <a:gd name="T13" fmla="*/ 444 h 588"/>
                <a:gd name="T14" fmla="*/ 121 w 565"/>
                <a:gd name="T15" fmla="*/ 546 h 588"/>
                <a:gd name="T16" fmla="*/ 142 w 565"/>
                <a:gd name="T17" fmla="*/ 581 h 588"/>
                <a:gd name="T18" fmla="*/ 440 w 565"/>
                <a:gd name="T19" fmla="*/ 563 h 588"/>
                <a:gd name="T20" fmla="*/ 443 w 565"/>
                <a:gd name="T21" fmla="*/ 586 h 588"/>
                <a:gd name="T22" fmla="*/ 463 w 565"/>
                <a:gd name="T23" fmla="*/ 587 h 588"/>
                <a:gd name="T24" fmla="*/ 455 w 565"/>
                <a:gd name="T25" fmla="*/ 538 h 588"/>
                <a:gd name="T26" fmla="*/ 467 w 565"/>
                <a:gd name="T27" fmla="*/ 525 h 588"/>
                <a:gd name="T28" fmla="*/ 510 w 565"/>
                <a:gd name="T29" fmla="*/ 533 h 588"/>
                <a:gd name="T30" fmla="*/ 517 w 565"/>
                <a:gd name="T31" fmla="*/ 499 h 588"/>
                <a:gd name="T32" fmla="*/ 510 w 565"/>
                <a:gd name="T33" fmla="*/ 496 h 588"/>
                <a:gd name="T34" fmla="*/ 521 w 565"/>
                <a:gd name="T35" fmla="*/ 488 h 588"/>
                <a:gd name="T36" fmla="*/ 505 w 565"/>
                <a:gd name="T37" fmla="*/ 480 h 588"/>
                <a:gd name="T38" fmla="*/ 513 w 565"/>
                <a:gd name="T39" fmla="*/ 468 h 588"/>
                <a:gd name="T40" fmla="*/ 511 w 565"/>
                <a:gd name="T41" fmla="*/ 452 h 588"/>
                <a:gd name="T42" fmla="*/ 531 w 565"/>
                <a:gd name="T43" fmla="*/ 439 h 588"/>
                <a:gd name="T44" fmla="*/ 525 w 565"/>
                <a:gd name="T45" fmla="*/ 421 h 588"/>
                <a:gd name="T46" fmla="*/ 533 w 565"/>
                <a:gd name="T47" fmla="*/ 416 h 588"/>
                <a:gd name="T48" fmla="*/ 539 w 565"/>
                <a:gd name="T49" fmla="*/ 400 h 588"/>
                <a:gd name="T50" fmla="*/ 531 w 565"/>
                <a:gd name="T51" fmla="*/ 395 h 588"/>
                <a:gd name="T52" fmla="*/ 546 w 565"/>
                <a:gd name="T53" fmla="*/ 384 h 588"/>
                <a:gd name="T54" fmla="*/ 537 w 565"/>
                <a:gd name="T55" fmla="*/ 372 h 588"/>
                <a:gd name="T56" fmla="*/ 550 w 565"/>
                <a:gd name="T57" fmla="*/ 372 h 588"/>
                <a:gd name="T58" fmla="*/ 564 w 565"/>
                <a:gd name="T59" fmla="*/ 355 h 588"/>
                <a:gd name="T60" fmla="*/ 557 w 565"/>
                <a:gd name="T61" fmla="*/ 349 h 588"/>
                <a:gd name="T62" fmla="*/ 539 w 565"/>
                <a:gd name="T63" fmla="*/ 347 h 588"/>
                <a:gd name="T64" fmla="*/ 526 w 565"/>
                <a:gd name="T65" fmla="*/ 330 h 588"/>
                <a:gd name="T66" fmla="*/ 504 w 565"/>
                <a:gd name="T67" fmla="*/ 290 h 588"/>
                <a:gd name="T68" fmla="*/ 491 w 565"/>
                <a:gd name="T69" fmla="*/ 285 h 588"/>
                <a:gd name="T70" fmla="*/ 465 w 565"/>
                <a:gd name="T71" fmla="*/ 232 h 588"/>
                <a:gd name="T72" fmla="*/ 430 w 565"/>
                <a:gd name="T73" fmla="*/ 209 h 588"/>
                <a:gd name="T74" fmla="*/ 404 w 565"/>
                <a:gd name="T75" fmla="*/ 173 h 588"/>
                <a:gd name="T76" fmla="*/ 342 w 565"/>
                <a:gd name="T77" fmla="*/ 127 h 588"/>
                <a:gd name="T78" fmla="*/ 310 w 565"/>
                <a:gd name="T79" fmla="*/ 85 h 588"/>
                <a:gd name="T80" fmla="*/ 242 w 565"/>
                <a:gd name="T81" fmla="*/ 42 h 588"/>
                <a:gd name="T82" fmla="*/ 264 w 565"/>
                <a:gd name="T83" fmla="*/ 0 h 588"/>
                <a:gd name="T84" fmla="*/ 136 w 565"/>
                <a:gd name="T85" fmla="*/ 15 h 588"/>
                <a:gd name="T86" fmla="*/ 0 w 565"/>
                <a:gd name="T87" fmla="*/ 33 h 588"/>
                <a:gd name="T88" fmla="*/ 0 w 565"/>
                <a:gd name="T89" fmla="*/ 33 h 5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5"/>
                <a:gd name="T136" fmla="*/ 0 h 588"/>
                <a:gd name="T137" fmla="*/ 565 w 565"/>
                <a:gd name="T138" fmla="*/ 588 h 5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5" h="588">
                  <a:moveTo>
                    <a:pt x="0" y="33"/>
                  </a:moveTo>
                  <a:lnTo>
                    <a:pt x="0" y="33"/>
                  </a:lnTo>
                  <a:lnTo>
                    <a:pt x="75" y="305"/>
                  </a:lnTo>
                  <a:lnTo>
                    <a:pt x="102" y="349"/>
                  </a:lnTo>
                  <a:lnTo>
                    <a:pt x="112" y="384"/>
                  </a:lnTo>
                  <a:lnTo>
                    <a:pt x="101" y="407"/>
                  </a:lnTo>
                  <a:lnTo>
                    <a:pt x="96" y="444"/>
                  </a:lnTo>
                  <a:lnTo>
                    <a:pt x="121" y="546"/>
                  </a:lnTo>
                  <a:lnTo>
                    <a:pt x="142" y="581"/>
                  </a:lnTo>
                  <a:lnTo>
                    <a:pt x="440" y="563"/>
                  </a:lnTo>
                  <a:lnTo>
                    <a:pt x="443" y="586"/>
                  </a:lnTo>
                  <a:lnTo>
                    <a:pt x="463" y="587"/>
                  </a:lnTo>
                  <a:lnTo>
                    <a:pt x="455" y="538"/>
                  </a:lnTo>
                  <a:lnTo>
                    <a:pt x="467" y="525"/>
                  </a:lnTo>
                  <a:lnTo>
                    <a:pt x="510" y="533"/>
                  </a:lnTo>
                  <a:lnTo>
                    <a:pt x="517" y="499"/>
                  </a:lnTo>
                  <a:lnTo>
                    <a:pt x="510" y="496"/>
                  </a:lnTo>
                  <a:lnTo>
                    <a:pt x="521" y="488"/>
                  </a:lnTo>
                  <a:lnTo>
                    <a:pt x="505" y="480"/>
                  </a:lnTo>
                  <a:lnTo>
                    <a:pt x="513" y="468"/>
                  </a:lnTo>
                  <a:lnTo>
                    <a:pt x="511" y="452"/>
                  </a:lnTo>
                  <a:lnTo>
                    <a:pt x="531" y="439"/>
                  </a:lnTo>
                  <a:lnTo>
                    <a:pt x="525" y="421"/>
                  </a:lnTo>
                  <a:lnTo>
                    <a:pt x="533" y="416"/>
                  </a:lnTo>
                  <a:lnTo>
                    <a:pt x="539" y="400"/>
                  </a:lnTo>
                  <a:lnTo>
                    <a:pt x="531" y="395"/>
                  </a:lnTo>
                  <a:lnTo>
                    <a:pt x="546" y="384"/>
                  </a:lnTo>
                  <a:lnTo>
                    <a:pt x="537" y="372"/>
                  </a:lnTo>
                  <a:lnTo>
                    <a:pt x="550" y="372"/>
                  </a:lnTo>
                  <a:lnTo>
                    <a:pt x="564" y="355"/>
                  </a:lnTo>
                  <a:lnTo>
                    <a:pt x="557" y="349"/>
                  </a:lnTo>
                  <a:lnTo>
                    <a:pt x="539" y="347"/>
                  </a:lnTo>
                  <a:lnTo>
                    <a:pt x="526" y="330"/>
                  </a:lnTo>
                  <a:lnTo>
                    <a:pt x="504" y="290"/>
                  </a:lnTo>
                  <a:lnTo>
                    <a:pt x="491" y="285"/>
                  </a:lnTo>
                  <a:lnTo>
                    <a:pt x="465" y="232"/>
                  </a:lnTo>
                  <a:lnTo>
                    <a:pt x="430" y="209"/>
                  </a:lnTo>
                  <a:lnTo>
                    <a:pt x="404" y="173"/>
                  </a:lnTo>
                  <a:lnTo>
                    <a:pt x="342" y="127"/>
                  </a:lnTo>
                  <a:lnTo>
                    <a:pt x="310" y="85"/>
                  </a:lnTo>
                  <a:lnTo>
                    <a:pt x="242" y="42"/>
                  </a:lnTo>
                  <a:lnTo>
                    <a:pt x="264" y="0"/>
                  </a:lnTo>
                  <a:lnTo>
                    <a:pt x="136" y="15"/>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2" name="Freeform 102"/>
            <p:cNvSpPr>
              <a:spLocks/>
            </p:cNvSpPr>
            <p:nvPr/>
          </p:nvSpPr>
          <p:spPr bwMode="auto">
            <a:xfrm>
              <a:off x="5278974" y="2342582"/>
              <a:ext cx="470269" cy="758974"/>
            </a:xfrm>
            <a:custGeom>
              <a:avLst/>
              <a:gdLst>
                <a:gd name="T0" fmla="*/ 0 w 621"/>
                <a:gd name="T1" fmla="*/ 889 h 1002"/>
                <a:gd name="T2" fmla="*/ 0 w 621"/>
                <a:gd name="T3" fmla="*/ 889 h 1002"/>
                <a:gd name="T4" fmla="*/ 49 w 621"/>
                <a:gd name="T5" fmla="*/ 674 h 1002"/>
                <a:gd name="T6" fmla="*/ 74 w 621"/>
                <a:gd name="T7" fmla="*/ 617 h 1002"/>
                <a:gd name="T8" fmla="*/ 53 w 621"/>
                <a:gd name="T9" fmla="*/ 590 h 1002"/>
                <a:gd name="T10" fmla="*/ 58 w 621"/>
                <a:gd name="T11" fmla="*/ 566 h 1002"/>
                <a:gd name="T12" fmla="*/ 97 w 621"/>
                <a:gd name="T13" fmla="*/ 529 h 1002"/>
                <a:gd name="T14" fmla="*/ 129 w 621"/>
                <a:gd name="T15" fmla="*/ 478 h 1002"/>
                <a:gd name="T16" fmla="*/ 157 w 621"/>
                <a:gd name="T17" fmla="*/ 434 h 1002"/>
                <a:gd name="T18" fmla="*/ 136 w 621"/>
                <a:gd name="T19" fmla="*/ 402 h 1002"/>
                <a:gd name="T20" fmla="*/ 127 w 621"/>
                <a:gd name="T21" fmla="*/ 380 h 1002"/>
                <a:gd name="T22" fmla="*/ 130 w 621"/>
                <a:gd name="T23" fmla="*/ 324 h 1002"/>
                <a:gd name="T24" fmla="*/ 207 w 621"/>
                <a:gd name="T25" fmla="*/ 0 h 1002"/>
                <a:gd name="T26" fmla="*/ 289 w 621"/>
                <a:gd name="T27" fmla="*/ 19 h 1002"/>
                <a:gd name="T28" fmla="*/ 261 w 621"/>
                <a:gd name="T29" fmla="*/ 145 h 1002"/>
                <a:gd name="T30" fmla="*/ 279 w 621"/>
                <a:gd name="T31" fmla="*/ 189 h 1002"/>
                <a:gd name="T32" fmla="*/ 281 w 621"/>
                <a:gd name="T33" fmla="*/ 218 h 1002"/>
                <a:gd name="T34" fmla="*/ 271 w 621"/>
                <a:gd name="T35" fmla="*/ 222 h 1002"/>
                <a:gd name="T36" fmla="*/ 303 w 621"/>
                <a:gd name="T37" fmla="*/ 253 h 1002"/>
                <a:gd name="T38" fmla="*/ 336 w 621"/>
                <a:gd name="T39" fmla="*/ 333 h 1002"/>
                <a:gd name="T40" fmla="*/ 347 w 621"/>
                <a:gd name="T41" fmla="*/ 330 h 1002"/>
                <a:gd name="T42" fmla="*/ 348 w 621"/>
                <a:gd name="T43" fmla="*/ 342 h 1002"/>
                <a:gd name="T44" fmla="*/ 364 w 621"/>
                <a:gd name="T45" fmla="*/ 346 h 1002"/>
                <a:gd name="T46" fmla="*/ 376 w 621"/>
                <a:gd name="T47" fmla="*/ 348 h 1002"/>
                <a:gd name="T48" fmla="*/ 347 w 621"/>
                <a:gd name="T49" fmla="*/ 406 h 1002"/>
                <a:gd name="T50" fmla="*/ 351 w 621"/>
                <a:gd name="T51" fmla="*/ 446 h 1002"/>
                <a:gd name="T52" fmla="*/ 329 w 621"/>
                <a:gd name="T53" fmla="*/ 483 h 1002"/>
                <a:gd name="T54" fmla="*/ 344 w 621"/>
                <a:gd name="T55" fmla="*/ 500 h 1002"/>
                <a:gd name="T56" fmla="*/ 386 w 621"/>
                <a:gd name="T57" fmla="*/ 476 h 1002"/>
                <a:gd name="T58" fmla="*/ 417 w 621"/>
                <a:gd name="T59" fmla="*/ 604 h 1002"/>
                <a:gd name="T60" fmla="*/ 435 w 621"/>
                <a:gd name="T61" fmla="*/ 608 h 1002"/>
                <a:gd name="T62" fmla="*/ 439 w 621"/>
                <a:gd name="T63" fmla="*/ 648 h 1002"/>
                <a:gd name="T64" fmla="*/ 455 w 621"/>
                <a:gd name="T65" fmla="*/ 665 h 1002"/>
                <a:gd name="T66" fmla="*/ 469 w 621"/>
                <a:gd name="T67" fmla="*/ 650 h 1002"/>
                <a:gd name="T68" fmla="*/ 496 w 621"/>
                <a:gd name="T69" fmla="*/ 662 h 1002"/>
                <a:gd name="T70" fmla="*/ 513 w 621"/>
                <a:gd name="T71" fmla="*/ 648 h 1002"/>
                <a:gd name="T72" fmla="*/ 571 w 621"/>
                <a:gd name="T73" fmla="*/ 661 h 1002"/>
                <a:gd name="T74" fmla="*/ 583 w 621"/>
                <a:gd name="T75" fmla="*/ 663 h 1002"/>
                <a:gd name="T76" fmla="*/ 597 w 621"/>
                <a:gd name="T77" fmla="*/ 638 h 1002"/>
                <a:gd name="T78" fmla="*/ 620 w 621"/>
                <a:gd name="T79" fmla="*/ 678 h 1002"/>
                <a:gd name="T80" fmla="*/ 567 w 621"/>
                <a:gd name="T81" fmla="*/ 1001 h 1002"/>
                <a:gd name="T82" fmla="*/ 281 w 621"/>
                <a:gd name="T83" fmla="*/ 950 h 1002"/>
                <a:gd name="T84" fmla="*/ 0 w 621"/>
                <a:gd name="T85" fmla="*/ 889 h 1002"/>
                <a:gd name="T86" fmla="*/ 0 w 621"/>
                <a:gd name="T87" fmla="*/ 889 h 10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1"/>
                <a:gd name="T133" fmla="*/ 0 h 1002"/>
                <a:gd name="T134" fmla="*/ 621 w 621"/>
                <a:gd name="T135" fmla="*/ 1002 h 10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1" h="1002">
                  <a:moveTo>
                    <a:pt x="0" y="889"/>
                  </a:moveTo>
                  <a:lnTo>
                    <a:pt x="0" y="889"/>
                  </a:lnTo>
                  <a:lnTo>
                    <a:pt x="49" y="674"/>
                  </a:lnTo>
                  <a:lnTo>
                    <a:pt x="74" y="617"/>
                  </a:lnTo>
                  <a:lnTo>
                    <a:pt x="53" y="590"/>
                  </a:lnTo>
                  <a:lnTo>
                    <a:pt x="58" y="566"/>
                  </a:lnTo>
                  <a:lnTo>
                    <a:pt x="97" y="529"/>
                  </a:lnTo>
                  <a:lnTo>
                    <a:pt x="129" y="478"/>
                  </a:lnTo>
                  <a:lnTo>
                    <a:pt x="157" y="434"/>
                  </a:lnTo>
                  <a:lnTo>
                    <a:pt x="136" y="402"/>
                  </a:lnTo>
                  <a:lnTo>
                    <a:pt x="127" y="380"/>
                  </a:lnTo>
                  <a:lnTo>
                    <a:pt x="130" y="324"/>
                  </a:lnTo>
                  <a:lnTo>
                    <a:pt x="207" y="0"/>
                  </a:lnTo>
                  <a:lnTo>
                    <a:pt x="289" y="19"/>
                  </a:lnTo>
                  <a:lnTo>
                    <a:pt x="261" y="145"/>
                  </a:lnTo>
                  <a:lnTo>
                    <a:pt x="279" y="189"/>
                  </a:lnTo>
                  <a:lnTo>
                    <a:pt x="281" y="218"/>
                  </a:lnTo>
                  <a:lnTo>
                    <a:pt x="271" y="222"/>
                  </a:lnTo>
                  <a:lnTo>
                    <a:pt x="303" y="253"/>
                  </a:lnTo>
                  <a:lnTo>
                    <a:pt x="336" y="333"/>
                  </a:lnTo>
                  <a:lnTo>
                    <a:pt x="347" y="330"/>
                  </a:lnTo>
                  <a:lnTo>
                    <a:pt x="348" y="342"/>
                  </a:lnTo>
                  <a:lnTo>
                    <a:pt x="364" y="346"/>
                  </a:lnTo>
                  <a:lnTo>
                    <a:pt x="376" y="348"/>
                  </a:lnTo>
                  <a:lnTo>
                    <a:pt x="347" y="406"/>
                  </a:lnTo>
                  <a:lnTo>
                    <a:pt x="351" y="446"/>
                  </a:lnTo>
                  <a:lnTo>
                    <a:pt x="329" y="483"/>
                  </a:lnTo>
                  <a:lnTo>
                    <a:pt x="344" y="500"/>
                  </a:lnTo>
                  <a:lnTo>
                    <a:pt x="386" y="476"/>
                  </a:lnTo>
                  <a:lnTo>
                    <a:pt x="417" y="604"/>
                  </a:lnTo>
                  <a:lnTo>
                    <a:pt x="435" y="608"/>
                  </a:lnTo>
                  <a:lnTo>
                    <a:pt x="439" y="648"/>
                  </a:lnTo>
                  <a:lnTo>
                    <a:pt x="455" y="665"/>
                  </a:lnTo>
                  <a:lnTo>
                    <a:pt x="469" y="650"/>
                  </a:lnTo>
                  <a:lnTo>
                    <a:pt x="496" y="662"/>
                  </a:lnTo>
                  <a:lnTo>
                    <a:pt x="513" y="648"/>
                  </a:lnTo>
                  <a:lnTo>
                    <a:pt x="571" y="661"/>
                  </a:lnTo>
                  <a:lnTo>
                    <a:pt x="583" y="663"/>
                  </a:lnTo>
                  <a:lnTo>
                    <a:pt x="597" y="638"/>
                  </a:lnTo>
                  <a:lnTo>
                    <a:pt x="620" y="678"/>
                  </a:lnTo>
                  <a:lnTo>
                    <a:pt x="567" y="1001"/>
                  </a:lnTo>
                  <a:lnTo>
                    <a:pt x="281" y="950"/>
                  </a:lnTo>
                  <a:lnTo>
                    <a:pt x="0" y="8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3" name="Freeform 103"/>
            <p:cNvSpPr>
              <a:spLocks/>
            </p:cNvSpPr>
            <p:nvPr/>
          </p:nvSpPr>
          <p:spPr bwMode="auto">
            <a:xfrm>
              <a:off x="7143392" y="3120493"/>
              <a:ext cx="308969" cy="556732"/>
            </a:xfrm>
            <a:custGeom>
              <a:avLst/>
              <a:gdLst>
                <a:gd name="T0" fmla="*/ 0 w 408"/>
                <a:gd name="T1" fmla="*/ 325 h 735"/>
                <a:gd name="T2" fmla="*/ 0 w 408"/>
                <a:gd name="T3" fmla="*/ 325 h 735"/>
                <a:gd name="T4" fmla="*/ 9 w 408"/>
                <a:gd name="T5" fmla="*/ 302 h 735"/>
                <a:gd name="T6" fmla="*/ 35 w 408"/>
                <a:gd name="T7" fmla="*/ 257 h 735"/>
                <a:gd name="T8" fmla="*/ 50 w 408"/>
                <a:gd name="T9" fmla="*/ 209 h 735"/>
                <a:gd name="T10" fmla="*/ 35 w 408"/>
                <a:gd name="T11" fmla="*/ 173 h 735"/>
                <a:gd name="T12" fmla="*/ 106 w 408"/>
                <a:gd name="T13" fmla="*/ 119 h 735"/>
                <a:gd name="T14" fmla="*/ 120 w 408"/>
                <a:gd name="T15" fmla="*/ 91 h 735"/>
                <a:gd name="T16" fmla="*/ 120 w 408"/>
                <a:gd name="T17" fmla="*/ 78 h 735"/>
                <a:gd name="T18" fmla="*/ 69 w 408"/>
                <a:gd name="T19" fmla="*/ 19 h 735"/>
                <a:gd name="T20" fmla="*/ 342 w 408"/>
                <a:gd name="T21" fmla="*/ 0 h 735"/>
                <a:gd name="T22" fmla="*/ 349 w 408"/>
                <a:gd name="T23" fmla="*/ 46 h 735"/>
                <a:gd name="T24" fmla="*/ 375 w 408"/>
                <a:gd name="T25" fmla="*/ 99 h 735"/>
                <a:gd name="T26" fmla="*/ 399 w 408"/>
                <a:gd name="T27" fmla="*/ 379 h 735"/>
                <a:gd name="T28" fmla="*/ 393 w 408"/>
                <a:gd name="T29" fmla="*/ 437 h 735"/>
                <a:gd name="T30" fmla="*/ 407 w 408"/>
                <a:gd name="T31" fmla="*/ 470 h 735"/>
                <a:gd name="T32" fmla="*/ 391 w 408"/>
                <a:gd name="T33" fmla="*/ 534 h 735"/>
                <a:gd name="T34" fmla="*/ 371 w 408"/>
                <a:gd name="T35" fmla="*/ 563 h 735"/>
                <a:gd name="T36" fmla="*/ 360 w 408"/>
                <a:gd name="T37" fmla="*/ 607 h 735"/>
                <a:gd name="T38" fmla="*/ 369 w 408"/>
                <a:gd name="T39" fmla="*/ 621 h 735"/>
                <a:gd name="T40" fmla="*/ 361 w 408"/>
                <a:gd name="T41" fmla="*/ 649 h 735"/>
                <a:gd name="T42" fmla="*/ 367 w 408"/>
                <a:gd name="T43" fmla="*/ 659 h 735"/>
                <a:gd name="T44" fmla="*/ 334 w 408"/>
                <a:gd name="T45" fmla="*/ 672 h 735"/>
                <a:gd name="T46" fmla="*/ 327 w 408"/>
                <a:gd name="T47" fmla="*/ 718 h 735"/>
                <a:gd name="T48" fmla="*/ 281 w 408"/>
                <a:gd name="T49" fmla="*/ 702 h 735"/>
                <a:gd name="T50" fmla="*/ 257 w 408"/>
                <a:gd name="T51" fmla="*/ 725 h 735"/>
                <a:gd name="T52" fmla="*/ 258 w 408"/>
                <a:gd name="T53" fmla="*/ 734 h 735"/>
                <a:gd name="T54" fmla="*/ 242 w 408"/>
                <a:gd name="T55" fmla="*/ 733 h 735"/>
                <a:gd name="T56" fmla="*/ 226 w 408"/>
                <a:gd name="T57" fmla="*/ 702 h 735"/>
                <a:gd name="T58" fmla="*/ 217 w 408"/>
                <a:gd name="T59" fmla="*/ 660 h 735"/>
                <a:gd name="T60" fmla="*/ 199 w 408"/>
                <a:gd name="T61" fmla="*/ 632 h 735"/>
                <a:gd name="T62" fmla="*/ 172 w 408"/>
                <a:gd name="T63" fmla="*/ 621 h 735"/>
                <a:gd name="T64" fmla="*/ 139 w 408"/>
                <a:gd name="T65" fmla="*/ 594 h 735"/>
                <a:gd name="T66" fmla="*/ 128 w 408"/>
                <a:gd name="T67" fmla="*/ 556 h 735"/>
                <a:gd name="T68" fmla="*/ 146 w 408"/>
                <a:gd name="T69" fmla="*/ 499 h 735"/>
                <a:gd name="T70" fmla="*/ 129 w 408"/>
                <a:gd name="T71" fmla="*/ 488 h 735"/>
                <a:gd name="T72" fmla="*/ 89 w 408"/>
                <a:gd name="T73" fmla="*/ 489 h 735"/>
                <a:gd name="T74" fmla="*/ 83 w 408"/>
                <a:gd name="T75" fmla="*/ 452 h 735"/>
                <a:gd name="T76" fmla="*/ 16 w 408"/>
                <a:gd name="T77" fmla="*/ 383 h 735"/>
                <a:gd name="T78" fmla="*/ 0 w 408"/>
                <a:gd name="T79" fmla="*/ 325 h 735"/>
                <a:gd name="T80" fmla="*/ 0 w 408"/>
                <a:gd name="T81" fmla="*/ 325 h 7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735"/>
                <a:gd name="T125" fmla="*/ 408 w 408"/>
                <a:gd name="T126" fmla="*/ 735 h 7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735">
                  <a:moveTo>
                    <a:pt x="0" y="325"/>
                  </a:moveTo>
                  <a:lnTo>
                    <a:pt x="0" y="325"/>
                  </a:lnTo>
                  <a:lnTo>
                    <a:pt x="9" y="302"/>
                  </a:lnTo>
                  <a:lnTo>
                    <a:pt x="35" y="257"/>
                  </a:lnTo>
                  <a:lnTo>
                    <a:pt x="50" y="209"/>
                  </a:lnTo>
                  <a:lnTo>
                    <a:pt x="35" y="173"/>
                  </a:lnTo>
                  <a:lnTo>
                    <a:pt x="106" y="119"/>
                  </a:lnTo>
                  <a:lnTo>
                    <a:pt x="120" y="91"/>
                  </a:lnTo>
                  <a:lnTo>
                    <a:pt x="120" y="78"/>
                  </a:lnTo>
                  <a:lnTo>
                    <a:pt x="69" y="19"/>
                  </a:lnTo>
                  <a:lnTo>
                    <a:pt x="342" y="0"/>
                  </a:lnTo>
                  <a:lnTo>
                    <a:pt x="349" y="46"/>
                  </a:lnTo>
                  <a:lnTo>
                    <a:pt x="375" y="99"/>
                  </a:lnTo>
                  <a:lnTo>
                    <a:pt x="399" y="379"/>
                  </a:lnTo>
                  <a:lnTo>
                    <a:pt x="393" y="437"/>
                  </a:lnTo>
                  <a:lnTo>
                    <a:pt x="407" y="470"/>
                  </a:lnTo>
                  <a:lnTo>
                    <a:pt x="391" y="534"/>
                  </a:lnTo>
                  <a:lnTo>
                    <a:pt x="371" y="563"/>
                  </a:lnTo>
                  <a:lnTo>
                    <a:pt x="360" y="607"/>
                  </a:lnTo>
                  <a:lnTo>
                    <a:pt x="369" y="621"/>
                  </a:lnTo>
                  <a:lnTo>
                    <a:pt x="361" y="649"/>
                  </a:lnTo>
                  <a:lnTo>
                    <a:pt x="367" y="659"/>
                  </a:lnTo>
                  <a:lnTo>
                    <a:pt x="334" y="672"/>
                  </a:lnTo>
                  <a:lnTo>
                    <a:pt x="327" y="718"/>
                  </a:lnTo>
                  <a:lnTo>
                    <a:pt x="281" y="702"/>
                  </a:lnTo>
                  <a:lnTo>
                    <a:pt x="257" y="725"/>
                  </a:lnTo>
                  <a:lnTo>
                    <a:pt x="258" y="734"/>
                  </a:lnTo>
                  <a:lnTo>
                    <a:pt x="242" y="733"/>
                  </a:lnTo>
                  <a:lnTo>
                    <a:pt x="226" y="702"/>
                  </a:lnTo>
                  <a:lnTo>
                    <a:pt x="217" y="660"/>
                  </a:lnTo>
                  <a:lnTo>
                    <a:pt x="199" y="632"/>
                  </a:lnTo>
                  <a:lnTo>
                    <a:pt x="172" y="621"/>
                  </a:lnTo>
                  <a:lnTo>
                    <a:pt x="139" y="594"/>
                  </a:lnTo>
                  <a:lnTo>
                    <a:pt x="128" y="556"/>
                  </a:lnTo>
                  <a:lnTo>
                    <a:pt x="146" y="499"/>
                  </a:lnTo>
                  <a:lnTo>
                    <a:pt x="129" y="488"/>
                  </a:lnTo>
                  <a:lnTo>
                    <a:pt x="89" y="489"/>
                  </a:lnTo>
                  <a:lnTo>
                    <a:pt x="83" y="452"/>
                  </a:lnTo>
                  <a:lnTo>
                    <a:pt x="16" y="383"/>
                  </a:lnTo>
                  <a:lnTo>
                    <a:pt x="0" y="32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4" name="Freeform 104"/>
            <p:cNvSpPr>
              <a:spLocks/>
            </p:cNvSpPr>
            <p:nvPr/>
          </p:nvSpPr>
          <p:spPr bwMode="auto">
            <a:xfrm>
              <a:off x="7416012" y="3171242"/>
              <a:ext cx="243843" cy="420390"/>
            </a:xfrm>
            <a:custGeom>
              <a:avLst/>
              <a:gdLst>
                <a:gd name="T0" fmla="*/ 0 w 322"/>
                <a:gd name="T1" fmla="*/ 540 h 555"/>
                <a:gd name="T2" fmla="*/ 0 w 322"/>
                <a:gd name="T3" fmla="*/ 540 h 555"/>
                <a:gd name="T4" fmla="*/ 9 w 322"/>
                <a:gd name="T5" fmla="*/ 554 h 555"/>
                <a:gd name="T6" fmla="*/ 19 w 322"/>
                <a:gd name="T7" fmla="*/ 539 h 555"/>
                <a:gd name="T8" fmla="*/ 66 w 322"/>
                <a:gd name="T9" fmla="*/ 530 h 555"/>
                <a:gd name="T10" fmla="*/ 81 w 322"/>
                <a:gd name="T11" fmla="*/ 534 h 555"/>
                <a:gd name="T12" fmla="*/ 132 w 322"/>
                <a:gd name="T13" fmla="*/ 517 h 555"/>
                <a:gd name="T14" fmla="*/ 149 w 322"/>
                <a:gd name="T15" fmla="*/ 533 h 555"/>
                <a:gd name="T16" fmla="*/ 165 w 322"/>
                <a:gd name="T17" fmla="*/ 496 h 555"/>
                <a:gd name="T18" fmla="*/ 181 w 322"/>
                <a:gd name="T19" fmla="*/ 486 h 555"/>
                <a:gd name="T20" fmla="*/ 217 w 322"/>
                <a:gd name="T21" fmla="*/ 507 h 555"/>
                <a:gd name="T22" fmla="*/ 222 w 322"/>
                <a:gd name="T23" fmla="*/ 484 h 555"/>
                <a:gd name="T24" fmla="*/ 262 w 322"/>
                <a:gd name="T25" fmla="*/ 434 h 555"/>
                <a:gd name="T26" fmla="*/ 271 w 322"/>
                <a:gd name="T27" fmla="*/ 404 h 555"/>
                <a:gd name="T28" fmla="*/ 285 w 322"/>
                <a:gd name="T29" fmla="*/ 409 h 555"/>
                <a:gd name="T30" fmla="*/ 321 w 322"/>
                <a:gd name="T31" fmla="*/ 383 h 555"/>
                <a:gd name="T32" fmla="*/ 311 w 322"/>
                <a:gd name="T33" fmla="*/ 362 h 555"/>
                <a:gd name="T34" fmla="*/ 316 w 322"/>
                <a:gd name="T35" fmla="*/ 349 h 555"/>
                <a:gd name="T36" fmla="*/ 280 w 322"/>
                <a:gd name="T37" fmla="*/ 9 h 555"/>
                <a:gd name="T38" fmla="*/ 276 w 322"/>
                <a:gd name="T39" fmla="*/ 0 h 555"/>
                <a:gd name="T40" fmla="*/ 85 w 322"/>
                <a:gd name="T41" fmla="*/ 22 h 555"/>
                <a:gd name="T42" fmla="*/ 47 w 322"/>
                <a:gd name="T43" fmla="*/ 43 h 555"/>
                <a:gd name="T44" fmla="*/ 15 w 322"/>
                <a:gd name="T45" fmla="*/ 32 h 555"/>
                <a:gd name="T46" fmla="*/ 39 w 322"/>
                <a:gd name="T47" fmla="*/ 312 h 555"/>
                <a:gd name="T48" fmla="*/ 33 w 322"/>
                <a:gd name="T49" fmla="*/ 370 h 555"/>
                <a:gd name="T50" fmla="*/ 47 w 322"/>
                <a:gd name="T51" fmla="*/ 403 h 555"/>
                <a:gd name="T52" fmla="*/ 31 w 322"/>
                <a:gd name="T53" fmla="*/ 467 h 555"/>
                <a:gd name="T54" fmla="*/ 11 w 322"/>
                <a:gd name="T55" fmla="*/ 496 h 555"/>
                <a:gd name="T56" fmla="*/ 0 w 322"/>
                <a:gd name="T57" fmla="*/ 540 h 555"/>
                <a:gd name="T58" fmla="*/ 0 w 322"/>
                <a:gd name="T59" fmla="*/ 540 h 5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2"/>
                <a:gd name="T91" fmla="*/ 0 h 555"/>
                <a:gd name="T92" fmla="*/ 322 w 322"/>
                <a:gd name="T93" fmla="*/ 555 h 5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2" h="555">
                  <a:moveTo>
                    <a:pt x="0" y="540"/>
                  </a:moveTo>
                  <a:lnTo>
                    <a:pt x="0" y="540"/>
                  </a:lnTo>
                  <a:lnTo>
                    <a:pt x="9" y="554"/>
                  </a:lnTo>
                  <a:lnTo>
                    <a:pt x="19" y="539"/>
                  </a:lnTo>
                  <a:lnTo>
                    <a:pt x="66" y="530"/>
                  </a:lnTo>
                  <a:lnTo>
                    <a:pt x="81" y="534"/>
                  </a:lnTo>
                  <a:lnTo>
                    <a:pt x="132" y="517"/>
                  </a:lnTo>
                  <a:lnTo>
                    <a:pt x="149" y="533"/>
                  </a:lnTo>
                  <a:lnTo>
                    <a:pt x="165" y="496"/>
                  </a:lnTo>
                  <a:lnTo>
                    <a:pt x="181" y="486"/>
                  </a:lnTo>
                  <a:lnTo>
                    <a:pt x="217" y="507"/>
                  </a:lnTo>
                  <a:lnTo>
                    <a:pt x="222" y="484"/>
                  </a:lnTo>
                  <a:lnTo>
                    <a:pt x="262" y="434"/>
                  </a:lnTo>
                  <a:lnTo>
                    <a:pt x="271" y="404"/>
                  </a:lnTo>
                  <a:lnTo>
                    <a:pt x="285" y="409"/>
                  </a:lnTo>
                  <a:lnTo>
                    <a:pt x="321" y="383"/>
                  </a:lnTo>
                  <a:lnTo>
                    <a:pt x="311" y="362"/>
                  </a:lnTo>
                  <a:lnTo>
                    <a:pt x="316" y="349"/>
                  </a:lnTo>
                  <a:lnTo>
                    <a:pt x="280" y="9"/>
                  </a:lnTo>
                  <a:lnTo>
                    <a:pt x="276" y="0"/>
                  </a:lnTo>
                  <a:lnTo>
                    <a:pt x="85" y="22"/>
                  </a:lnTo>
                  <a:lnTo>
                    <a:pt x="47" y="43"/>
                  </a:lnTo>
                  <a:lnTo>
                    <a:pt x="15" y="32"/>
                  </a:lnTo>
                  <a:lnTo>
                    <a:pt x="39" y="312"/>
                  </a:lnTo>
                  <a:lnTo>
                    <a:pt x="33" y="370"/>
                  </a:lnTo>
                  <a:lnTo>
                    <a:pt x="47" y="403"/>
                  </a:lnTo>
                  <a:lnTo>
                    <a:pt x="31" y="467"/>
                  </a:lnTo>
                  <a:lnTo>
                    <a:pt x="11" y="496"/>
                  </a:lnTo>
                  <a:lnTo>
                    <a:pt x="0" y="54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5" name="Freeform 105"/>
            <p:cNvSpPr>
              <a:spLocks/>
            </p:cNvSpPr>
            <p:nvPr/>
          </p:nvSpPr>
          <p:spPr bwMode="auto">
            <a:xfrm>
              <a:off x="6765510" y="3037930"/>
              <a:ext cx="469512" cy="312073"/>
            </a:xfrm>
            <a:custGeom>
              <a:avLst/>
              <a:gdLst>
                <a:gd name="T0" fmla="*/ 0 w 620"/>
                <a:gd name="T1" fmla="*/ 8 h 412"/>
                <a:gd name="T2" fmla="*/ 0 w 620"/>
                <a:gd name="T3" fmla="*/ 8 h 412"/>
                <a:gd name="T4" fmla="*/ 1 w 620"/>
                <a:gd name="T5" fmla="*/ 39 h 412"/>
                <a:gd name="T6" fmla="*/ 13 w 620"/>
                <a:gd name="T7" fmla="*/ 64 h 412"/>
                <a:gd name="T8" fmla="*/ 5 w 620"/>
                <a:gd name="T9" fmla="*/ 87 h 412"/>
                <a:gd name="T10" fmla="*/ 12 w 620"/>
                <a:gd name="T11" fmla="*/ 144 h 412"/>
                <a:gd name="T12" fmla="*/ 41 w 620"/>
                <a:gd name="T13" fmla="*/ 224 h 412"/>
                <a:gd name="T14" fmla="*/ 42 w 620"/>
                <a:gd name="T15" fmla="*/ 250 h 412"/>
                <a:gd name="T16" fmla="*/ 61 w 620"/>
                <a:gd name="T17" fmla="*/ 288 h 412"/>
                <a:gd name="T18" fmla="*/ 70 w 620"/>
                <a:gd name="T19" fmla="*/ 350 h 412"/>
                <a:gd name="T20" fmla="*/ 66 w 620"/>
                <a:gd name="T21" fmla="*/ 369 h 412"/>
                <a:gd name="T22" fmla="*/ 77 w 620"/>
                <a:gd name="T23" fmla="*/ 389 h 412"/>
                <a:gd name="T24" fmla="*/ 476 w 620"/>
                <a:gd name="T25" fmla="*/ 381 h 412"/>
                <a:gd name="T26" fmla="*/ 508 w 620"/>
                <a:gd name="T27" fmla="*/ 411 h 412"/>
                <a:gd name="T28" fmla="*/ 534 w 620"/>
                <a:gd name="T29" fmla="*/ 366 h 412"/>
                <a:gd name="T30" fmla="*/ 549 w 620"/>
                <a:gd name="T31" fmla="*/ 318 h 412"/>
                <a:gd name="T32" fmla="*/ 534 w 620"/>
                <a:gd name="T33" fmla="*/ 282 h 412"/>
                <a:gd name="T34" fmla="*/ 605 w 620"/>
                <a:gd name="T35" fmla="*/ 228 h 412"/>
                <a:gd name="T36" fmla="*/ 619 w 620"/>
                <a:gd name="T37" fmla="*/ 200 h 412"/>
                <a:gd name="T38" fmla="*/ 619 w 620"/>
                <a:gd name="T39" fmla="*/ 187 h 412"/>
                <a:gd name="T40" fmla="*/ 568 w 620"/>
                <a:gd name="T41" fmla="*/ 128 h 412"/>
                <a:gd name="T42" fmla="*/ 517 w 620"/>
                <a:gd name="T43" fmla="*/ 66 h 412"/>
                <a:gd name="T44" fmla="*/ 508 w 620"/>
                <a:gd name="T45" fmla="*/ 0 h 412"/>
                <a:gd name="T46" fmla="*/ 14 w 620"/>
                <a:gd name="T47" fmla="*/ 10 h 412"/>
                <a:gd name="T48" fmla="*/ 0 w 620"/>
                <a:gd name="T49" fmla="*/ 8 h 412"/>
                <a:gd name="T50" fmla="*/ 0 w 620"/>
                <a:gd name="T51" fmla="*/ 8 h 4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0"/>
                <a:gd name="T79" fmla="*/ 0 h 412"/>
                <a:gd name="T80" fmla="*/ 620 w 620"/>
                <a:gd name="T81" fmla="*/ 412 h 4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0" h="412">
                  <a:moveTo>
                    <a:pt x="0" y="8"/>
                  </a:moveTo>
                  <a:lnTo>
                    <a:pt x="0" y="8"/>
                  </a:lnTo>
                  <a:lnTo>
                    <a:pt x="1" y="39"/>
                  </a:lnTo>
                  <a:lnTo>
                    <a:pt x="13" y="64"/>
                  </a:lnTo>
                  <a:lnTo>
                    <a:pt x="5" y="87"/>
                  </a:lnTo>
                  <a:lnTo>
                    <a:pt x="12" y="144"/>
                  </a:lnTo>
                  <a:lnTo>
                    <a:pt x="41" y="224"/>
                  </a:lnTo>
                  <a:lnTo>
                    <a:pt x="42" y="250"/>
                  </a:lnTo>
                  <a:lnTo>
                    <a:pt x="61" y="288"/>
                  </a:lnTo>
                  <a:lnTo>
                    <a:pt x="70" y="350"/>
                  </a:lnTo>
                  <a:lnTo>
                    <a:pt x="66" y="369"/>
                  </a:lnTo>
                  <a:lnTo>
                    <a:pt x="77" y="389"/>
                  </a:lnTo>
                  <a:lnTo>
                    <a:pt x="476" y="381"/>
                  </a:lnTo>
                  <a:lnTo>
                    <a:pt x="508" y="411"/>
                  </a:lnTo>
                  <a:lnTo>
                    <a:pt x="534" y="366"/>
                  </a:lnTo>
                  <a:lnTo>
                    <a:pt x="549" y="318"/>
                  </a:lnTo>
                  <a:lnTo>
                    <a:pt x="534" y="282"/>
                  </a:lnTo>
                  <a:lnTo>
                    <a:pt x="605" y="228"/>
                  </a:lnTo>
                  <a:lnTo>
                    <a:pt x="619" y="200"/>
                  </a:lnTo>
                  <a:lnTo>
                    <a:pt x="619" y="187"/>
                  </a:lnTo>
                  <a:lnTo>
                    <a:pt x="568" y="128"/>
                  </a:lnTo>
                  <a:lnTo>
                    <a:pt x="517" y="66"/>
                  </a:lnTo>
                  <a:lnTo>
                    <a:pt x="508" y="0"/>
                  </a:lnTo>
                  <a:lnTo>
                    <a:pt x="14" y="1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6" name="Freeform 106"/>
            <p:cNvSpPr>
              <a:spLocks/>
            </p:cNvSpPr>
            <p:nvPr/>
          </p:nvSpPr>
          <p:spPr bwMode="auto">
            <a:xfrm>
              <a:off x="6329318" y="3376514"/>
              <a:ext cx="584618" cy="315860"/>
            </a:xfrm>
            <a:custGeom>
              <a:avLst/>
              <a:gdLst>
                <a:gd name="T0" fmla="*/ 0 w 772"/>
                <a:gd name="T1" fmla="*/ 394 h 417"/>
                <a:gd name="T2" fmla="*/ 0 w 772"/>
                <a:gd name="T3" fmla="*/ 394 h 417"/>
                <a:gd name="T4" fmla="*/ 26 w 772"/>
                <a:gd name="T5" fmla="*/ 0 h 417"/>
                <a:gd name="T6" fmla="*/ 314 w 772"/>
                <a:gd name="T7" fmla="*/ 15 h 417"/>
                <a:gd name="T8" fmla="*/ 695 w 772"/>
                <a:gd name="T9" fmla="*/ 21 h 417"/>
                <a:gd name="T10" fmla="*/ 715 w 772"/>
                <a:gd name="T11" fmla="*/ 38 h 417"/>
                <a:gd name="T12" fmla="*/ 728 w 772"/>
                <a:gd name="T13" fmla="*/ 34 h 417"/>
                <a:gd name="T14" fmla="*/ 740 w 772"/>
                <a:gd name="T15" fmla="*/ 45 h 417"/>
                <a:gd name="T16" fmla="*/ 741 w 772"/>
                <a:gd name="T17" fmla="*/ 55 h 417"/>
                <a:gd name="T18" fmla="*/ 730 w 772"/>
                <a:gd name="T19" fmla="*/ 55 h 417"/>
                <a:gd name="T20" fmla="*/ 717 w 772"/>
                <a:gd name="T21" fmla="*/ 83 h 417"/>
                <a:gd name="T22" fmla="*/ 748 w 772"/>
                <a:gd name="T23" fmla="*/ 125 h 417"/>
                <a:gd name="T24" fmla="*/ 771 w 772"/>
                <a:gd name="T25" fmla="*/ 133 h 417"/>
                <a:gd name="T26" fmla="*/ 767 w 772"/>
                <a:gd name="T27" fmla="*/ 413 h 417"/>
                <a:gd name="T28" fmla="*/ 440 w 772"/>
                <a:gd name="T29" fmla="*/ 416 h 417"/>
                <a:gd name="T30" fmla="*/ 0 w 772"/>
                <a:gd name="T31" fmla="*/ 394 h 417"/>
                <a:gd name="T32" fmla="*/ 0 w 772"/>
                <a:gd name="T33" fmla="*/ 394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2"/>
                <a:gd name="T52" fmla="*/ 0 h 417"/>
                <a:gd name="T53" fmla="*/ 772 w 772"/>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2" h="417">
                  <a:moveTo>
                    <a:pt x="0" y="394"/>
                  </a:moveTo>
                  <a:lnTo>
                    <a:pt x="0" y="394"/>
                  </a:lnTo>
                  <a:lnTo>
                    <a:pt x="26" y="0"/>
                  </a:lnTo>
                  <a:lnTo>
                    <a:pt x="314" y="15"/>
                  </a:lnTo>
                  <a:lnTo>
                    <a:pt x="695" y="21"/>
                  </a:lnTo>
                  <a:lnTo>
                    <a:pt x="715" y="38"/>
                  </a:lnTo>
                  <a:lnTo>
                    <a:pt x="728" y="34"/>
                  </a:lnTo>
                  <a:lnTo>
                    <a:pt x="740" y="45"/>
                  </a:lnTo>
                  <a:lnTo>
                    <a:pt x="741" y="55"/>
                  </a:lnTo>
                  <a:lnTo>
                    <a:pt x="730" y="55"/>
                  </a:lnTo>
                  <a:lnTo>
                    <a:pt x="717" y="83"/>
                  </a:lnTo>
                  <a:lnTo>
                    <a:pt x="748" y="125"/>
                  </a:lnTo>
                  <a:lnTo>
                    <a:pt x="771" y="133"/>
                  </a:lnTo>
                  <a:lnTo>
                    <a:pt x="767" y="413"/>
                  </a:lnTo>
                  <a:lnTo>
                    <a:pt x="440" y="416"/>
                  </a:lnTo>
                  <a:lnTo>
                    <a:pt x="0" y="39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7" name="Freeform 107"/>
            <p:cNvSpPr>
              <a:spLocks/>
            </p:cNvSpPr>
            <p:nvPr/>
          </p:nvSpPr>
          <p:spPr bwMode="auto">
            <a:xfrm>
              <a:off x="7324381" y="3434838"/>
              <a:ext cx="570230" cy="293137"/>
            </a:xfrm>
            <a:custGeom>
              <a:avLst/>
              <a:gdLst>
                <a:gd name="T0" fmla="*/ 0 w 753"/>
                <a:gd name="T1" fmla="*/ 386 h 387"/>
                <a:gd name="T2" fmla="*/ 0 w 753"/>
                <a:gd name="T3" fmla="*/ 386 h 387"/>
                <a:gd name="T4" fmla="*/ 7 w 753"/>
                <a:gd name="T5" fmla="*/ 367 h 387"/>
                <a:gd name="T6" fmla="*/ 23 w 753"/>
                <a:gd name="T7" fmla="*/ 365 h 387"/>
                <a:gd name="T8" fmla="*/ 28 w 753"/>
                <a:gd name="T9" fmla="*/ 324 h 387"/>
                <a:gd name="T10" fmla="*/ 19 w 753"/>
                <a:gd name="T11" fmla="*/ 319 h 387"/>
                <a:gd name="T12" fmla="*/ 18 w 753"/>
                <a:gd name="T13" fmla="*/ 310 h 387"/>
                <a:gd name="T14" fmla="*/ 42 w 753"/>
                <a:gd name="T15" fmla="*/ 287 h 387"/>
                <a:gd name="T16" fmla="*/ 88 w 753"/>
                <a:gd name="T17" fmla="*/ 303 h 387"/>
                <a:gd name="T18" fmla="*/ 95 w 753"/>
                <a:gd name="T19" fmla="*/ 257 h 387"/>
                <a:gd name="T20" fmla="*/ 128 w 753"/>
                <a:gd name="T21" fmla="*/ 244 h 387"/>
                <a:gd name="T22" fmla="*/ 122 w 753"/>
                <a:gd name="T23" fmla="*/ 234 h 387"/>
                <a:gd name="T24" fmla="*/ 130 w 753"/>
                <a:gd name="T25" fmla="*/ 206 h 387"/>
                <a:gd name="T26" fmla="*/ 140 w 753"/>
                <a:gd name="T27" fmla="*/ 191 h 387"/>
                <a:gd name="T28" fmla="*/ 187 w 753"/>
                <a:gd name="T29" fmla="*/ 182 h 387"/>
                <a:gd name="T30" fmla="*/ 202 w 753"/>
                <a:gd name="T31" fmla="*/ 186 h 387"/>
                <a:gd name="T32" fmla="*/ 253 w 753"/>
                <a:gd name="T33" fmla="*/ 169 h 387"/>
                <a:gd name="T34" fmla="*/ 270 w 753"/>
                <a:gd name="T35" fmla="*/ 185 h 387"/>
                <a:gd name="T36" fmla="*/ 286 w 753"/>
                <a:gd name="T37" fmla="*/ 148 h 387"/>
                <a:gd name="T38" fmla="*/ 302 w 753"/>
                <a:gd name="T39" fmla="*/ 138 h 387"/>
                <a:gd name="T40" fmla="*/ 338 w 753"/>
                <a:gd name="T41" fmla="*/ 159 h 387"/>
                <a:gd name="T42" fmla="*/ 343 w 753"/>
                <a:gd name="T43" fmla="*/ 136 h 387"/>
                <a:gd name="T44" fmla="*/ 383 w 753"/>
                <a:gd name="T45" fmla="*/ 86 h 387"/>
                <a:gd name="T46" fmla="*/ 392 w 753"/>
                <a:gd name="T47" fmla="*/ 56 h 387"/>
                <a:gd name="T48" fmla="*/ 406 w 753"/>
                <a:gd name="T49" fmla="*/ 61 h 387"/>
                <a:gd name="T50" fmla="*/ 442 w 753"/>
                <a:gd name="T51" fmla="*/ 35 h 387"/>
                <a:gd name="T52" fmla="*/ 432 w 753"/>
                <a:gd name="T53" fmla="*/ 14 h 387"/>
                <a:gd name="T54" fmla="*/ 437 w 753"/>
                <a:gd name="T55" fmla="*/ 1 h 387"/>
                <a:gd name="T56" fmla="*/ 470 w 753"/>
                <a:gd name="T57" fmla="*/ 0 h 387"/>
                <a:gd name="T58" fmla="*/ 491 w 753"/>
                <a:gd name="T59" fmla="*/ 7 h 387"/>
                <a:gd name="T60" fmla="*/ 501 w 753"/>
                <a:gd name="T61" fmla="*/ 31 h 387"/>
                <a:gd name="T62" fmla="*/ 536 w 753"/>
                <a:gd name="T63" fmla="*/ 36 h 387"/>
                <a:gd name="T64" fmla="*/ 556 w 753"/>
                <a:gd name="T65" fmla="*/ 47 h 387"/>
                <a:gd name="T66" fmla="*/ 603 w 753"/>
                <a:gd name="T67" fmla="*/ 45 h 387"/>
                <a:gd name="T68" fmla="*/ 625 w 753"/>
                <a:gd name="T69" fmla="*/ 31 h 387"/>
                <a:gd name="T70" fmla="*/ 675 w 753"/>
                <a:gd name="T71" fmla="*/ 63 h 387"/>
                <a:gd name="T72" fmla="*/ 694 w 753"/>
                <a:gd name="T73" fmla="*/ 127 h 387"/>
                <a:gd name="T74" fmla="*/ 714 w 753"/>
                <a:gd name="T75" fmla="*/ 149 h 387"/>
                <a:gd name="T76" fmla="*/ 752 w 753"/>
                <a:gd name="T77" fmla="*/ 172 h 387"/>
                <a:gd name="T78" fmla="*/ 724 w 753"/>
                <a:gd name="T79" fmla="*/ 206 h 387"/>
                <a:gd name="T80" fmla="*/ 698 w 753"/>
                <a:gd name="T81" fmla="*/ 224 h 387"/>
                <a:gd name="T82" fmla="*/ 672 w 753"/>
                <a:gd name="T83" fmla="*/ 257 h 387"/>
                <a:gd name="T84" fmla="*/ 672 w 753"/>
                <a:gd name="T85" fmla="*/ 267 h 387"/>
                <a:gd name="T86" fmla="*/ 597 w 753"/>
                <a:gd name="T87" fmla="*/ 316 h 387"/>
                <a:gd name="T88" fmla="*/ 181 w 753"/>
                <a:gd name="T89" fmla="*/ 355 h 387"/>
                <a:gd name="T90" fmla="*/ 138 w 753"/>
                <a:gd name="T91" fmla="*/ 354 h 387"/>
                <a:gd name="T92" fmla="*/ 140 w 753"/>
                <a:gd name="T93" fmla="*/ 376 h 387"/>
                <a:gd name="T94" fmla="*/ 0 w 753"/>
                <a:gd name="T95" fmla="*/ 386 h 387"/>
                <a:gd name="T96" fmla="*/ 0 w 753"/>
                <a:gd name="T97" fmla="*/ 386 h 3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3"/>
                <a:gd name="T148" fmla="*/ 0 h 387"/>
                <a:gd name="T149" fmla="*/ 753 w 753"/>
                <a:gd name="T150" fmla="*/ 387 h 3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3" h="387">
                  <a:moveTo>
                    <a:pt x="0" y="386"/>
                  </a:moveTo>
                  <a:lnTo>
                    <a:pt x="0" y="386"/>
                  </a:lnTo>
                  <a:lnTo>
                    <a:pt x="7" y="367"/>
                  </a:lnTo>
                  <a:lnTo>
                    <a:pt x="23" y="365"/>
                  </a:lnTo>
                  <a:lnTo>
                    <a:pt x="28" y="324"/>
                  </a:lnTo>
                  <a:lnTo>
                    <a:pt x="19" y="319"/>
                  </a:lnTo>
                  <a:lnTo>
                    <a:pt x="18" y="310"/>
                  </a:lnTo>
                  <a:lnTo>
                    <a:pt x="42" y="287"/>
                  </a:lnTo>
                  <a:lnTo>
                    <a:pt x="88" y="303"/>
                  </a:lnTo>
                  <a:lnTo>
                    <a:pt x="95" y="257"/>
                  </a:lnTo>
                  <a:lnTo>
                    <a:pt x="128" y="244"/>
                  </a:lnTo>
                  <a:lnTo>
                    <a:pt x="122" y="234"/>
                  </a:lnTo>
                  <a:lnTo>
                    <a:pt x="130" y="206"/>
                  </a:lnTo>
                  <a:lnTo>
                    <a:pt x="140" y="191"/>
                  </a:lnTo>
                  <a:lnTo>
                    <a:pt x="187" y="182"/>
                  </a:lnTo>
                  <a:lnTo>
                    <a:pt x="202" y="186"/>
                  </a:lnTo>
                  <a:lnTo>
                    <a:pt x="253" y="169"/>
                  </a:lnTo>
                  <a:lnTo>
                    <a:pt x="270" y="185"/>
                  </a:lnTo>
                  <a:lnTo>
                    <a:pt x="286" y="148"/>
                  </a:lnTo>
                  <a:lnTo>
                    <a:pt x="302" y="138"/>
                  </a:lnTo>
                  <a:lnTo>
                    <a:pt x="338" y="159"/>
                  </a:lnTo>
                  <a:lnTo>
                    <a:pt x="343" y="136"/>
                  </a:lnTo>
                  <a:lnTo>
                    <a:pt x="383" y="86"/>
                  </a:lnTo>
                  <a:lnTo>
                    <a:pt x="392" y="56"/>
                  </a:lnTo>
                  <a:lnTo>
                    <a:pt x="406" y="61"/>
                  </a:lnTo>
                  <a:lnTo>
                    <a:pt x="442" y="35"/>
                  </a:lnTo>
                  <a:lnTo>
                    <a:pt x="432" y="14"/>
                  </a:lnTo>
                  <a:lnTo>
                    <a:pt x="437" y="1"/>
                  </a:lnTo>
                  <a:lnTo>
                    <a:pt x="470" y="0"/>
                  </a:lnTo>
                  <a:lnTo>
                    <a:pt x="491" y="7"/>
                  </a:lnTo>
                  <a:lnTo>
                    <a:pt x="501" y="31"/>
                  </a:lnTo>
                  <a:lnTo>
                    <a:pt x="536" y="36"/>
                  </a:lnTo>
                  <a:lnTo>
                    <a:pt x="556" y="47"/>
                  </a:lnTo>
                  <a:lnTo>
                    <a:pt x="603" y="45"/>
                  </a:lnTo>
                  <a:lnTo>
                    <a:pt x="625" y="31"/>
                  </a:lnTo>
                  <a:lnTo>
                    <a:pt x="675" y="63"/>
                  </a:lnTo>
                  <a:lnTo>
                    <a:pt x="694" y="127"/>
                  </a:lnTo>
                  <a:lnTo>
                    <a:pt x="714" y="149"/>
                  </a:lnTo>
                  <a:lnTo>
                    <a:pt x="752" y="172"/>
                  </a:lnTo>
                  <a:lnTo>
                    <a:pt x="724" y="206"/>
                  </a:lnTo>
                  <a:lnTo>
                    <a:pt x="698" y="224"/>
                  </a:lnTo>
                  <a:lnTo>
                    <a:pt x="672" y="257"/>
                  </a:lnTo>
                  <a:lnTo>
                    <a:pt x="672" y="267"/>
                  </a:lnTo>
                  <a:lnTo>
                    <a:pt x="597" y="316"/>
                  </a:lnTo>
                  <a:lnTo>
                    <a:pt x="181" y="355"/>
                  </a:lnTo>
                  <a:lnTo>
                    <a:pt x="138" y="354"/>
                  </a:lnTo>
                  <a:lnTo>
                    <a:pt x="140" y="376"/>
                  </a:lnTo>
                  <a:lnTo>
                    <a:pt x="0" y="38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8" name="Freeform 108"/>
            <p:cNvSpPr>
              <a:spLocks/>
            </p:cNvSpPr>
            <p:nvPr/>
          </p:nvSpPr>
          <p:spPr bwMode="auto">
            <a:xfrm>
              <a:off x="6962402" y="4083981"/>
              <a:ext cx="441493" cy="390849"/>
            </a:xfrm>
            <a:custGeom>
              <a:avLst/>
              <a:gdLst>
                <a:gd name="T0" fmla="*/ 0 w 583"/>
                <a:gd name="T1" fmla="*/ 5 h 516"/>
                <a:gd name="T2" fmla="*/ 23 w 583"/>
                <a:gd name="T3" fmla="*/ 159 h 516"/>
                <a:gd name="T4" fmla="*/ 60 w 583"/>
                <a:gd name="T5" fmla="*/ 243 h 516"/>
                <a:gd name="T6" fmla="*/ 41 w 583"/>
                <a:gd name="T7" fmla="*/ 325 h 516"/>
                <a:gd name="T8" fmla="*/ 47 w 583"/>
                <a:gd name="T9" fmla="*/ 369 h 516"/>
                <a:gd name="T10" fmla="*/ 35 w 583"/>
                <a:gd name="T11" fmla="*/ 405 h 516"/>
                <a:gd name="T12" fmla="*/ 30 w 583"/>
                <a:gd name="T13" fmla="*/ 435 h 516"/>
                <a:gd name="T14" fmla="*/ 171 w 583"/>
                <a:gd name="T15" fmla="*/ 451 h 516"/>
                <a:gd name="T16" fmla="*/ 224 w 583"/>
                <a:gd name="T17" fmla="*/ 431 h 516"/>
                <a:gd name="T18" fmla="*/ 286 w 583"/>
                <a:gd name="T19" fmla="*/ 424 h 516"/>
                <a:gd name="T20" fmla="*/ 304 w 583"/>
                <a:gd name="T21" fmla="*/ 450 h 516"/>
                <a:gd name="T22" fmla="*/ 340 w 583"/>
                <a:gd name="T23" fmla="*/ 475 h 516"/>
                <a:gd name="T24" fmla="*/ 362 w 583"/>
                <a:gd name="T25" fmla="*/ 495 h 516"/>
                <a:gd name="T26" fmla="*/ 393 w 583"/>
                <a:gd name="T27" fmla="*/ 501 h 516"/>
                <a:gd name="T28" fmla="*/ 405 w 583"/>
                <a:gd name="T29" fmla="*/ 475 h 516"/>
                <a:gd name="T30" fmla="*/ 431 w 583"/>
                <a:gd name="T31" fmla="*/ 477 h 516"/>
                <a:gd name="T32" fmla="*/ 463 w 583"/>
                <a:gd name="T33" fmla="*/ 491 h 516"/>
                <a:gd name="T34" fmla="*/ 463 w 583"/>
                <a:gd name="T35" fmla="*/ 475 h 516"/>
                <a:gd name="T36" fmla="*/ 470 w 583"/>
                <a:gd name="T37" fmla="*/ 452 h 516"/>
                <a:gd name="T38" fmla="*/ 490 w 583"/>
                <a:gd name="T39" fmla="*/ 470 h 516"/>
                <a:gd name="T40" fmla="*/ 524 w 583"/>
                <a:gd name="T41" fmla="*/ 479 h 516"/>
                <a:gd name="T42" fmla="*/ 534 w 583"/>
                <a:gd name="T43" fmla="*/ 489 h 516"/>
                <a:gd name="T44" fmla="*/ 541 w 583"/>
                <a:gd name="T45" fmla="*/ 515 h 516"/>
                <a:gd name="T46" fmla="*/ 568 w 583"/>
                <a:gd name="T47" fmla="*/ 508 h 516"/>
                <a:gd name="T48" fmla="*/ 582 w 583"/>
                <a:gd name="T49" fmla="*/ 491 h 516"/>
                <a:gd name="T50" fmla="*/ 568 w 583"/>
                <a:gd name="T51" fmla="*/ 479 h 516"/>
                <a:gd name="T52" fmla="*/ 546 w 583"/>
                <a:gd name="T53" fmla="*/ 472 h 516"/>
                <a:gd name="T54" fmla="*/ 524 w 583"/>
                <a:gd name="T55" fmla="*/ 458 h 516"/>
                <a:gd name="T56" fmla="*/ 520 w 583"/>
                <a:gd name="T57" fmla="*/ 426 h 516"/>
                <a:gd name="T58" fmla="*/ 534 w 583"/>
                <a:gd name="T59" fmla="*/ 405 h 516"/>
                <a:gd name="T60" fmla="*/ 559 w 583"/>
                <a:gd name="T61" fmla="*/ 390 h 516"/>
                <a:gd name="T62" fmla="*/ 554 w 583"/>
                <a:gd name="T63" fmla="*/ 358 h 516"/>
                <a:gd name="T64" fmla="*/ 520 w 583"/>
                <a:gd name="T65" fmla="*/ 374 h 516"/>
                <a:gd name="T66" fmla="*/ 482 w 583"/>
                <a:gd name="T67" fmla="*/ 385 h 516"/>
                <a:gd name="T68" fmla="*/ 496 w 583"/>
                <a:gd name="T69" fmla="*/ 372 h 516"/>
                <a:gd name="T70" fmla="*/ 504 w 583"/>
                <a:gd name="T71" fmla="*/ 363 h 516"/>
                <a:gd name="T72" fmla="*/ 490 w 583"/>
                <a:gd name="T73" fmla="*/ 361 h 516"/>
                <a:gd name="T74" fmla="*/ 476 w 583"/>
                <a:gd name="T75" fmla="*/ 363 h 516"/>
                <a:gd name="T76" fmla="*/ 449 w 583"/>
                <a:gd name="T77" fmla="*/ 380 h 516"/>
                <a:gd name="T78" fmla="*/ 415 w 583"/>
                <a:gd name="T79" fmla="*/ 364 h 516"/>
                <a:gd name="T80" fmla="*/ 453 w 583"/>
                <a:gd name="T81" fmla="*/ 336 h 516"/>
                <a:gd name="T82" fmla="*/ 515 w 583"/>
                <a:gd name="T83" fmla="*/ 357 h 516"/>
                <a:gd name="T84" fmla="*/ 485 w 583"/>
                <a:gd name="T85" fmla="*/ 252 h 516"/>
                <a:gd name="T86" fmla="*/ 277 w 583"/>
                <a:gd name="T87" fmla="*/ 237 h 516"/>
                <a:gd name="T88" fmla="*/ 337 w 583"/>
                <a:gd name="T89" fmla="*/ 115 h 516"/>
                <a:gd name="T90" fmla="*/ 330 w 583"/>
                <a:gd name="T91" fmla="*/ 54 h 516"/>
                <a:gd name="T92" fmla="*/ 0 w 583"/>
                <a:gd name="T93" fmla="*/ 5 h 5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3"/>
                <a:gd name="T142" fmla="*/ 0 h 516"/>
                <a:gd name="T143" fmla="*/ 583 w 583"/>
                <a:gd name="T144" fmla="*/ 516 h 5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3" h="516">
                  <a:moveTo>
                    <a:pt x="0" y="5"/>
                  </a:moveTo>
                  <a:lnTo>
                    <a:pt x="0" y="5"/>
                  </a:lnTo>
                  <a:lnTo>
                    <a:pt x="6" y="142"/>
                  </a:lnTo>
                  <a:lnTo>
                    <a:pt x="23" y="159"/>
                  </a:lnTo>
                  <a:lnTo>
                    <a:pt x="28" y="195"/>
                  </a:lnTo>
                  <a:lnTo>
                    <a:pt x="60" y="243"/>
                  </a:lnTo>
                  <a:lnTo>
                    <a:pt x="59" y="285"/>
                  </a:lnTo>
                  <a:lnTo>
                    <a:pt x="41" y="325"/>
                  </a:lnTo>
                  <a:lnTo>
                    <a:pt x="42" y="347"/>
                  </a:lnTo>
                  <a:lnTo>
                    <a:pt x="47" y="369"/>
                  </a:lnTo>
                  <a:lnTo>
                    <a:pt x="45" y="391"/>
                  </a:lnTo>
                  <a:lnTo>
                    <a:pt x="35" y="405"/>
                  </a:lnTo>
                  <a:lnTo>
                    <a:pt x="20" y="424"/>
                  </a:lnTo>
                  <a:lnTo>
                    <a:pt x="30" y="435"/>
                  </a:lnTo>
                  <a:lnTo>
                    <a:pt x="108" y="425"/>
                  </a:lnTo>
                  <a:lnTo>
                    <a:pt x="171" y="451"/>
                  </a:lnTo>
                  <a:lnTo>
                    <a:pt x="231" y="448"/>
                  </a:lnTo>
                  <a:lnTo>
                    <a:pt x="224" y="431"/>
                  </a:lnTo>
                  <a:lnTo>
                    <a:pt x="244" y="415"/>
                  </a:lnTo>
                  <a:lnTo>
                    <a:pt x="286" y="424"/>
                  </a:lnTo>
                  <a:lnTo>
                    <a:pt x="292" y="454"/>
                  </a:lnTo>
                  <a:lnTo>
                    <a:pt x="304" y="450"/>
                  </a:lnTo>
                  <a:lnTo>
                    <a:pt x="322" y="457"/>
                  </a:lnTo>
                  <a:lnTo>
                    <a:pt x="340" y="475"/>
                  </a:lnTo>
                  <a:lnTo>
                    <a:pt x="344" y="492"/>
                  </a:lnTo>
                  <a:lnTo>
                    <a:pt x="362" y="495"/>
                  </a:lnTo>
                  <a:lnTo>
                    <a:pt x="379" y="506"/>
                  </a:lnTo>
                  <a:lnTo>
                    <a:pt x="393" y="501"/>
                  </a:lnTo>
                  <a:lnTo>
                    <a:pt x="406" y="487"/>
                  </a:lnTo>
                  <a:lnTo>
                    <a:pt x="405" y="475"/>
                  </a:lnTo>
                  <a:lnTo>
                    <a:pt x="422" y="491"/>
                  </a:lnTo>
                  <a:lnTo>
                    <a:pt x="431" y="477"/>
                  </a:lnTo>
                  <a:lnTo>
                    <a:pt x="444" y="503"/>
                  </a:lnTo>
                  <a:lnTo>
                    <a:pt x="463" y="491"/>
                  </a:lnTo>
                  <a:lnTo>
                    <a:pt x="470" y="482"/>
                  </a:lnTo>
                  <a:lnTo>
                    <a:pt x="463" y="475"/>
                  </a:lnTo>
                  <a:lnTo>
                    <a:pt x="464" y="452"/>
                  </a:lnTo>
                  <a:lnTo>
                    <a:pt x="470" y="452"/>
                  </a:lnTo>
                  <a:lnTo>
                    <a:pt x="486" y="454"/>
                  </a:lnTo>
                  <a:lnTo>
                    <a:pt x="490" y="470"/>
                  </a:lnTo>
                  <a:lnTo>
                    <a:pt x="509" y="469"/>
                  </a:lnTo>
                  <a:lnTo>
                    <a:pt x="524" y="479"/>
                  </a:lnTo>
                  <a:lnTo>
                    <a:pt x="528" y="477"/>
                  </a:lnTo>
                  <a:lnTo>
                    <a:pt x="534" y="489"/>
                  </a:lnTo>
                  <a:lnTo>
                    <a:pt x="547" y="495"/>
                  </a:lnTo>
                  <a:lnTo>
                    <a:pt x="541" y="515"/>
                  </a:lnTo>
                  <a:lnTo>
                    <a:pt x="558" y="496"/>
                  </a:lnTo>
                  <a:lnTo>
                    <a:pt x="568" y="508"/>
                  </a:lnTo>
                  <a:lnTo>
                    <a:pt x="568" y="495"/>
                  </a:lnTo>
                  <a:lnTo>
                    <a:pt x="582" y="491"/>
                  </a:lnTo>
                  <a:lnTo>
                    <a:pt x="582" y="481"/>
                  </a:lnTo>
                  <a:lnTo>
                    <a:pt x="568" y="479"/>
                  </a:lnTo>
                  <a:lnTo>
                    <a:pt x="559" y="470"/>
                  </a:lnTo>
                  <a:lnTo>
                    <a:pt x="546" y="472"/>
                  </a:lnTo>
                  <a:lnTo>
                    <a:pt x="540" y="458"/>
                  </a:lnTo>
                  <a:lnTo>
                    <a:pt x="524" y="458"/>
                  </a:lnTo>
                  <a:lnTo>
                    <a:pt x="511" y="433"/>
                  </a:lnTo>
                  <a:lnTo>
                    <a:pt x="520" y="426"/>
                  </a:lnTo>
                  <a:lnTo>
                    <a:pt x="531" y="419"/>
                  </a:lnTo>
                  <a:lnTo>
                    <a:pt x="534" y="405"/>
                  </a:lnTo>
                  <a:lnTo>
                    <a:pt x="544" y="404"/>
                  </a:lnTo>
                  <a:lnTo>
                    <a:pt x="559" y="390"/>
                  </a:lnTo>
                  <a:lnTo>
                    <a:pt x="554" y="385"/>
                  </a:lnTo>
                  <a:lnTo>
                    <a:pt x="554" y="358"/>
                  </a:lnTo>
                  <a:lnTo>
                    <a:pt x="538" y="371"/>
                  </a:lnTo>
                  <a:lnTo>
                    <a:pt x="520" y="374"/>
                  </a:lnTo>
                  <a:lnTo>
                    <a:pt x="506" y="397"/>
                  </a:lnTo>
                  <a:lnTo>
                    <a:pt x="482" y="385"/>
                  </a:lnTo>
                  <a:lnTo>
                    <a:pt x="486" y="376"/>
                  </a:lnTo>
                  <a:lnTo>
                    <a:pt x="496" y="372"/>
                  </a:lnTo>
                  <a:lnTo>
                    <a:pt x="497" y="376"/>
                  </a:lnTo>
                  <a:lnTo>
                    <a:pt x="504" y="363"/>
                  </a:lnTo>
                  <a:lnTo>
                    <a:pt x="494" y="367"/>
                  </a:lnTo>
                  <a:lnTo>
                    <a:pt x="490" y="361"/>
                  </a:lnTo>
                  <a:lnTo>
                    <a:pt x="488" y="367"/>
                  </a:lnTo>
                  <a:lnTo>
                    <a:pt x="476" y="363"/>
                  </a:lnTo>
                  <a:lnTo>
                    <a:pt x="466" y="376"/>
                  </a:lnTo>
                  <a:lnTo>
                    <a:pt x="449" y="380"/>
                  </a:lnTo>
                  <a:lnTo>
                    <a:pt x="416" y="372"/>
                  </a:lnTo>
                  <a:lnTo>
                    <a:pt x="415" y="364"/>
                  </a:lnTo>
                  <a:lnTo>
                    <a:pt x="434" y="335"/>
                  </a:lnTo>
                  <a:lnTo>
                    <a:pt x="453" y="336"/>
                  </a:lnTo>
                  <a:lnTo>
                    <a:pt x="466" y="348"/>
                  </a:lnTo>
                  <a:lnTo>
                    <a:pt x="515" y="357"/>
                  </a:lnTo>
                  <a:lnTo>
                    <a:pt x="478" y="296"/>
                  </a:lnTo>
                  <a:lnTo>
                    <a:pt x="485" y="252"/>
                  </a:lnTo>
                  <a:lnTo>
                    <a:pt x="276" y="260"/>
                  </a:lnTo>
                  <a:lnTo>
                    <a:pt x="277" y="237"/>
                  </a:lnTo>
                  <a:lnTo>
                    <a:pt x="300" y="163"/>
                  </a:lnTo>
                  <a:lnTo>
                    <a:pt x="337" y="115"/>
                  </a:lnTo>
                  <a:lnTo>
                    <a:pt x="326" y="101"/>
                  </a:lnTo>
                  <a:lnTo>
                    <a:pt x="330" y="54"/>
                  </a:lnTo>
                  <a:lnTo>
                    <a:pt x="311" y="0"/>
                  </a:lnTo>
                  <a:lnTo>
                    <a:pt x="0" y="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9" name="Freeform 109"/>
            <p:cNvSpPr>
              <a:spLocks/>
            </p:cNvSpPr>
            <p:nvPr/>
          </p:nvSpPr>
          <p:spPr bwMode="auto">
            <a:xfrm>
              <a:off x="8528452" y="2399392"/>
              <a:ext cx="288523" cy="455233"/>
            </a:xfrm>
            <a:custGeom>
              <a:avLst/>
              <a:gdLst>
                <a:gd name="T0" fmla="*/ 0 w 381"/>
                <a:gd name="T1" fmla="*/ 326 h 601"/>
                <a:gd name="T2" fmla="*/ 0 w 381"/>
                <a:gd name="T3" fmla="*/ 326 h 601"/>
                <a:gd name="T4" fmla="*/ 23 w 381"/>
                <a:gd name="T5" fmla="*/ 328 h 601"/>
                <a:gd name="T6" fmla="*/ 25 w 381"/>
                <a:gd name="T7" fmla="*/ 289 h 601"/>
                <a:gd name="T8" fmla="*/ 52 w 381"/>
                <a:gd name="T9" fmla="*/ 235 h 601"/>
                <a:gd name="T10" fmla="*/ 39 w 381"/>
                <a:gd name="T11" fmla="*/ 197 h 601"/>
                <a:gd name="T12" fmla="*/ 50 w 381"/>
                <a:gd name="T13" fmla="*/ 145 h 601"/>
                <a:gd name="T14" fmla="*/ 49 w 381"/>
                <a:gd name="T15" fmla="*/ 125 h 601"/>
                <a:gd name="T16" fmla="*/ 93 w 381"/>
                <a:gd name="T17" fmla="*/ 10 h 601"/>
                <a:gd name="T18" fmla="*/ 104 w 381"/>
                <a:gd name="T19" fmla="*/ 10 h 601"/>
                <a:gd name="T20" fmla="*/ 110 w 381"/>
                <a:gd name="T21" fmla="*/ 33 h 601"/>
                <a:gd name="T22" fmla="*/ 164 w 381"/>
                <a:gd name="T23" fmla="*/ 13 h 601"/>
                <a:gd name="T24" fmla="*/ 164 w 381"/>
                <a:gd name="T25" fmla="*/ 5 h 601"/>
                <a:gd name="T26" fmla="*/ 180 w 381"/>
                <a:gd name="T27" fmla="*/ 0 h 601"/>
                <a:gd name="T28" fmla="*/ 209 w 381"/>
                <a:gd name="T29" fmla="*/ 14 h 601"/>
                <a:gd name="T30" fmla="*/ 230 w 381"/>
                <a:gd name="T31" fmla="*/ 33 h 601"/>
                <a:gd name="T32" fmla="*/ 278 w 381"/>
                <a:gd name="T33" fmla="*/ 199 h 601"/>
                <a:gd name="T34" fmla="*/ 312 w 381"/>
                <a:gd name="T35" fmla="*/ 199 h 601"/>
                <a:gd name="T36" fmla="*/ 318 w 381"/>
                <a:gd name="T37" fmla="*/ 209 h 601"/>
                <a:gd name="T38" fmla="*/ 313 w 381"/>
                <a:gd name="T39" fmla="*/ 215 h 601"/>
                <a:gd name="T40" fmla="*/ 338 w 381"/>
                <a:gd name="T41" fmla="*/ 253 h 601"/>
                <a:gd name="T42" fmla="*/ 344 w 381"/>
                <a:gd name="T43" fmla="*/ 245 h 601"/>
                <a:gd name="T44" fmla="*/ 370 w 381"/>
                <a:gd name="T45" fmla="*/ 271 h 601"/>
                <a:gd name="T46" fmla="*/ 360 w 381"/>
                <a:gd name="T47" fmla="*/ 277 h 601"/>
                <a:gd name="T48" fmla="*/ 362 w 381"/>
                <a:gd name="T49" fmla="*/ 283 h 601"/>
                <a:gd name="T50" fmla="*/ 380 w 381"/>
                <a:gd name="T51" fmla="*/ 283 h 601"/>
                <a:gd name="T52" fmla="*/ 366 w 381"/>
                <a:gd name="T53" fmla="*/ 315 h 601"/>
                <a:gd name="T54" fmla="*/ 351 w 381"/>
                <a:gd name="T55" fmla="*/ 311 h 601"/>
                <a:gd name="T56" fmla="*/ 338 w 381"/>
                <a:gd name="T57" fmla="*/ 323 h 601"/>
                <a:gd name="T58" fmla="*/ 338 w 381"/>
                <a:gd name="T59" fmla="*/ 336 h 601"/>
                <a:gd name="T60" fmla="*/ 328 w 381"/>
                <a:gd name="T61" fmla="*/ 344 h 601"/>
                <a:gd name="T62" fmla="*/ 315 w 381"/>
                <a:gd name="T63" fmla="*/ 339 h 601"/>
                <a:gd name="T64" fmla="*/ 315 w 381"/>
                <a:gd name="T65" fmla="*/ 359 h 601"/>
                <a:gd name="T66" fmla="*/ 306 w 381"/>
                <a:gd name="T67" fmla="*/ 353 h 601"/>
                <a:gd name="T68" fmla="*/ 301 w 381"/>
                <a:gd name="T69" fmla="*/ 375 h 601"/>
                <a:gd name="T70" fmla="*/ 284 w 381"/>
                <a:gd name="T71" fmla="*/ 356 h 601"/>
                <a:gd name="T72" fmla="*/ 270 w 381"/>
                <a:gd name="T73" fmla="*/ 374 h 601"/>
                <a:gd name="T74" fmla="*/ 255 w 381"/>
                <a:gd name="T75" fmla="*/ 381 h 601"/>
                <a:gd name="T76" fmla="*/ 252 w 381"/>
                <a:gd name="T77" fmla="*/ 401 h 601"/>
                <a:gd name="T78" fmla="*/ 236 w 381"/>
                <a:gd name="T79" fmla="*/ 396 h 601"/>
                <a:gd name="T80" fmla="*/ 242 w 381"/>
                <a:gd name="T81" fmla="*/ 381 h 601"/>
                <a:gd name="T82" fmla="*/ 230 w 381"/>
                <a:gd name="T83" fmla="*/ 366 h 601"/>
                <a:gd name="T84" fmla="*/ 217 w 381"/>
                <a:gd name="T85" fmla="*/ 389 h 601"/>
                <a:gd name="T86" fmla="*/ 222 w 381"/>
                <a:gd name="T87" fmla="*/ 436 h 601"/>
                <a:gd name="T88" fmla="*/ 214 w 381"/>
                <a:gd name="T89" fmla="*/ 449 h 601"/>
                <a:gd name="T90" fmla="*/ 204 w 381"/>
                <a:gd name="T91" fmla="*/ 450 h 601"/>
                <a:gd name="T92" fmla="*/ 194 w 381"/>
                <a:gd name="T93" fmla="*/ 449 h 601"/>
                <a:gd name="T94" fmla="*/ 182 w 381"/>
                <a:gd name="T95" fmla="*/ 477 h 601"/>
                <a:gd name="T96" fmla="*/ 164 w 381"/>
                <a:gd name="T97" fmla="*/ 476 h 601"/>
                <a:gd name="T98" fmla="*/ 168 w 381"/>
                <a:gd name="T99" fmla="*/ 501 h 601"/>
                <a:gd name="T100" fmla="*/ 156 w 381"/>
                <a:gd name="T101" fmla="*/ 482 h 601"/>
                <a:gd name="T102" fmla="*/ 131 w 381"/>
                <a:gd name="T103" fmla="*/ 502 h 601"/>
                <a:gd name="T104" fmla="*/ 128 w 381"/>
                <a:gd name="T105" fmla="*/ 518 h 601"/>
                <a:gd name="T106" fmla="*/ 136 w 381"/>
                <a:gd name="T107" fmla="*/ 527 h 601"/>
                <a:gd name="T108" fmla="*/ 124 w 381"/>
                <a:gd name="T109" fmla="*/ 533 h 601"/>
                <a:gd name="T110" fmla="*/ 128 w 381"/>
                <a:gd name="T111" fmla="*/ 551 h 601"/>
                <a:gd name="T112" fmla="*/ 116 w 381"/>
                <a:gd name="T113" fmla="*/ 564 h 601"/>
                <a:gd name="T114" fmla="*/ 114 w 381"/>
                <a:gd name="T115" fmla="*/ 600 h 601"/>
                <a:gd name="T116" fmla="*/ 106 w 381"/>
                <a:gd name="T117" fmla="*/ 600 h 601"/>
                <a:gd name="T118" fmla="*/ 72 w 381"/>
                <a:gd name="T119" fmla="*/ 552 h 601"/>
                <a:gd name="T120" fmla="*/ 0 w 381"/>
                <a:gd name="T121" fmla="*/ 326 h 601"/>
                <a:gd name="T122" fmla="*/ 0 w 381"/>
                <a:gd name="T123" fmla="*/ 326 h 6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1"/>
                <a:gd name="T187" fmla="*/ 0 h 601"/>
                <a:gd name="T188" fmla="*/ 381 w 381"/>
                <a:gd name="T189" fmla="*/ 601 h 6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1" h="601">
                  <a:moveTo>
                    <a:pt x="0" y="326"/>
                  </a:moveTo>
                  <a:lnTo>
                    <a:pt x="0" y="326"/>
                  </a:lnTo>
                  <a:lnTo>
                    <a:pt x="23" y="328"/>
                  </a:lnTo>
                  <a:lnTo>
                    <a:pt x="25" y="289"/>
                  </a:lnTo>
                  <a:lnTo>
                    <a:pt x="52" y="235"/>
                  </a:lnTo>
                  <a:lnTo>
                    <a:pt x="39" y="197"/>
                  </a:lnTo>
                  <a:lnTo>
                    <a:pt x="50" y="145"/>
                  </a:lnTo>
                  <a:lnTo>
                    <a:pt x="49" y="125"/>
                  </a:lnTo>
                  <a:lnTo>
                    <a:pt x="93" y="10"/>
                  </a:lnTo>
                  <a:lnTo>
                    <a:pt x="104" y="10"/>
                  </a:lnTo>
                  <a:lnTo>
                    <a:pt x="110" y="33"/>
                  </a:lnTo>
                  <a:lnTo>
                    <a:pt x="164" y="13"/>
                  </a:lnTo>
                  <a:lnTo>
                    <a:pt x="164" y="5"/>
                  </a:lnTo>
                  <a:lnTo>
                    <a:pt x="180" y="0"/>
                  </a:lnTo>
                  <a:lnTo>
                    <a:pt x="209" y="14"/>
                  </a:lnTo>
                  <a:lnTo>
                    <a:pt x="230" y="33"/>
                  </a:lnTo>
                  <a:lnTo>
                    <a:pt x="278" y="199"/>
                  </a:lnTo>
                  <a:lnTo>
                    <a:pt x="312" y="199"/>
                  </a:lnTo>
                  <a:lnTo>
                    <a:pt x="318" y="209"/>
                  </a:lnTo>
                  <a:lnTo>
                    <a:pt x="313" y="215"/>
                  </a:lnTo>
                  <a:lnTo>
                    <a:pt x="338" y="253"/>
                  </a:lnTo>
                  <a:lnTo>
                    <a:pt x="344" y="245"/>
                  </a:lnTo>
                  <a:lnTo>
                    <a:pt x="370" y="271"/>
                  </a:lnTo>
                  <a:lnTo>
                    <a:pt x="360" y="277"/>
                  </a:lnTo>
                  <a:lnTo>
                    <a:pt x="362" y="283"/>
                  </a:lnTo>
                  <a:lnTo>
                    <a:pt x="380" y="283"/>
                  </a:lnTo>
                  <a:lnTo>
                    <a:pt x="366" y="315"/>
                  </a:lnTo>
                  <a:lnTo>
                    <a:pt x="351" y="311"/>
                  </a:lnTo>
                  <a:lnTo>
                    <a:pt x="338" y="323"/>
                  </a:lnTo>
                  <a:lnTo>
                    <a:pt x="338" y="336"/>
                  </a:lnTo>
                  <a:lnTo>
                    <a:pt x="328" y="344"/>
                  </a:lnTo>
                  <a:lnTo>
                    <a:pt x="315" y="339"/>
                  </a:lnTo>
                  <a:lnTo>
                    <a:pt x="315" y="359"/>
                  </a:lnTo>
                  <a:lnTo>
                    <a:pt x="306" y="353"/>
                  </a:lnTo>
                  <a:lnTo>
                    <a:pt x="301" y="375"/>
                  </a:lnTo>
                  <a:lnTo>
                    <a:pt x="284" y="356"/>
                  </a:lnTo>
                  <a:lnTo>
                    <a:pt x="270" y="374"/>
                  </a:lnTo>
                  <a:lnTo>
                    <a:pt x="255" y="381"/>
                  </a:lnTo>
                  <a:lnTo>
                    <a:pt x="252" y="401"/>
                  </a:lnTo>
                  <a:lnTo>
                    <a:pt x="236" y="396"/>
                  </a:lnTo>
                  <a:lnTo>
                    <a:pt x="242" y="381"/>
                  </a:lnTo>
                  <a:lnTo>
                    <a:pt x="230" y="366"/>
                  </a:lnTo>
                  <a:lnTo>
                    <a:pt x="217" y="389"/>
                  </a:lnTo>
                  <a:lnTo>
                    <a:pt x="222" y="436"/>
                  </a:lnTo>
                  <a:lnTo>
                    <a:pt x="214" y="449"/>
                  </a:lnTo>
                  <a:lnTo>
                    <a:pt x="204" y="450"/>
                  </a:lnTo>
                  <a:lnTo>
                    <a:pt x="194" y="449"/>
                  </a:lnTo>
                  <a:lnTo>
                    <a:pt x="182" y="477"/>
                  </a:lnTo>
                  <a:lnTo>
                    <a:pt x="164" y="476"/>
                  </a:lnTo>
                  <a:lnTo>
                    <a:pt x="168" y="501"/>
                  </a:lnTo>
                  <a:lnTo>
                    <a:pt x="156" y="482"/>
                  </a:lnTo>
                  <a:lnTo>
                    <a:pt x="131" y="502"/>
                  </a:lnTo>
                  <a:lnTo>
                    <a:pt x="128" y="518"/>
                  </a:lnTo>
                  <a:lnTo>
                    <a:pt x="136" y="527"/>
                  </a:lnTo>
                  <a:lnTo>
                    <a:pt x="124" y="533"/>
                  </a:lnTo>
                  <a:lnTo>
                    <a:pt x="128" y="551"/>
                  </a:lnTo>
                  <a:lnTo>
                    <a:pt x="116" y="564"/>
                  </a:lnTo>
                  <a:lnTo>
                    <a:pt x="114" y="600"/>
                  </a:lnTo>
                  <a:lnTo>
                    <a:pt x="106" y="600"/>
                  </a:lnTo>
                  <a:lnTo>
                    <a:pt x="72" y="552"/>
                  </a:lnTo>
                  <a:lnTo>
                    <a:pt x="0" y="3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0" name="Freeform 110"/>
            <p:cNvSpPr>
              <a:spLocks/>
            </p:cNvSpPr>
            <p:nvPr/>
          </p:nvSpPr>
          <p:spPr bwMode="auto">
            <a:xfrm>
              <a:off x="8048338" y="3266682"/>
              <a:ext cx="356678" cy="178760"/>
            </a:xfrm>
            <a:custGeom>
              <a:avLst/>
              <a:gdLst>
                <a:gd name="T0" fmla="*/ 0 w 471"/>
                <a:gd name="T1" fmla="*/ 69 h 236"/>
                <a:gd name="T2" fmla="*/ 46 w 471"/>
                <a:gd name="T3" fmla="*/ 94 h 236"/>
                <a:gd name="T4" fmla="*/ 113 w 471"/>
                <a:gd name="T5" fmla="*/ 61 h 236"/>
                <a:gd name="T6" fmla="*/ 170 w 471"/>
                <a:gd name="T7" fmla="*/ 69 h 236"/>
                <a:gd name="T8" fmla="*/ 211 w 471"/>
                <a:gd name="T9" fmla="*/ 96 h 236"/>
                <a:gd name="T10" fmla="*/ 251 w 471"/>
                <a:gd name="T11" fmla="*/ 129 h 236"/>
                <a:gd name="T12" fmla="*/ 267 w 471"/>
                <a:gd name="T13" fmla="*/ 135 h 236"/>
                <a:gd name="T14" fmla="*/ 261 w 471"/>
                <a:gd name="T15" fmla="*/ 159 h 236"/>
                <a:gd name="T16" fmla="*/ 251 w 471"/>
                <a:gd name="T17" fmla="*/ 208 h 236"/>
                <a:gd name="T18" fmla="*/ 272 w 471"/>
                <a:gd name="T19" fmla="*/ 190 h 236"/>
                <a:gd name="T20" fmla="*/ 293 w 471"/>
                <a:gd name="T21" fmla="*/ 200 h 236"/>
                <a:gd name="T22" fmla="*/ 308 w 471"/>
                <a:gd name="T23" fmla="*/ 207 h 236"/>
                <a:gd name="T24" fmla="*/ 338 w 471"/>
                <a:gd name="T25" fmla="*/ 212 h 236"/>
                <a:gd name="T26" fmla="*/ 341 w 471"/>
                <a:gd name="T27" fmla="*/ 202 h 236"/>
                <a:gd name="T28" fmla="*/ 339 w 471"/>
                <a:gd name="T29" fmla="*/ 194 h 236"/>
                <a:gd name="T30" fmla="*/ 315 w 471"/>
                <a:gd name="T31" fmla="*/ 146 h 236"/>
                <a:gd name="T32" fmla="*/ 298 w 471"/>
                <a:gd name="T33" fmla="*/ 83 h 236"/>
                <a:gd name="T34" fmla="*/ 339 w 471"/>
                <a:gd name="T35" fmla="*/ 28 h 236"/>
                <a:gd name="T36" fmla="*/ 355 w 471"/>
                <a:gd name="T37" fmla="*/ 49 h 236"/>
                <a:gd name="T38" fmla="*/ 333 w 471"/>
                <a:gd name="T39" fmla="*/ 76 h 236"/>
                <a:gd name="T40" fmla="*/ 347 w 471"/>
                <a:gd name="T41" fmla="*/ 86 h 236"/>
                <a:gd name="T42" fmla="*/ 347 w 471"/>
                <a:gd name="T43" fmla="*/ 118 h 236"/>
                <a:gd name="T44" fmla="*/ 339 w 471"/>
                <a:gd name="T45" fmla="*/ 124 h 236"/>
                <a:gd name="T46" fmla="*/ 358 w 471"/>
                <a:gd name="T47" fmla="*/ 136 h 236"/>
                <a:gd name="T48" fmla="*/ 368 w 471"/>
                <a:gd name="T49" fmla="*/ 154 h 236"/>
                <a:gd name="T50" fmla="*/ 353 w 471"/>
                <a:gd name="T51" fmla="*/ 186 h 236"/>
                <a:gd name="T52" fmla="*/ 388 w 471"/>
                <a:gd name="T53" fmla="*/ 182 h 236"/>
                <a:gd name="T54" fmla="*/ 407 w 471"/>
                <a:gd name="T55" fmla="*/ 204 h 236"/>
                <a:gd name="T56" fmla="*/ 409 w 471"/>
                <a:gd name="T57" fmla="*/ 215 h 236"/>
                <a:gd name="T58" fmla="*/ 405 w 471"/>
                <a:gd name="T59" fmla="*/ 235 h 236"/>
                <a:gd name="T60" fmla="*/ 452 w 471"/>
                <a:gd name="T61" fmla="*/ 210 h 236"/>
                <a:gd name="T62" fmla="*/ 463 w 471"/>
                <a:gd name="T63" fmla="*/ 198 h 236"/>
                <a:gd name="T64" fmla="*/ 454 w 471"/>
                <a:gd name="T65" fmla="*/ 222 h 236"/>
                <a:gd name="T66" fmla="*/ 466 w 471"/>
                <a:gd name="T67" fmla="*/ 207 h 236"/>
                <a:gd name="T68" fmla="*/ 442 w 471"/>
                <a:gd name="T69" fmla="*/ 155 h 236"/>
                <a:gd name="T70" fmla="*/ 402 w 471"/>
                <a:gd name="T71" fmla="*/ 149 h 236"/>
                <a:gd name="T72" fmla="*/ 0 w 471"/>
                <a:gd name="T73" fmla="*/ 69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1"/>
                <a:gd name="T112" fmla="*/ 0 h 236"/>
                <a:gd name="T113" fmla="*/ 471 w 471"/>
                <a:gd name="T114" fmla="*/ 236 h 2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1" h="236">
                  <a:moveTo>
                    <a:pt x="0" y="69"/>
                  </a:moveTo>
                  <a:lnTo>
                    <a:pt x="0" y="69"/>
                  </a:lnTo>
                  <a:lnTo>
                    <a:pt x="12" y="137"/>
                  </a:lnTo>
                  <a:lnTo>
                    <a:pt x="46" y="94"/>
                  </a:lnTo>
                  <a:lnTo>
                    <a:pt x="103" y="79"/>
                  </a:lnTo>
                  <a:lnTo>
                    <a:pt x="113" y="61"/>
                  </a:lnTo>
                  <a:lnTo>
                    <a:pt x="144" y="58"/>
                  </a:lnTo>
                  <a:lnTo>
                    <a:pt x="170" y="69"/>
                  </a:lnTo>
                  <a:lnTo>
                    <a:pt x="185" y="90"/>
                  </a:lnTo>
                  <a:lnTo>
                    <a:pt x="211" y="96"/>
                  </a:lnTo>
                  <a:lnTo>
                    <a:pt x="227" y="117"/>
                  </a:lnTo>
                  <a:lnTo>
                    <a:pt x="251" y="129"/>
                  </a:lnTo>
                  <a:lnTo>
                    <a:pt x="262" y="122"/>
                  </a:lnTo>
                  <a:lnTo>
                    <a:pt x="267" y="135"/>
                  </a:lnTo>
                  <a:lnTo>
                    <a:pt x="263" y="145"/>
                  </a:lnTo>
                  <a:lnTo>
                    <a:pt x="261" y="159"/>
                  </a:lnTo>
                  <a:lnTo>
                    <a:pt x="244" y="188"/>
                  </a:lnTo>
                  <a:lnTo>
                    <a:pt x="251" y="208"/>
                  </a:lnTo>
                  <a:lnTo>
                    <a:pt x="272" y="200"/>
                  </a:lnTo>
                  <a:lnTo>
                    <a:pt x="272" y="190"/>
                  </a:lnTo>
                  <a:lnTo>
                    <a:pt x="288" y="209"/>
                  </a:lnTo>
                  <a:lnTo>
                    <a:pt x="293" y="200"/>
                  </a:lnTo>
                  <a:lnTo>
                    <a:pt x="304" y="215"/>
                  </a:lnTo>
                  <a:lnTo>
                    <a:pt x="308" y="207"/>
                  </a:lnTo>
                  <a:lnTo>
                    <a:pt x="327" y="215"/>
                  </a:lnTo>
                  <a:lnTo>
                    <a:pt x="338" y="212"/>
                  </a:lnTo>
                  <a:lnTo>
                    <a:pt x="354" y="228"/>
                  </a:lnTo>
                  <a:lnTo>
                    <a:pt x="341" y="202"/>
                  </a:lnTo>
                  <a:lnTo>
                    <a:pt x="308" y="178"/>
                  </a:lnTo>
                  <a:lnTo>
                    <a:pt x="339" y="194"/>
                  </a:lnTo>
                  <a:lnTo>
                    <a:pt x="320" y="168"/>
                  </a:lnTo>
                  <a:lnTo>
                    <a:pt x="315" y="146"/>
                  </a:lnTo>
                  <a:lnTo>
                    <a:pt x="318" y="94"/>
                  </a:lnTo>
                  <a:lnTo>
                    <a:pt x="298" y="83"/>
                  </a:lnTo>
                  <a:lnTo>
                    <a:pt x="338" y="49"/>
                  </a:lnTo>
                  <a:lnTo>
                    <a:pt x="339" y="28"/>
                  </a:lnTo>
                  <a:lnTo>
                    <a:pt x="360" y="30"/>
                  </a:lnTo>
                  <a:lnTo>
                    <a:pt x="355" y="49"/>
                  </a:lnTo>
                  <a:lnTo>
                    <a:pt x="340" y="55"/>
                  </a:lnTo>
                  <a:lnTo>
                    <a:pt x="333" y="76"/>
                  </a:lnTo>
                  <a:lnTo>
                    <a:pt x="338" y="94"/>
                  </a:lnTo>
                  <a:lnTo>
                    <a:pt x="347" y="86"/>
                  </a:lnTo>
                  <a:lnTo>
                    <a:pt x="342" y="108"/>
                  </a:lnTo>
                  <a:lnTo>
                    <a:pt x="347" y="118"/>
                  </a:lnTo>
                  <a:lnTo>
                    <a:pt x="348" y="130"/>
                  </a:lnTo>
                  <a:lnTo>
                    <a:pt x="339" y="124"/>
                  </a:lnTo>
                  <a:lnTo>
                    <a:pt x="335" y="139"/>
                  </a:lnTo>
                  <a:lnTo>
                    <a:pt x="358" y="136"/>
                  </a:lnTo>
                  <a:lnTo>
                    <a:pt x="355" y="146"/>
                  </a:lnTo>
                  <a:lnTo>
                    <a:pt x="368" y="154"/>
                  </a:lnTo>
                  <a:lnTo>
                    <a:pt x="346" y="154"/>
                  </a:lnTo>
                  <a:lnTo>
                    <a:pt x="353" y="186"/>
                  </a:lnTo>
                  <a:lnTo>
                    <a:pt x="376" y="198"/>
                  </a:lnTo>
                  <a:lnTo>
                    <a:pt x="388" y="182"/>
                  </a:lnTo>
                  <a:lnTo>
                    <a:pt x="391" y="208"/>
                  </a:lnTo>
                  <a:lnTo>
                    <a:pt x="407" y="204"/>
                  </a:lnTo>
                  <a:lnTo>
                    <a:pt x="399" y="215"/>
                  </a:lnTo>
                  <a:lnTo>
                    <a:pt x="409" y="215"/>
                  </a:lnTo>
                  <a:lnTo>
                    <a:pt x="401" y="229"/>
                  </a:lnTo>
                  <a:lnTo>
                    <a:pt x="405" y="235"/>
                  </a:lnTo>
                  <a:lnTo>
                    <a:pt x="426" y="224"/>
                  </a:lnTo>
                  <a:lnTo>
                    <a:pt x="452" y="210"/>
                  </a:lnTo>
                  <a:lnTo>
                    <a:pt x="461" y="179"/>
                  </a:lnTo>
                  <a:lnTo>
                    <a:pt x="463" y="198"/>
                  </a:lnTo>
                  <a:lnTo>
                    <a:pt x="461" y="207"/>
                  </a:lnTo>
                  <a:lnTo>
                    <a:pt x="454" y="222"/>
                  </a:lnTo>
                  <a:lnTo>
                    <a:pt x="456" y="232"/>
                  </a:lnTo>
                  <a:lnTo>
                    <a:pt x="466" y="207"/>
                  </a:lnTo>
                  <a:lnTo>
                    <a:pt x="470" y="148"/>
                  </a:lnTo>
                  <a:lnTo>
                    <a:pt x="442" y="155"/>
                  </a:lnTo>
                  <a:lnTo>
                    <a:pt x="405" y="161"/>
                  </a:lnTo>
                  <a:lnTo>
                    <a:pt x="402" y="149"/>
                  </a:lnTo>
                  <a:lnTo>
                    <a:pt x="362" y="0"/>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81" name="Group 111"/>
            <p:cNvGrpSpPr>
              <a:grpSpLocks/>
            </p:cNvGrpSpPr>
            <p:nvPr/>
          </p:nvGrpSpPr>
          <p:grpSpPr bwMode="auto">
            <a:xfrm>
              <a:off x="8438336" y="2878863"/>
              <a:ext cx="274134" cy="149219"/>
              <a:chOff x="5075" y="1274"/>
              <a:chExt cx="362" cy="197"/>
            </a:xfrm>
            <a:solidFill>
              <a:schemeClr val="accent3">
                <a:lumMod val="20000"/>
                <a:lumOff val="80000"/>
              </a:schemeClr>
            </a:solidFill>
          </p:grpSpPr>
          <p:sp>
            <p:nvSpPr>
              <p:cNvPr id="82021" name="Freeform 112"/>
              <p:cNvSpPr>
                <a:spLocks/>
              </p:cNvSpPr>
              <p:nvPr/>
            </p:nvSpPr>
            <p:spPr bwMode="auto">
              <a:xfrm>
                <a:off x="5075" y="1274"/>
                <a:ext cx="348" cy="177"/>
              </a:xfrm>
              <a:custGeom>
                <a:avLst/>
                <a:gdLst>
                  <a:gd name="T0" fmla="*/ 0 w 348"/>
                  <a:gd name="T1" fmla="*/ 71 h 177"/>
                  <a:gd name="T2" fmla="*/ 0 w 348"/>
                  <a:gd name="T3" fmla="*/ 71 h 177"/>
                  <a:gd name="T4" fmla="*/ 1 w 348"/>
                  <a:gd name="T5" fmla="*/ 164 h 177"/>
                  <a:gd name="T6" fmla="*/ 162 w 348"/>
                  <a:gd name="T7" fmla="*/ 131 h 177"/>
                  <a:gd name="T8" fmla="*/ 191 w 348"/>
                  <a:gd name="T9" fmla="*/ 121 h 177"/>
                  <a:gd name="T10" fmla="*/ 202 w 348"/>
                  <a:gd name="T11" fmla="*/ 122 h 177"/>
                  <a:gd name="T12" fmla="*/ 214 w 348"/>
                  <a:gd name="T13" fmla="*/ 150 h 177"/>
                  <a:gd name="T14" fmla="*/ 233 w 348"/>
                  <a:gd name="T15" fmla="*/ 152 h 177"/>
                  <a:gd name="T16" fmla="*/ 242 w 348"/>
                  <a:gd name="T17" fmla="*/ 174 h 177"/>
                  <a:gd name="T18" fmla="*/ 255 w 348"/>
                  <a:gd name="T19" fmla="*/ 176 h 177"/>
                  <a:gd name="T20" fmla="*/ 258 w 348"/>
                  <a:gd name="T21" fmla="*/ 160 h 177"/>
                  <a:gd name="T22" fmla="*/ 267 w 348"/>
                  <a:gd name="T23" fmla="*/ 155 h 177"/>
                  <a:gd name="T24" fmla="*/ 271 w 348"/>
                  <a:gd name="T25" fmla="*/ 139 h 177"/>
                  <a:gd name="T26" fmla="*/ 277 w 348"/>
                  <a:gd name="T27" fmla="*/ 137 h 177"/>
                  <a:gd name="T28" fmla="*/ 283 w 348"/>
                  <a:gd name="T29" fmla="*/ 162 h 177"/>
                  <a:gd name="T30" fmla="*/ 300 w 348"/>
                  <a:gd name="T31" fmla="*/ 156 h 177"/>
                  <a:gd name="T32" fmla="*/ 303 w 348"/>
                  <a:gd name="T33" fmla="*/ 144 h 177"/>
                  <a:gd name="T34" fmla="*/ 325 w 348"/>
                  <a:gd name="T35" fmla="*/ 134 h 177"/>
                  <a:gd name="T36" fmla="*/ 338 w 348"/>
                  <a:gd name="T37" fmla="*/ 132 h 177"/>
                  <a:gd name="T38" fmla="*/ 347 w 348"/>
                  <a:gd name="T39" fmla="*/ 140 h 177"/>
                  <a:gd name="T40" fmla="*/ 343 w 348"/>
                  <a:gd name="T41" fmla="*/ 116 h 177"/>
                  <a:gd name="T42" fmla="*/ 327 w 348"/>
                  <a:gd name="T43" fmla="*/ 86 h 177"/>
                  <a:gd name="T44" fmla="*/ 317 w 348"/>
                  <a:gd name="T45" fmla="*/ 82 h 177"/>
                  <a:gd name="T46" fmla="*/ 306 w 348"/>
                  <a:gd name="T47" fmla="*/ 82 h 177"/>
                  <a:gd name="T48" fmla="*/ 308 w 348"/>
                  <a:gd name="T49" fmla="*/ 89 h 177"/>
                  <a:gd name="T50" fmla="*/ 315 w 348"/>
                  <a:gd name="T51" fmla="*/ 89 h 177"/>
                  <a:gd name="T52" fmla="*/ 323 w 348"/>
                  <a:gd name="T53" fmla="*/ 90 h 177"/>
                  <a:gd name="T54" fmla="*/ 331 w 348"/>
                  <a:gd name="T55" fmla="*/ 98 h 177"/>
                  <a:gd name="T56" fmla="*/ 335 w 348"/>
                  <a:gd name="T57" fmla="*/ 110 h 177"/>
                  <a:gd name="T58" fmla="*/ 329 w 348"/>
                  <a:gd name="T59" fmla="*/ 120 h 177"/>
                  <a:gd name="T60" fmla="*/ 302 w 348"/>
                  <a:gd name="T61" fmla="*/ 132 h 177"/>
                  <a:gd name="T62" fmla="*/ 288 w 348"/>
                  <a:gd name="T63" fmla="*/ 126 h 177"/>
                  <a:gd name="T64" fmla="*/ 280 w 348"/>
                  <a:gd name="T65" fmla="*/ 110 h 177"/>
                  <a:gd name="T66" fmla="*/ 267 w 348"/>
                  <a:gd name="T67" fmla="*/ 107 h 177"/>
                  <a:gd name="T68" fmla="*/ 270 w 348"/>
                  <a:gd name="T69" fmla="*/ 98 h 177"/>
                  <a:gd name="T70" fmla="*/ 256 w 348"/>
                  <a:gd name="T71" fmla="*/ 81 h 177"/>
                  <a:gd name="T72" fmla="*/ 237 w 348"/>
                  <a:gd name="T73" fmla="*/ 73 h 177"/>
                  <a:gd name="T74" fmla="*/ 236 w 348"/>
                  <a:gd name="T75" fmla="*/ 82 h 177"/>
                  <a:gd name="T76" fmla="*/ 225 w 348"/>
                  <a:gd name="T77" fmla="*/ 78 h 177"/>
                  <a:gd name="T78" fmla="*/ 220 w 348"/>
                  <a:gd name="T79" fmla="*/ 67 h 177"/>
                  <a:gd name="T80" fmla="*/ 223 w 348"/>
                  <a:gd name="T81" fmla="*/ 57 h 177"/>
                  <a:gd name="T82" fmla="*/ 234 w 348"/>
                  <a:gd name="T83" fmla="*/ 48 h 177"/>
                  <a:gd name="T84" fmla="*/ 230 w 348"/>
                  <a:gd name="T85" fmla="*/ 41 h 177"/>
                  <a:gd name="T86" fmla="*/ 245 w 348"/>
                  <a:gd name="T87" fmla="*/ 29 h 177"/>
                  <a:gd name="T88" fmla="*/ 230 w 348"/>
                  <a:gd name="T89" fmla="*/ 17 h 177"/>
                  <a:gd name="T90" fmla="*/ 223 w 348"/>
                  <a:gd name="T91" fmla="*/ 0 h 177"/>
                  <a:gd name="T92" fmla="*/ 191 w 348"/>
                  <a:gd name="T93" fmla="*/ 25 h 177"/>
                  <a:gd name="T94" fmla="*/ 75 w 348"/>
                  <a:gd name="T95" fmla="*/ 54 h 177"/>
                  <a:gd name="T96" fmla="*/ 0 w 348"/>
                  <a:gd name="T97" fmla="*/ 71 h 177"/>
                  <a:gd name="T98" fmla="*/ 0 w 348"/>
                  <a:gd name="T99" fmla="*/ 71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8"/>
                  <a:gd name="T151" fmla="*/ 0 h 177"/>
                  <a:gd name="T152" fmla="*/ 348 w 348"/>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8" h="177">
                    <a:moveTo>
                      <a:pt x="0" y="71"/>
                    </a:moveTo>
                    <a:lnTo>
                      <a:pt x="0" y="71"/>
                    </a:lnTo>
                    <a:lnTo>
                      <a:pt x="1" y="164"/>
                    </a:lnTo>
                    <a:lnTo>
                      <a:pt x="162" y="131"/>
                    </a:lnTo>
                    <a:lnTo>
                      <a:pt x="191" y="121"/>
                    </a:lnTo>
                    <a:lnTo>
                      <a:pt x="202" y="122"/>
                    </a:lnTo>
                    <a:lnTo>
                      <a:pt x="214" y="150"/>
                    </a:lnTo>
                    <a:lnTo>
                      <a:pt x="233" y="152"/>
                    </a:lnTo>
                    <a:lnTo>
                      <a:pt x="242" y="174"/>
                    </a:lnTo>
                    <a:lnTo>
                      <a:pt x="255" y="176"/>
                    </a:lnTo>
                    <a:lnTo>
                      <a:pt x="258" y="160"/>
                    </a:lnTo>
                    <a:lnTo>
                      <a:pt x="267" y="155"/>
                    </a:lnTo>
                    <a:lnTo>
                      <a:pt x="271" y="139"/>
                    </a:lnTo>
                    <a:lnTo>
                      <a:pt x="277" y="137"/>
                    </a:lnTo>
                    <a:lnTo>
                      <a:pt x="283" y="162"/>
                    </a:lnTo>
                    <a:lnTo>
                      <a:pt x="300" y="156"/>
                    </a:lnTo>
                    <a:lnTo>
                      <a:pt x="303" y="144"/>
                    </a:lnTo>
                    <a:lnTo>
                      <a:pt x="325" y="134"/>
                    </a:lnTo>
                    <a:lnTo>
                      <a:pt x="338" y="132"/>
                    </a:lnTo>
                    <a:lnTo>
                      <a:pt x="347" y="140"/>
                    </a:lnTo>
                    <a:lnTo>
                      <a:pt x="343" y="116"/>
                    </a:lnTo>
                    <a:lnTo>
                      <a:pt x="327" y="86"/>
                    </a:lnTo>
                    <a:lnTo>
                      <a:pt x="317" y="82"/>
                    </a:lnTo>
                    <a:lnTo>
                      <a:pt x="306" y="82"/>
                    </a:lnTo>
                    <a:lnTo>
                      <a:pt x="308" y="89"/>
                    </a:lnTo>
                    <a:lnTo>
                      <a:pt x="315" y="89"/>
                    </a:lnTo>
                    <a:lnTo>
                      <a:pt x="323" y="90"/>
                    </a:lnTo>
                    <a:lnTo>
                      <a:pt x="331" y="98"/>
                    </a:lnTo>
                    <a:lnTo>
                      <a:pt x="335" y="110"/>
                    </a:lnTo>
                    <a:lnTo>
                      <a:pt x="329" y="120"/>
                    </a:lnTo>
                    <a:lnTo>
                      <a:pt x="302" y="132"/>
                    </a:lnTo>
                    <a:lnTo>
                      <a:pt x="288" y="126"/>
                    </a:lnTo>
                    <a:lnTo>
                      <a:pt x="280" y="110"/>
                    </a:lnTo>
                    <a:lnTo>
                      <a:pt x="267" y="107"/>
                    </a:lnTo>
                    <a:lnTo>
                      <a:pt x="270" y="98"/>
                    </a:lnTo>
                    <a:lnTo>
                      <a:pt x="256" y="81"/>
                    </a:lnTo>
                    <a:lnTo>
                      <a:pt x="237" y="73"/>
                    </a:lnTo>
                    <a:lnTo>
                      <a:pt x="236" y="82"/>
                    </a:lnTo>
                    <a:lnTo>
                      <a:pt x="225" y="78"/>
                    </a:lnTo>
                    <a:lnTo>
                      <a:pt x="220" y="67"/>
                    </a:lnTo>
                    <a:lnTo>
                      <a:pt x="223" y="57"/>
                    </a:lnTo>
                    <a:lnTo>
                      <a:pt x="234" y="48"/>
                    </a:lnTo>
                    <a:lnTo>
                      <a:pt x="230" y="41"/>
                    </a:lnTo>
                    <a:lnTo>
                      <a:pt x="245" y="29"/>
                    </a:lnTo>
                    <a:lnTo>
                      <a:pt x="230" y="17"/>
                    </a:lnTo>
                    <a:lnTo>
                      <a:pt x="223" y="0"/>
                    </a:lnTo>
                    <a:lnTo>
                      <a:pt x="191" y="25"/>
                    </a:lnTo>
                    <a:lnTo>
                      <a:pt x="75" y="54"/>
                    </a:lnTo>
                    <a:lnTo>
                      <a:pt x="0" y="71"/>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2" name="Freeform 113"/>
              <p:cNvSpPr>
                <a:spLocks/>
              </p:cNvSpPr>
              <p:nvPr/>
            </p:nvSpPr>
            <p:spPr bwMode="auto">
              <a:xfrm>
                <a:off x="5353" y="1444"/>
                <a:ext cx="32" cy="27"/>
              </a:xfrm>
              <a:custGeom>
                <a:avLst/>
                <a:gdLst>
                  <a:gd name="T0" fmla="*/ 0 w 32"/>
                  <a:gd name="T1" fmla="*/ 26 h 27"/>
                  <a:gd name="T2" fmla="*/ 0 w 32"/>
                  <a:gd name="T3" fmla="*/ 26 h 27"/>
                  <a:gd name="T4" fmla="*/ 12 w 32"/>
                  <a:gd name="T5" fmla="*/ 0 h 27"/>
                  <a:gd name="T6" fmla="*/ 31 w 32"/>
                  <a:gd name="T7" fmla="*/ 11 h 27"/>
                  <a:gd name="T8" fmla="*/ 0 w 32"/>
                  <a:gd name="T9" fmla="*/ 26 h 27"/>
                  <a:gd name="T10" fmla="*/ 0 w 32"/>
                  <a:gd name="T11" fmla="*/ 26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6"/>
                    </a:moveTo>
                    <a:lnTo>
                      <a:pt x="0" y="26"/>
                    </a:lnTo>
                    <a:lnTo>
                      <a:pt x="12" y="0"/>
                    </a:lnTo>
                    <a:lnTo>
                      <a:pt x="31" y="1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3" name="Freeform 114"/>
              <p:cNvSpPr>
                <a:spLocks/>
              </p:cNvSpPr>
              <p:nvPr/>
            </p:nvSpPr>
            <p:spPr bwMode="auto">
              <a:xfrm>
                <a:off x="5411" y="1439"/>
                <a:ext cx="26" cy="20"/>
              </a:xfrm>
              <a:custGeom>
                <a:avLst/>
                <a:gdLst>
                  <a:gd name="T0" fmla="*/ 0 w 26"/>
                  <a:gd name="T1" fmla="*/ 19 h 20"/>
                  <a:gd name="T2" fmla="*/ 0 w 26"/>
                  <a:gd name="T3" fmla="*/ 19 h 20"/>
                  <a:gd name="T4" fmla="*/ 14 w 26"/>
                  <a:gd name="T5" fmla="*/ 0 h 20"/>
                  <a:gd name="T6" fmla="*/ 25 w 26"/>
                  <a:gd name="T7" fmla="*/ 16 h 20"/>
                  <a:gd name="T8" fmla="*/ 0 w 26"/>
                  <a:gd name="T9" fmla="*/ 19 h 20"/>
                  <a:gd name="T10" fmla="*/ 0 w 26"/>
                  <a:gd name="T11" fmla="*/ 19 h 20"/>
                  <a:gd name="T12" fmla="*/ 0 60000 65536"/>
                  <a:gd name="T13" fmla="*/ 0 60000 65536"/>
                  <a:gd name="T14" fmla="*/ 0 60000 65536"/>
                  <a:gd name="T15" fmla="*/ 0 60000 65536"/>
                  <a:gd name="T16" fmla="*/ 0 60000 65536"/>
                  <a:gd name="T17" fmla="*/ 0 60000 65536"/>
                  <a:gd name="T18" fmla="*/ 0 w 26"/>
                  <a:gd name="T19" fmla="*/ 0 h 20"/>
                  <a:gd name="T20" fmla="*/ 26 w 2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6" h="20">
                    <a:moveTo>
                      <a:pt x="0" y="19"/>
                    </a:moveTo>
                    <a:lnTo>
                      <a:pt x="0" y="19"/>
                    </a:lnTo>
                    <a:lnTo>
                      <a:pt x="14" y="0"/>
                    </a:lnTo>
                    <a:lnTo>
                      <a:pt x="25" y="16"/>
                    </a:lnTo>
                    <a:lnTo>
                      <a:pt x="0" y="19"/>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1982" name="Group 115"/>
            <p:cNvGrpSpPr>
              <a:grpSpLocks/>
            </p:cNvGrpSpPr>
            <p:nvPr/>
          </p:nvGrpSpPr>
          <p:grpSpPr bwMode="auto">
            <a:xfrm>
              <a:off x="7191100" y="2631932"/>
              <a:ext cx="592191" cy="556732"/>
              <a:chOff x="3428" y="948"/>
              <a:chExt cx="782" cy="735"/>
            </a:xfrm>
            <a:solidFill>
              <a:schemeClr val="accent3">
                <a:lumMod val="20000"/>
                <a:lumOff val="80000"/>
              </a:schemeClr>
            </a:solidFill>
          </p:grpSpPr>
          <p:sp>
            <p:nvSpPr>
              <p:cNvPr id="82019" name="Freeform 116"/>
              <p:cNvSpPr>
                <a:spLocks/>
              </p:cNvSpPr>
              <p:nvPr/>
            </p:nvSpPr>
            <p:spPr bwMode="auto">
              <a:xfrm>
                <a:off x="3428" y="948"/>
                <a:ext cx="595" cy="307"/>
              </a:xfrm>
              <a:custGeom>
                <a:avLst/>
                <a:gdLst>
                  <a:gd name="T0" fmla="*/ 0 w 595"/>
                  <a:gd name="T1" fmla="*/ 132 h 307"/>
                  <a:gd name="T2" fmla="*/ 161 w 595"/>
                  <a:gd name="T3" fmla="*/ 195 h 307"/>
                  <a:gd name="T4" fmla="*/ 220 w 595"/>
                  <a:gd name="T5" fmla="*/ 219 h 307"/>
                  <a:gd name="T6" fmla="*/ 270 w 595"/>
                  <a:gd name="T7" fmla="*/ 306 h 307"/>
                  <a:gd name="T8" fmla="*/ 302 w 595"/>
                  <a:gd name="T9" fmla="*/ 230 h 307"/>
                  <a:gd name="T10" fmla="*/ 309 w 595"/>
                  <a:gd name="T11" fmla="*/ 211 h 307"/>
                  <a:gd name="T12" fmla="*/ 322 w 595"/>
                  <a:gd name="T13" fmla="*/ 195 h 307"/>
                  <a:gd name="T14" fmla="*/ 320 w 595"/>
                  <a:gd name="T15" fmla="*/ 222 h 307"/>
                  <a:gd name="T16" fmla="*/ 336 w 595"/>
                  <a:gd name="T17" fmla="*/ 199 h 307"/>
                  <a:gd name="T18" fmla="*/ 356 w 595"/>
                  <a:gd name="T19" fmla="*/ 192 h 307"/>
                  <a:gd name="T20" fmla="*/ 344 w 595"/>
                  <a:gd name="T21" fmla="*/ 225 h 307"/>
                  <a:gd name="T22" fmla="*/ 363 w 595"/>
                  <a:gd name="T23" fmla="*/ 212 h 307"/>
                  <a:gd name="T24" fmla="*/ 384 w 595"/>
                  <a:gd name="T25" fmla="*/ 184 h 307"/>
                  <a:gd name="T26" fmla="*/ 434 w 595"/>
                  <a:gd name="T27" fmla="*/ 176 h 307"/>
                  <a:gd name="T28" fmla="*/ 498 w 595"/>
                  <a:gd name="T29" fmla="*/ 164 h 307"/>
                  <a:gd name="T30" fmla="*/ 524 w 595"/>
                  <a:gd name="T31" fmla="*/ 158 h 307"/>
                  <a:gd name="T32" fmla="*/ 570 w 595"/>
                  <a:gd name="T33" fmla="*/ 160 h 307"/>
                  <a:gd name="T34" fmla="*/ 561 w 595"/>
                  <a:gd name="T35" fmla="*/ 133 h 307"/>
                  <a:gd name="T36" fmla="*/ 528 w 595"/>
                  <a:gd name="T37" fmla="*/ 106 h 307"/>
                  <a:gd name="T38" fmla="*/ 509 w 595"/>
                  <a:gd name="T39" fmla="*/ 106 h 307"/>
                  <a:gd name="T40" fmla="*/ 486 w 595"/>
                  <a:gd name="T41" fmla="*/ 102 h 307"/>
                  <a:gd name="T42" fmla="*/ 490 w 595"/>
                  <a:gd name="T43" fmla="*/ 65 h 307"/>
                  <a:gd name="T44" fmla="*/ 440 w 595"/>
                  <a:gd name="T45" fmla="*/ 82 h 307"/>
                  <a:gd name="T46" fmla="*/ 342 w 595"/>
                  <a:gd name="T47" fmla="*/ 127 h 307"/>
                  <a:gd name="T48" fmla="*/ 322 w 595"/>
                  <a:gd name="T49" fmla="*/ 125 h 307"/>
                  <a:gd name="T50" fmla="*/ 297 w 595"/>
                  <a:gd name="T51" fmla="*/ 118 h 307"/>
                  <a:gd name="T52" fmla="*/ 246 w 595"/>
                  <a:gd name="T53" fmla="*/ 80 h 307"/>
                  <a:gd name="T54" fmla="*/ 199 w 595"/>
                  <a:gd name="T55" fmla="*/ 75 h 307"/>
                  <a:gd name="T56" fmla="*/ 198 w 595"/>
                  <a:gd name="T57" fmla="*/ 67 h 307"/>
                  <a:gd name="T58" fmla="*/ 174 w 595"/>
                  <a:gd name="T59" fmla="*/ 95 h 307"/>
                  <a:gd name="T60" fmla="*/ 192 w 595"/>
                  <a:gd name="T61" fmla="*/ 37 h 307"/>
                  <a:gd name="T62" fmla="*/ 234 w 595"/>
                  <a:gd name="T63" fmla="*/ 4 h 307"/>
                  <a:gd name="T64" fmla="*/ 196 w 595"/>
                  <a:gd name="T65" fmla="*/ 2 h 307"/>
                  <a:gd name="T66" fmla="*/ 168 w 595"/>
                  <a:gd name="T67" fmla="*/ 26 h 307"/>
                  <a:gd name="T68" fmla="*/ 129 w 595"/>
                  <a:gd name="T69" fmla="*/ 66 h 307"/>
                  <a:gd name="T70" fmla="*/ 103 w 595"/>
                  <a:gd name="T71" fmla="*/ 82 h 307"/>
                  <a:gd name="T72" fmla="*/ 55 w 595"/>
                  <a:gd name="T73" fmla="*/ 95 h 307"/>
                  <a:gd name="T74" fmla="*/ 30 w 595"/>
                  <a:gd name="T75" fmla="*/ 119 h 307"/>
                  <a:gd name="T76" fmla="*/ 0 w 595"/>
                  <a:gd name="T77" fmla="*/ 132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5"/>
                  <a:gd name="T118" fmla="*/ 0 h 307"/>
                  <a:gd name="T119" fmla="*/ 595 w 595"/>
                  <a:gd name="T120" fmla="*/ 307 h 3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5" h="307">
                    <a:moveTo>
                      <a:pt x="0" y="132"/>
                    </a:moveTo>
                    <a:lnTo>
                      <a:pt x="0" y="132"/>
                    </a:lnTo>
                    <a:lnTo>
                      <a:pt x="46" y="165"/>
                    </a:lnTo>
                    <a:lnTo>
                      <a:pt x="161" y="195"/>
                    </a:lnTo>
                    <a:lnTo>
                      <a:pt x="212" y="201"/>
                    </a:lnTo>
                    <a:lnTo>
                      <a:pt x="220" y="219"/>
                    </a:lnTo>
                    <a:lnTo>
                      <a:pt x="241" y="225"/>
                    </a:lnTo>
                    <a:lnTo>
                      <a:pt x="270" y="306"/>
                    </a:lnTo>
                    <a:lnTo>
                      <a:pt x="296" y="244"/>
                    </a:lnTo>
                    <a:lnTo>
                      <a:pt x="302" y="230"/>
                    </a:lnTo>
                    <a:lnTo>
                      <a:pt x="309" y="220"/>
                    </a:lnTo>
                    <a:lnTo>
                      <a:pt x="309" y="211"/>
                    </a:lnTo>
                    <a:lnTo>
                      <a:pt x="319" y="194"/>
                    </a:lnTo>
                    <a:lnTo>
                      <a:pt x="322" y="195"/>
                    </a:lnTo>
                    <a:lnTo>
                      <a:pt x="318" y="205"/>
                    </a:lnTo>
                    <a:lnTo>
                      <a:pt x="320" y="222"/>
                    </a:lnTo>
                    <a:lnTo>
                      <a:pt x="330" y="218"/>
                    </a:lnTo>
                    <a:lnTo>
                      <a:pt x="336" y="199"/>
                    </a:lnTo>
                    <a:lnTo>
                      <a:pt x="349" y="201"/>
                    </a:lnTo>
                    <a:lnTo>
                      <a:pt x="356" y="192"/>
                    </a:lnTo>
                    <a:lnTo>
                      <a:pt x="358" y="197"/>
                    </a:lnTo>
                    <a:lnTo>
                      <a:pt x="344" y="225"/>
                    </a:lnTo>
                    <a:lnTo>
                      <a:pt x="354" y="230"/>
                    </a:lnTo>
                    <a:lnTo>
                      <a:pt x="363" y="212"/>
                    </a:lnTo>
                    <a:lnTo>
                      <a:pt x="376" y="205"/>
                    </a:lnTo>
                    <a:lnTo>
                      <a:pt x="384" y="184"/>
                    </a:lnTo>
                    <a:lnTo>
                      <a:pt x="417" y="178"/>
                    </a:lnTo>
                    <a:lnTo>
                      <a:pt x="434" y="176"/>
                    </a:lnTo>
                    <a:lnTo>
                      <a:pt x="460" y="157"/>
                    </a:lnTo>
                    <a:lnTo>
                      <a:pt x="498" y="164"/>
                    </a:lnTo>
                    <a:lnTo>
                      <a:pt x="523" y="181"/>
                    </a:lnTo>
                    <a:lnTo>
                      <a:pt x="524" y="158"/>
                    </a:lnTo>
                    <a:lnTo>
                      <a:pt x="538" y="158"/>
                    </a:lnTo>
                    <a:lnTo>
                      <a:pt x="570" y="160"/>
                    </a:lnTo>
                    <a:lnTo>
                      <a:pt x="594" y="154"/>
                    </a:lnTo>
                    <a:lnTo>
                      <a:pt x="561" y="133"/>
                    </a:lnTo>
                    <a:lnTo>
                      <a:pt x="554" y="101"/>
                    </a:lnTo>
                    <a:lnTo>
                      <a:pt x="528" y="106"/>
                    </a:lnTo>
                    <a:lnTo>
                      <a:pt x="520" y="101"/>
                    </a:lnTo>
                    <a:lnTo>
                      <a:pt x="509" y="106"/>
                    </a:lnTo>
                    <a:lnTo>
                      <a:pt x="494" y="103"/>
                    </a:lnTo>
                    <a:lnTo>
                      <a:pt x="486" y="102"/>
                    </a:lnTo>
                    <a:lnTo>
                      <a:pt x="484" y="84"/>
                    </a:lnTo>
                    <a:lnTo>
                      <a:pt x="490" y="65"/>
                    </a:lnTo>
                    <a:lnTo>
                      <a:pt x="463" y="70"/>
                    </a:lnTo>
                    <a:lnTo>
                      <a:pt x="440" y="82"/>
                    </a:lnTo>
                    <a:lnTo>
                      <a:pt x="379" y="90"/>
                    </a:lnTo>
                    <a:lnTo>
                      <a:pt x="342" y="127"/>
                    </a:lnTo>
                    <a:lnTo>
                      <a:pt x="333" y="120"/>
                    </a:lnTo>
                    <a:lnTo>
                      <a:pt x="322" y="125"/>
                    </a:lnTo>
                    <a:lnTo>
                      <a:pt x="306" y="114"/>
                    </a:lnTo>
                    <a:lnTo>
                      <a:pt x="297" y="118"/>
                    </a:lnTo>
                    <a:lnTo>
                      <a:pt x="276" y="122"/>
                    </a:lnTo>
                    <a:lnTo>
                      <a:pt x="246" y="80"/>
                    </a:lnTo>
                    <a:lnTo>
                      <a:pt x="210" y="74"/>
                    </a:lnTo>
                    <a:lnTo>
                      <a:pt x="199" y="75"/>
                    </a:lnTo>
                    <a:lnTo>
                      <a:pt x="192" y="85"/>
                    </a:lnTo>
                    <a:lnTo>
                      <a:pt x="198" y="67"/>
                    </a:lnTo>
                    <a:lnTo>
                      <a:pt x="182" y="81"/>
                    </a:lnTo>
                    <a:lnTo>
                      <a:pt x="174" y="95"/>
                    </a:lnTo>
                    <a:lnTo>
                      <a:pt x="176" y="71"/>
                    </a:lnTo>
                    <a:lnTo>
                      <a:pt x="192" y="37"/>
                    </a:lnTo>
                    <a:lnTo>
                      <a:pt x="214" y="11"/>
                    </a:lnTo>
                    <a:lnTo>
                      <a:pt x="234" y="4"/>
                    </a:lnTo>
                    <a:lnTo>
                      <a:pt x="231" y="0"/>
                    </a:lnTo>
                    <a:lnTo>
                      <a:pt x="196" y="2"/>
                    </a:lnTo>
                    <a:lnTo>
                      <a:pt x="174" y="14"/>
                    </a:lnTo>
                    <a:lnTo>
                      <a:pt x="168" y="26"/>
                    </a:lnTo>
                    <a:lnTo>
                      <a:pt x="141" y="48"/>
                    </a:lnTo>
                    <a:lnTo>
                      <a:pt x="129" y="66"/>
                    </a:lnTo>
                    <a:lnTo>
                      <a:pt x="109" y="71"/>
                    </a:lnTo>
                    <a:lnTo>
                      <a:pt x="103" y="82"/>
                    </a:lnTo>
                    <a:lnTo>
                      <a:pt x="90" y="89"/>
                    </a:lnTo>
                    <a:lnTo>
                      <a:pt x="55" y="95"/>
                    </a:lnTo>
                    <a:lnTo>
                      <a:pt x="46" y="103"/>
                    </a:lnTo>
                    <a:lnTo>
                      <a:pt x="30" y="119"/>
                    </a:lnTo>
                    <a:lnTo>
                      <a:pt x="0" y="1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0" name="Freeform 117"/>
              <p:cNvSpPr>
                <a:spLocks/>
              </p:cNvSpPr>
              <p:nvPr/>
            </p:nvSpPr>
            <p:spPr bwMode="auto">
              <a:xfrm>
                <a:off x="3810" y="1137"/>
                <a:ext cx="400" cy="546"/>
              </a:xfrm>
              <a:custGeom>
                <a:avLst/>
                <a:gdLst>
                  <a:gd name="T0" fmla="*/ 0 w 400"/>
                  <a:gd name="T1" fmla="*/ 545 h 546"/>
                  <a:gd name="T2" fmla="*/ 44 w 400"/>
                  <a:gd name="T3" fmla="*/ 455 h 546"/>
                  <a:gd name="T4" fmla="*/ 38 w 400"/>
                  <a:gd name="T5" fmla="*/ 363 h 546"/>
                  <a:gd name="T6" fmla="*/ 5 w 400"/>
                  <a:gd name="T7" fmla="*/ 295 h 546"/>
                  <a:gd name="T8" fmla="*/ 2 w 400"/>
                  <a:gd name="T9" fmla="*/ 246 h 546"/>
                  <a:gd name="T10" fmla="*/ 23 w 400"/>
                  <a:gd name="T11" fmla="*/ 180 h 546"/>
                  <a:gd name="T12" fmla="*/ 34 w 400"/>
                  <a:gd name="T13" fmla="*/ 144 h 546"/>
                  <a:gd name="T14" fmla="*/ 56 w 400"/>
                  <a:gd name="T15" fmla="*/ 117 h 546"/>
                  <a:gd name="T16" fmla="*/ 74 w 400"/>
                  <a:gd name="T17" fmla="*/ 139 h 546"/>
                  <a:gd name="T18" fmla="*/ 91 w 400"/>
                  <a:gd name="T19" fmla="*/ 82 h 546"/>
                  <a:gd name="T20" fmla="*/ 128 w 400"/>
                  <a:gd name="T21" fmla="*/ 54 h 546"/>
                  <a:gd name="T22" fmla="*/ 111 w 400"/>
                  <a:gd name="T23" fmla="*/ 30 h 546"/>
                  <a:gd name="T24" fmla="*/ 141 w 400"/>
                  <a:gd name="T25" fmla="*/ 0 h 546"/>
                  <a:gd name="T26" fmla="*/ 205 w 400"/>
                  <a:gd name="T27" fmla="*/ 31 h 546"/>
                  <a:gd name="T28" fmla="*/ 270 w 400"/>
                  <a:gd name="T29" fmla="*/ 60 h 546"/>
                  <a:gd name="T30" fmla="*/ 272 w 400"/>
                  <a:gd name="T31" fmla="*/ 79 h 546"/>
                  <a:gd name="T32" fmla="*/ 287 w 400"/>
                  <a:gd name="T33" fmla="*/ 113 h 546"/>
                  <a:gd name="T34" fmla="*/ 292 w 400"/>
                  <a:gd name="T35" fmla="*/ 173 h 546"/>
                  <a:gd name="T36" fmla="*/ 272 w 400"/>
                  <a:gd name="T37" fmla="*/ 212 h 546"/>
                  <a:gd name="T38" fmla="*/ 246 w 400"/>
                  <a:gd name="T39" fmla="*/ 235 h 546"/>
                  <a:gd name="T40" fmla="*/ 271 w 400"/>
                  <a:gd name="T41" fmla="*/ 276 h 546"/>
                  <a:gd name="T42" fmla="*/ 304 w 400"/>
                  <a:gd name="T43" fmla="*/ 222 h 546"/>
                  <a:gd name="T44" fmla="*/ 358 w 400"/>
                  <a:gd name="T45" fmla="*/ 215 h 546"/>
                  <a:gd name="T46" fmla="*/ 391 w 400"/>
                  <a:gd name="T47" fmla="*/ 314 h 546"/>
                  <a:gd name="T48" fmla="*/ 393 w 400"/>
                  <a:gd name="T49" fmla="*/ 353 h 546"/>
                  <a:gd name="T50" fmla="*/ 390 w 400"/>
                  <a:gd name="T51" fmla="*/ 395 h 546"/>
                  <a:gd name="T52" fmla="*/ 370 w 400"/>
                  <a:gd name="T53" fmla="*/ 386 h 546"/>
                  <a:gd name="T54" fmla="*/ 365 w 400"/>
                  <a:gd name="T55" fmla="*/ 423 h 546"/>
                  <a:gd name="T56" fmla="*/ 346 w 400"/>
                  <a:gd name="T57" fmla="*/ 469 h 546"/>
                  <a:gd name="T58" fmla="*/ 325 w 400"/>
                  <a:gd name="T59" fmla="*/ 513 h 546"/>
                  <a:gd name="T60" fmla="*/ 191 w 400"/>
                  <a:gd name="T61" fmla="*/ 523 h 546"/>
                  <a:gd name="T62" fmla="*/ 0 w 400"/>
                  <a:gd name="T63" fmla="*/ 545 h 5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46"/>
                  <a:gd name="T98" fmla="*/ 400 w 400"/>
                  <a:gd name="T99" fmla="*/ 546 h 5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46">
                    <a:moveTo>
                      <a:pt x="0" y="545"/>
                    </a:moveTo>
                    <a:lnTo>
                      <a:pt x="0" y="545"/>
                    </a:lnTo>
                    <a:lnTo>
                      <a:pt x="37" y="479"/>
                    </a:lnTo>
                    <a:lnTo>
                      <a:pt x="44" y="455"/>
                    </a:lnTo>
                    <a:lnTo>
                      <a:pt x="48" y="407"/>
                    </a:lnTo>
                    <a:lnTo>
                      <a:pt x="38" y="363"/>
                    </a:lnTo>
                    <a:lnTo>
                      <a:pt x="15" y="320"/>
                    </a:lnTo>
                    <a:lnTo>
                      <a:pt x="5" y="295"/>
                    </a:lnTo>
                    <a:lnTo>
                      <a:pt x="12" y="273"/>
                    </a:lnTo>
                    <a:lnTo>
                      <a:pt x="2" y="246"/>
                    </a:lnTo>
                    <a:lnTo>
                      <a:pt x="13" y="227"/>
                    </a:lnTo>
                    <a:lnTo>
                      <a:pt x="23" y="180"/>
                    </a:lnTo>
                    <a:lnTo>
                      <a:pt x="20" y="158"/>
                    </a:lnTo>
                    <a:lnTo>
                      <a:pt x="34" y="144"/>
                    </a:lnTo>
                    <a:lnTo>
                      <a:pt x="33" y="127"/>
                    </a:lnTo>
                    <a:lnTo>
                      <a:pt x="56" y="117"/>
                    </a:lnTo>
                    <a:lnTo>
                      <a:pt x="78" y="84"/>
                    </a:lnTo>
                    <a:lnTo>
                      <a:pt x="74" y="139"/>
                    </a:lnTo>
                    <a:lnTo>
                      <a:pt x="91" y="127"/>
                    </a:lnTo>
                    <a:lnTo>
                      <a:pt x="91" y="82"/>
                    </a:lnTo>
                    <a:lnTo>
                      <a:pt x="113" y="57"/>
                    </a:lnTo>
                    <a:lnTo>
                      <a:pt x="128" y="54"/>
                    </a:lnTo>
                    <a:lnTo>
                      <a:pt x="116" y="46"/>
                    </a:lnTo>
                    <a:lnTo>
                      <a:pt x="111" y="30"/>
                    </a:lnTo>
                    <a:lnTo>
                      <a:pt x="120" y="7"/>
                    </a:lnTo>
                    <a:lnTo>
                      <a:pt x="141" y="0"/>
                    </a:lnTo>
                    <a:lnTo>
                      <a:pt x="188" y="14"/>
                    </a:lnTo>
                    <a:lnTo>
                      <a:pt x="205" y="31"/>
                    </a:lnTo>
                    <a:lnTo>
                      <a:pt x="260" y="44"/>
                    </a:lnTo>
                    <a:lnTo>
                      <a:pt x="270" y="60"/>
                    </a:lnTo>
                    <a:lnTo>
                      <a:pt x="287" y="80"/>
                    </a:lnTo>
                    <a:lnTo>
                      <a:pt x="272" y="79"/>
                    </a:lnTo>
                    <a:lnTo>
                      <a:pt x="270" y="91"/>
                    </a:lnTo>
                    <a:lnTo>
                      <a:pt x="287" y="113"/>
                    </a:lnTo>
                    <a:lnTo>
                      <a:pt x="292" y="149"/>
                    </a:lnTo>
                    <a:lnTo>
                      <a:pt x="292" y="173"/>
                    </a:lnTo>
                    <a:lnTo>
                      <a:pt x="275" y="199"/>
                    </a:lnTo>
                    <a:lnTo>
                      <a:pt x="272" y="212"/>
                    </a:lnTo>
                    <a:lnTo>
                      <a:pt x="250" y="223"/>
                    </a:lnTo>
                    <a:lnTo>
                      <a:pt x="246" y="235"/>
                    </a:lnTo>
                    <a:lnTo>
                      <a:pt x="249" y="263"/>
                    </a:lnTo>
                    <a:lnTo>
                      <a:pt x="271" y="276"/>
                    </a:lnTo>
                    <a:lnTo>
                      <a:pt x="291" y="253"/>
                    </a:lnTo>
                    <a:lnTo>
                      <a:pt x="304" y="222"/>
                    </a:lnTo>
                    <a:lnTo>
                      <a:pt x="336" y="203"/>
                    </a:lnTo>
                    <a:lnTo>
                      <a:pt x="358" y="215"/>
                    </a:lnTo>
                    <a:lnTo>
                      <a:pt x="372" y="249"/>
                    </a:lnTo>
                    <a:lnTo>
                      <a:pt x="391" y="314"/>
                    </a:lnTo>
                    <a:lnTo>
                      <a:pt x="399" y="335"/>
                    </a:lnTo>
                    <a:lnTo>
                      <a:pt x="393" y="353"/>
                    </a:lnTo>
                    <a:lnTo>
                      <a:pt x="397" y="380"/>
                    </a:lnTo>
                    <a:lnTo>
                      <a:pt x="390" y="395"/>
                    </a:lnTo>
                    <a:lnTo>
                      <a:pt x="381" y="380"/>
                    </a:lnTo>
                    <a:lnTo>
                      <a:pt x="370" y="386"/>
                    </a:lnTo>
                    <a:lnTo>
                      <a:pt x="369" y="413"/>
                    </a:lnTo>
                    <a:lnTo>
                      <a:pt x="365" y="423"/>
                    </a:lnTo>
                    <a:lnTo>
                      <a:pt x="347" y="435"/>
                    </a:lnTo>
                    <a:lnTo>
                      <a:pt x="346" y="469"/>
                    </a:lnTo>
                    <a:lnTo>
                      <a:pt x="335" y="484"/>
                    </a:lnTo>
                    <a:lnTo>
                      <a:pt x="325" y="513"/>
                    </a:lnTo>
                    <a:lnTo>
                      <a:pt x="195" y="532"/>
                    </a:lnTo>
                    <a:lnTo>
                      <a:pt x="191" y="523"/>
                    </a:lnTo>
                    <a:lnTo>
                      <a:pt x="0" y="54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83" name="Freeform 118"/>
            <p:cNvSpPr>
              <a:spLocks/>
            </p:cNvSpPr>
            <p:nvPr/>
          </p:nvSpPr>
          <p:spPr bwMode="auto">
            <a:xfrm>
              <a:off x="6729918" y="2463776"/>
              <a:ext cx="517221" cy="582486"/>
            </a:xfrm>
            <a:custGeom>
              <a:avLst/>
              <a:gdLst>
                <a:gd name="T0" fmla="*/ 0 w 683"/>
                <a:gd name="T1" fmla="*/ 47 h 769"/>
                <a:gd name="T2" fmla="*/ 0 w 683"/>
                <a:gd name="T3" fmla="*/ 47 h 769"/>
                <a:gd name="T4" fmla="*/ 4 w 683"/>
                <a:gd name="T5" fmla="*/ 156 h 769"/>
                <a:gd name="T6" fmla="*/ 30 w 683"/>
                <a:gd name="T7" fmla="*/ 243 h 769"/>
                <a:gd name="T8" fmla="*/ 33 w 683"/>
                <a:gd name="T9" fmla="*/ 356 h 769"/>
                <a:gd name="T10" fmla="*/ 53 w 683"/>
                <a:gd name="T11" fmla="*/ 447 h 769"/>
                <a:gd name="T12" fmla="*/ 28 w 683"/>
                <a:gd name="T13" fmla="*/ 493 h 769"/>
                <a:gd name="T14" fmla="*/ 62 w 683"/>
                <a:gd name="T15" fmla="*/ 528 h 769"/>
                <a:gd name="T16" fmla="*/ 61 w 683"/>
                <a:gd name="T17" fmla="*/ 768 h 769"/>
                <a:gd name="T18" fmla="*/ 555 w 683"/>
                <a:gd name="T19" fmla="*/ 758 h 769"/>
                <a:gd name="T20" fmla="*/ 545 w 683"/>
                <a:gd name="T21" fmla="*/ 711 h 769"/>
                <a:gd name="T22" fmla="*/ 531 w 683"/>
                <a:gd name="T23" fmla="*/ 695 h 769"/>
                <a:gd name="T24" fmla="*/ 493 w 683"/>
                <a:gd name="T25" fmla="*/ 670 h 769"/>
                <a:gd name="T26" fmla="*/ 467 w 683"/>
                <a:gd name="T27" fmla="*/ 640 h 769"/>
                <a:gd name="T28" fmla="*/ 400 w 683"/>
                <a:gd name="T29" fmla="*/ 598 h 769"/>
                <a:gd name="T30" fmla="*/ 401 w 683"/>
                <a:gd name="T31" fmla="*/ 528 h 769"/>
                <a:gd name="T32" fmla="*/ 387 w 683"/>
                <a:gd name="T33" fmla="*/ 484 h 769"/>
                <a:gd name="T34" fmla="*/ 441 w 683"/>
                <a:gd name="T35" fmla="*/ 416 h 769"/>
                <a:gd name="T36" fmla="*/ 438 w 683"/>
                <a:gd name="T37" fmla="*/ 349 h 769"/>
                <a:gd name="T38" fmla="*/ 450 w 683"/>
                <a:gd name="T39" fmla="*/ 338 h 769"/>
                <a:gd name="T40" fmla="*/ 517 w 683"/>
                <a:gd name="T41" fmla="*/ 282 h 769"/>
                <a:gd name="T42" fmla="*/ 551 w 683"/>
                <a:gd name="T43" fmla="*/ 241 h 769"/>
                <a:gd name="T44" fmla="*/ 594 w 683"/>
                <a:gd name="T45" fmla="*/ 206 h 769"/>
                <a:gd name="T46" fmla="*/ 682 w 683"/>
                <a:gd name="T47" fmla="*/ 162 h 769"/>
                <a:gd name="T48" fmla="*/ 649 w 683"/>
                <a:gd name="T49" fmla="*/ 164 h 769"/>
                <a:gd name="T50" fmla="*/ 619 w 683"/>
                <a:gd name="T51" fmla="*/ 150 h 769"/>
                <a:gd name="T52" fmla="*/ 571 w 683"/>
                <a:gd name="T53" fmla="*/ 155 h 769"/>
                <a:gd name="T54" fmla="*/ 559 w 683"/>
                <a:gd name="T55" fmla="*/ 136 h 769"/>
                <a:gd name="T56" fmla="*/ 544 w 683"/>
                <a:gd name="T57" fmla="*/ 144 h 769"/>
                <a:gd name="T58" fmla="*/ 511 w 683"/>
                <a:gd name="T59" fmla="*/ 164 h 769"/>
                <a:gd name="T60" fmla="*/ 488 w 683"/>
                <a:gd name="T61" fmla="*/ 157 h 769"/>
                <a:gd name="T62" fmla="*/ 477 w 683"/>
                <a:gd name="T63" fmla="*/ 146 h 769"/>
                <a:gd name="T64" fmla="*/ 459 w 683"/>
                <a:gd name="T65" fmla="*/ 142 h 769"/>
                <a:gd name="T66" fmla="*/ 451 w 683"/>
                <a:gd name="T67" fmla="*/ 127 h 769"/>
                <a:gd name="T68" fmla="*/ 433 w 683"/>
                <a:gd name="T69" fmla="*/ 129 h 769"/>
                <a:gd name="T70" fmla="*/ 433 w 683"/>
                <a:gd name="T71" fmla="*/ 143 h 769"/>
                <a:gd name="T72" fmla="*/ 425 w 683"/>
                <a:gd name="T73" fmla="*/ 145 h 769"/>
                <a:gd name="T74" fmla="*/ 413 w 683"/>
                <a:gd name="T75" fmla="*/ 116 h 769"/>
                <a:gd name="T76" fmla="*/ 396 w 683"/>
                <a:gd name="T77" fmla="*/ 116 h 769"/>
                <a:gd name="T78" fmla="*/ 401 w 683"/>
                <a:gd name="T79" fmla="*/ 104 h 769"/>
                <a:gd name="T80" fmla="*/ 362 w 683"/>
                <a:gd name="T81" fmla="*/ 96 h 769"/>
                <a:gd name="T82" fmla="*/ 348 w 683"/>
                <a:gd name="T83" fmla="*/ 94 h 769"/>
                <a:gd name="T84" fmla="*/ 301 w 683"/>
                <a:gd name="T85" fmla="*/ 112 h 769"/>
                <a:gd name="T86" fmla="*/ 294 w 683"/>
                <a:gd name="T87" fmla="*/ 96 h 769"/>
                <a:gd name="T88" fmla="*/ 222 w 683"/>
                <a:gd name="T89" fmla="*/ 81 h 769"/>
                <a:gd name="T90" fmla="*/ 209 w 683"/>
                <a:gd name="T91" fmla="*/ 6 h 769"/>
                <a:gd name="T92" fmla="*/ 179 w 683"/>
                <a:gd name="T93" fmla="*/ 0 h 769"/>
                <a:gd name="T94" fmla="*/ 179 w 683"/>
                <a:gd name="T95" fmla="*/ 48 h 769"/>
                <a:gd name="T96" fmla="*/ 0 w 683"/>
                <a:gd name="T97" fmla="*/ 47 h 769"/>
                <a:gd name="T98" fmla="*/ 0 w 683"/>
                <a:gd name="T99" fmla="*/ 47 h 7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3"/>
                <a:gd name="T151" fmla="*/ 0 h 769"/>
                <a:gd name="T152" fmla="*/ 683 w 683"/>
                <a:gd name="T153" fmla="*/ 769 h 7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3" h="769">
                  <a:moveTo>
                    <a:pt x="0" y="47"/>
                  </a:moveTo>
                  <a:lnTo>
                    <a:pt x="0" y="47"/>
                  </a:lnTo>
                  <a:lnTo>
                    <a:pt x="4" y="156"/>
                  </a:lnTo>
                  <a:lnTo>
                    <a:pt x="30" y="243"/>
                  </a:lnTo>
                  <a:lnTo>
                    <a:pt x="33" y="356"/>
                  </a:lnTo>
                  <a:lnTo>
                    <a:pt x="53" y="447"/>
                  </a:lnTo>
                  <a:lnTo>
                    <a:pt x="28" y="493"/>
                  </a:lnTo>
                  <a:lnTo>
                    <a:pt x="62" y="528"/>
                  </a:lnTo>
                  <a:lnTo>
                    <a:pt x="61" y="768"/>
                  </a:lnTo>
                  <a:lnTo>
                    <a:pt x="555" y="758"/>
                  </a:lnTo>
                  <a:lnTo>
                    <a:pt x="545" y="711"/>
                  </a:lnTo>
                  <a:lnTo>
                    <a:pt x="531" y="695"/>
                  </a:lnTo>
                  <a:lnTo>
                    <a:pt x="493" y="670"/>
                  </a:lnTo>
                  <a:lnTo>
                    <a:pt x="467" y="640"/>
                  </a:lnTo>
                  <a:lnTo>
                    <a:pt x="400" y="598"/>
                  </a:lnTo>
                  <a:lnTo>
                    <a:pt x="401" y="528"/>
                  </a:lnTo>
                  <a:lnTo>
                    <a:pt x="387" y="484"/>
                  </a:lnTo>
                  <a:lnTo>
                    <a:pt x="441" y="416"/>
                  </a:lnTo>
                  <a:lnTo>
                    <a:pt x="438" y="349"/>
                  </a:lnTo>
                  <a:lnTo>
                    <a:pt x="450" y="338"/>
                  </a:lnTo>
                  <a:lnTo>
                    <a:pt x="517" y="282"/>
                  </a:lnTo>
                  <a:lnTo>
                    <a:pt x="551" y="241"/>
                  </a:lnTo>
                  <a:lnTo>
                    <a:pt x="594" y="206"/>
                  </a:lnTo>
                  <a:lnTo>
                    <a:pt x="682" y="162"/>
                  </a:lnTo>
                  <a:lnTo>
                    <a:pt x="649" y="164"/>
                  </a:lnTo>
                  <a:lnTo>
                    <a:pt x="619" y="150"/>
                  </a:lnTo>
                  <a:lnTo>
                    <a:pt x="571" y="155"/>
                  </a:lnTo>
                  <a:lnTo>
                    <a:pt x="559" y="136"/>
                  </a:lnTo>
                  <a:lnTo>
                    <a:pt x="544" y="144"/>
                  </a:lnTo>
                  <a:lnTo>
                    <a:pt x="511" y="164"/>
                  </a:lnTo>
                  <a:lnTo>
                    <a:pt x="488" y="157"/>
                  </a:lnTo>
                  <a:lnTo>
                    <a:pt x="477" y="146"/>
                  </a:lnTo>
                  <a:lnTo>
                    <a:pt x="459" y="142"/>
                  </a:lnTo>
                  <a:lnTo>
                    <a:pt x="451" y="127"/>
                  </a:lnTo>
                  <a:lnTo>
                    <a:pt x="433" y="129"/>
                  </a:lnTo>
                  <a:lnTo>
                    <a:pt x="433" y="143"/>
                  </a:lnTo>
                  <a:lnTo>
                    <a:pt x="425" y="145"/>
                  </a:lnTo>
                  <a:lnTo>
                    <a:pt x="413" y="116"/>
                  </a:lnTo>
                  <a:lnTo>
                    <a:pt x="396" y="116"/>
                  </a:lnTo>
                  <a:lnTo>
                    <a:pt x="401" y="104"/>
                  </a:lnTo>
                  <a:lnTo>
                    <a:pt x="362" y="96"/>
                  </a:lnTo>
                  <a:lnTo>
                    <a:pt x="348" y="94"/>
                  </a:lnTo>
                  <a:lnTo>
                    <a:pt x="301" y="112"/>
                  </a:lnTo>
                  <a:lnTo>
                    <a:pt x="294" y="96"/>
                  </a:lnTo>
                  <a:lnTo>
                    <a:pt x="222" y="81"/>
                  </a:lnTo>
                  <a:lnTo>
                    <a:pt x="209" y="6"/>
                  </a:lnTo>
                  <a:lnTo>
                    <a:pt x="179" y="0"/>
                  </a:lnTo>
                  <a:lnTo>
                    <a:pt x="179" y="48"/>
                  </a:lnTo>
                  <a:lnTo>
                    <a:pt x="0" y="4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4" name="Freeform 119"/>
            <p:cNvSpPr>
              <a:spLocks/>
            </p:cNvSpPr>
            <p:nvPr/>
          </p:nvSpPr>
          <p:spPr bwMode="auto">
            <a:xfrm>
              <a:off x="7171411" y="3871135"/>
              <a:ext cx="279435" cy="484016"/>
            </a:xfrm>
            <a:custGeom>
              <a:avLst/>
              <a:gdLst>
                <a:gd name="T0" fmla="*/ 0 w 369"/>
                <a:gd name="T1" fmla="*/ 541 h 639"/>
                <a:gd name="T2" fmla="*/ 0 w 369"/>
                <a:gd name="T3" fmla="*/ 541 h 639"/>
                <a:gd name="T4" fmla="*/ 1 w 369"/>
                <a:gd name="T5" fmla="*/ 518 h 639"/>
                <a:gd name="T6" fmla="*/ 24 w 369"/>
                <a:gd name="T7" fmla="*/ 444 h 639"/>
                <a:gd name="T8" fmla="*/ 61 w 369"/>
                <a:gd name="T9" fmla="*/ 396 h 639"/>
                <a:gd name="T10" fmla="*/ 50 w 369"/>
                <a:gd name="T11" fmla="*/ 382 h 639"/>
                <a:gd name="T12" fmla="*/ 54 w 369"/>
                <a:gd name="T13" fmla="*/ 335 h 639"/>
                <a:gd name="T14" fmla="*/ 35 w 369"/>
                <a:gd name="T15" fmla="*/ 281 h 639"/>
                <a:gd name="T16" fmla="*/ 29 w 369"/>
                <a:gd name="T17" fmla="*/ 208 h 639"/>
                <a:gd name="T18" fmla="*/ 56 w 369"/>
                <a:gd name="T19" fmla="*/ 132 h 639"/>
                <a:gd name="T20" fmla="*/ 94 w 369"/>
                <a:gd name="T21" fmla="*/ 76 h 639"/>
                <a:gd name="T22" fmla="*/ 92 w 369"/>
                <a:gd name="T23" fmla="*/ 62 h 639"/>
                <a:gd name="T24" fmla="*/ 122 w 369"/>
                <a:gd name="T25" fmla="*/ 14 h 639"/>
                <a:gd name="T26" fmla="*/ 343 w 369"/>
                <a:gd name="T27" fmla="*/ 0 h 639"/>
                <a:gd name="T28" fmla="*/ 353 w 369"/>
                <a:gd name="T29" fmla="*/ 11 h 639"/>
                <a:gd name="T30" fmla="*/ 343 w 369"/>
                <a:gd name="T31" fmla="*/ 408 h 639"/>
                <a:gd name="T32" fmla="*/ 368 w 369"/>
                <a:gd name="T33" fmla="*/ 600 h 639"/>
                <a:gd name="T34" fmla="*/ 357 w 369"/>
                <a:gd name="T35" fmla="*/ 608 h 639"/>
                <a:gd name="T36" fmla="*/ 344 w 369"/>
                <a:gd name="T37" fmla="*/ 600 h 639"/>
                <a:gd name="T38" fmla="*/ 327 w 369"/>
                <a:gd name="T39" fmla="*/ 608 h 639"/>
                <a:gd name="T40" fmla="*/ 312 w 369"/>
                <a:gd name="T41" fmla="*/ 598 h 639"/>
                <a:gd name="T42" fmla="*/ 310 w 369"/>
                <a:gd name="T43" fmla="*/ 605 h 639"/>
                <a:gd name="T44" fmla="*/ 292 w 369"/>
                <a:gd name="T45" fmla="*/ 607 h 639"/>
                <a:gd name="T46" fmla="*/ 269 w 369"/>
                <a:gd name="T47" fmla="*/ 618 h 639"/>
                <a:gd name="T48" fmla="*/ 262 w 369"/>
                <a:gd name="T49" fmla="*/ 613 h 639"/>
                <a:gd name="T50" fmla="*/ 250 w 369"/>
                <a:gd name="T51" fmla="*/ 634 h 639"/>
                <a:gd name="T52" fmla="*/ 239 w 369"/>
                <a:gd name="T53" fmla="*/ 638 h 639"/>
                <a:gd name="T54" fmla="*/ 202 w 369"/>
                <a:gd name="T55" fmla="*/ 577 h 639"/>
                <a:gd name="T56" fmla="*/ 209 w 369"/>
                <a:gd name="T57" fmla="*/ 533 h 639"/>
                <a:gd name="T58" fmla="*/ 0 w 369"/>
                <a:gd name="T59" fmla="*/ 541 h 639"/>
                <a:gd name="T60" fmla="*/ 0 w 369"/>
                <a:gd name="T61" fmla="*/ 541 h 6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9"/>
                <a:gd name="T94" fmla="*/ 0 h 639"/>
                <a:gd name="T95" fmla="*/ 369 w 369"/>
                <a:gd name="T96" fmla="*/ 639 h 6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9" h="639">
                  <a:moveTo>
                    <a:pt x="0" y="541"/>
                  </a:moveTo>
                  <a:lnTo>
                    <a:pt x="0" y="541"/>
                  </a:lnTo>
                  <a:lnTo>
                    <a:pt x="1" y="518"/>
                  </a:lnTo>
                  <a:lnTo>
                    <a:pt x="24" y="444"/>
                  </a:lnTo>
                  <a:lnTo>
                    <a:pt x="61" y="396"/>
                  </a:lnTo>
                  <a:lnTo>
                    <a:pt x="50" y="382"/>
                  </a:lnTo>
                  <a:lnTo>
                    <a:pt x="54" y="335"/>
                  </a:lnTo>
                  <a:lnTo>
                    <a:pt x="35" y="281"/>
                  </a:lnTo>
                  <a:lnTo>
                    <a:pt x="29" y="208"/>
                  </a:lnTo>
                  <a:lnTo>
                    <a:pt x="56" y="132"/>
                  </a:lnTo>
                  <a:lnTo>
                    <a:pt x="94" y="76"/>
                  </a:lnTo>
                  <a:lnTo>
                    <a:pt x="92" y="62"/>
                  </a:lnTo>
                  <a:lnTo>
                    <a:pt x="122" y="14"/>
                  </a:lnTo>
                  <a:lnTo>
                    <a:pt x="343" y="0"/>
                  </a:lnTo>
                  <a:lnTo>
                    <a:pt x="353" y="11"/>
                  </a:lnTo>
                  <a:lnTo>
                    <a:pt x="343" y="408"/>
                  </a:lnTo>
                  <a:lnTo>
                    <a:pt x="368" y="600"/>
                  </a:lnTo>
                  <a:lnTo>
                    <a:pt x="357" y="608"/>
                  </a:lnTo>
                  <a:lnTo>
                    <a:pt x="344" y="600"/>
                  </a:lnTo>
                  <a:lnTo>
                    <a:pt x="327" y="608"/>
                  </a:lnTo>
                  <a:lnTo>
                    <a:pt x="312" y="598"/>
                  </a:lnTo>
                  <a:lnTo>
                    <a:pt x="310" y="605"/>
                  </a:lnTo>
                  <a:lnTo>
                    <a:pt x="292" y="607"/>
                  </a:lnTo>
                  <a:lnTo>
                    <a:pt x="269" y="618"/>
                  </a:lnTo>
                  <a:lnTo>
                    <a:pt x="262" y="613"/>
                  </a:lnTo>
                  <a:lnTo>
                    <a:pt x="250" y="634"/>
                  </a:lnTo>
                  <a:lnTo>
                    <a:pt x="239" y="638"/>
                  </a:lnTo>
                  <a:lnTo>
                    <a:pt x="202" y="577"/>
                  </a:lnTo>
                  <a:lnTo>
                    <a:pt x="209" y="533"/>
                  </a:lnTo>
                  <a:lnTo>
                    <a:pt x="0" y="54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5" name="Freeform 120"/>
            <p:cNvSpPr>
              <a:spLocks/>
            </p:cNvSpPr>
            <p:nvPr/>
          </p:nvSpPr>
          <p:spPr bwMode="auto">
            <a:xfrm>
              <a:off x="6823821" y="3326522"/>
              <a:ext cx="522522" cy="455233"/>
            </a:xfrm>
            <a:custGeom>
              <a:avLst/>
              <a:gdLst>
                <a:gd name="T0" fmla="*/ 0 w 690"/>
                <a:gd name="T1" fmla="*/ 8 h 601"/>
                <a:gd name="T2" fmla="*/ 0 w 690"/>
                <a:gd name="T3" fmla="*/ 8 h 601"/>
                <a:gd name="T4" fmla="*/ 42 w 690"/>
                <a:gd name="T5" fmla="*/ 87 h 601"/>
                <a:gd name="T6" fmla="*/ 62 w 690"/>
                <a:gd name="T7" fmla="*/ 104 h 601"/>
                <a:gd name="T8" fmla="*/ 75 w 690"/>
                <a:gd name="T9" fmla="*/ 100 h 601"/>
                <a:gd name="T10" fmla="*/ 87 w 690"/>
                <a:gd name="T11" fmla="*/ 111 h 601"/>
                <a:gd name="T12" fmla="*/ 88 w 690"/>
                <a:gd name="T13" fmla="*/ 121 h 601"/>
                <a:gd name="T14" fmla="*/ 77 w 690"/>
                <a:gd name="T15" fmla="*/ 121 h 601"/>
                <a:gd name="T16" fmla="*/ 64 w 690"/>
                <a:gd name="T17" fmla="*/ 149 h 601"/>
                <a:gd name="T18" fmla="*/ 95 w 690"/>
                <a:gd name="T19" fmla="*/ 191 h 601"/>
                <a:gd name="T20" fmla="*/ 118 w 690"/>
                <a:gd name="T21" fmla="*/ 199 h 601"/>
                <a:gd name="T22" fmla="*/ 114 w 690"/>
                <a:gd name="T23" fmla="*/ 479 h 601"/>
                <a:gd name="T24" fmla="*/ 117 w 690"/>
                <a:gd name="T25" fmla="*/ 548 h 601"/>
                <a:gd name="T26" fmla="*/ 575 w 690"/>
                <a:gd name="T27" fmla="*/ 533 h 601"/>
                <a:gd name="T28" fmla="*/ 581 w 690"/>
                <a:gd name="T29" fmla="*/ 574 h 601"/>
                <a:gd name="T30" fmla="*/ 562 w 690"/>
                <a:gd name="T31" fmla="*/ 600 h 601"/>
                <a:gd name="T32" fmla="*/ 632 w 690"/>
                <a:gd name="T33" fmla="*/ 597 h 601"/>
                <a:gd name="T34" fmla="*/ 643 w 690"/>
                <a:gd name="T35" fmla="*/ 574 h 601"/>
                <a:gd name="T36" fmla="*/ 646 w 690"/>
                <a:gd name="T37" fmla="*/ 548 h 601"/>
                <a:gd name="T38" fmla="*/ 661 w 690"/>
                <a:gd name="T39" fmla="*/ 529 h 601"/>
                <a:gd name="T40" fmla="*/ 668 w 690"/>
                <a:gd name="T41" fmla="*/ 510 h 601"/>
                <a:gd name="T42" fmla="*/ 684 w 690"/>
                <a:gd name="T43" fmla="*/ 508 h 601"/>
                <a:gd name="T44" fmla="*/ 689 w 690"/>
                <a:gd name="T45" fmla="*/ 467 h 601"/>
                <a:gd name="T46" fmla="*/ 680 w 690"/>
                <a:gd name="T47" fmla="*/ 462 h 601"/>
                <a:gd name="T48" fmla="*/ 664 w 690"/>
                <a:gd name="T49" fmla="*/ 461 h 601"/>
                <a:gd name="T50" fmla="*/ 648 w 690"/>
                <a:gd name="T51" fmla="*/ 430 h 601"/>
                <a:gd name="T52" fmla="*/ 639 w 690"/>
                <a:gd name="T53" fmla="*/ 388 h 601"/>
                <a:gd name="T54" fmla="*/ 621 w 690"/>
                <a:gd name="T55" fmla="*/ 360 h 601"/>
                <a:gd name="T56" fmla="*/ 594 w 690"/>
                <a:gd name="T57" fmla="*/ 349 h 601"/>
                <a:gd name="T58" fmla="*/ 561 w 690"/>
                <a:gd name="T59" fmla="*/ 322 h 601"/>
                <a:gd name="T60" fmla="*/ 550 w 690"/>
                <a:gd name="T61" fmla="*/ 284 h 601"/>
                <a:gd name="T62" fmla="*/ 568 w 690"/>
                <a:gd name="T63" fmla="*/ 227 h 601"/>
                <a:gd name="T64" fmla="*/ 551 w 690"/>
                <a:gd name="T65" fmla="*/ 216 h 601"/>
                <a:gd name="T66" fmla="*/ 511 w 690"/>
                <a:gd name="T67" fmla="*/ 217 h 601"/>
                <a:gd name="T68" fmla="*/ 505 w 690"/>
                <a:gd name="T69" fmla="*/ 180 h 601"/>
                <a:gd name="T70" fmla="*/ 438 w 690"/>
                <a:gd name="T71" fmla="*/ 111 h 601"/>
                <a:gd name="T72" fmla="*/ 422 w 690"/>
                <a:gd name="T73" fmla="*/ 53 h 601"/>
                <a:gd name="T74" fmla="*/ 431 w 690"/>
                <a:gd name="T75" fmla="*/ 30 h 601"/>
                <a:gd name="T76" fmla="*/ 399 w 690"/>
                <a:gd name="T77" fmla="*/ 0 h 601"/>
                <a:gd name="T78" fmla="*/ 0 w 690"/>
                <a:gd name="T79" fmla="*/ 8 h 601"/>
                <a:gd name="T80" fmla="*/ 0 w 690"/>
                <a:gd name="T81" fmla="*/ 8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0"/>
                <a:gd name="T124" fmla="*/ 0 h 601"/>
                <a:gd name="T125" fmla="*/ 690 w 69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0" h="601">
                  <a:moveTo>
                    <a:pt x="0" y="8"/>
                  </a:moveTo>
                  <a:lnTo>
                    <a:pt x="0" y="8"/>
                  </a:lnTo>
                  <a:lnTo>
                    <a:pt x="42" y="87"/>
                  </a:lnTo>
                  <a:lnTo>
                    <a:pt x="62" y="104"/>
                  </a:lnTo>
                  <a:lnTo>
                    <a:pt x="75" y="100"/>
                  </a:lnTo>
                  <a:lnTo>
                    <a:pt x="87" y="111"/>
                  </a:lnTo>
                  <a:lnTo>
                    <a:pt x="88" y="121"/>
                  </a:lnTo>
                  <a:lnTo>
                    <a:pt x="77" y="121"/>
                  </a:lnTo>
                  <a:lnTo>
                    <a:pt x="64" y="149"/>
                  </a:lnTo>
                  <a:lnTo>
                    <a:pt x="95" y="191"/>
                  </a:lnTo>
                  <a:lnTo>
                    <a:pt x="118" y="199"/>
                  </a:lnTo>
                  <a:lnTo>
                    <a:pt x="114" y="479"/>
                  </a:lnTo>
                  <a:lnTo>
                    <a:pt x="117" y="548"/>
                  </a:lnTo>
                  <a:lnTo>
                    <a:pt x="575" y="533"/>
                  </a:lnTo>
                  <a:lnTo>
                    <a:pt x="581" y="574"/>
                  </a:lnTo>
                  <a:lnTo>
                    <a:pt x="562" y="600"/>
                  </a:lnTo>
                  <a:lnTo>
                    <a:pt x="632" y="597"/>
                  </a:lnTo>
                  <a:lnTo>
                    <a:pt x="643" y="574"/>
                  </a:lnTo>
                  <a:lnTo>
                    <a:pt x="646" y="548"/>
                  </a:lnTo>
                  <a:lnTo>
                    <a:pt x="661" y="529"/>
                  </a:lnTo>
                  <a:lnTo>
                    <a:pt x="668" y="510"/>
                  </a:lnTo>
                  <a:lnTo>
                    <a:pt x="684" y="508"/>
                  </a:lnTo>
                  <a:lnTo>
                    <a:pt x="689" y="467"/>
                  </a:lnTo>
                  <a:lnTo>
                    <a:pt x="680" y="462"/>
                  </a:lnTo>
                  <a:lnTo>
                    <a:pt x="664" y="461"/>
                  </a:lnTo>
                  <a:lnTo>
                    <a:pt x="648" y="430"/>
                  </a:lnTo>
                  <a:lnTo>
                    <a:pt x="639" y="388"/>
                  </a:lnTo>
                  <a:lnTo>
                    <a:pt x="621" y="360"/>
                  </a:lnTo>
                  <a:lnTo>
                    <a:pt x="594" y="349"/>
                  </a:lnTo>
                  <a:lnTo>
                    <a:pt x="561" y="322"/>
                  </a:lnTo>
                  <a:lnTo>
                    <a:pt x="550" y="284"/>
                  </a:lnTo>
                  <a:lnTo>
                    <a:pt x="568" y="227"/>
                  </a:lnTo>
                  <a:lnTo>
                    <a:pt x="551" y="216"/>
                  </a:lnTo>
                  <a:lnTo>
                    <a:pt x="511" y="217"/>
                  </a:lnTo>
                  <a:lnTo>
                    <a:pt x="505" y="180"/>
                  </a:lnTo>
                  <a:lnTo>
                    <a:pt x="438" y="111"/>
                  </a:lnTo>
                  <a:lnTo>
                    <a:pt x="422" y="53"/>
                  </a:lnTo>
                  <a:lnTo>
                    <a:pt x="431" y="30"/>
                  </a:lnTo>
                  <a:lnTo>
                    <a:pt x="399" y="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6" name="Freeform 121"/>
            <p:cNvSpPr>
              <a:spLocks/>
            </p:cNvSpPr>
            <p:nvPr/>
          </p:nvSpPr>
          <p:spPr bwMode="auto">
            <a:xfrm>
              <a:off x="5476624" y="2356974"/>
              <a:ext cx="803471" cy="512042"/>
            </a:xfrm>
            <a:custGeom>
              <a:avLst/>
              <a:gdLst>
                <a:gd name="T0" fmla="*/ 0 w 1061"/>
                <a:gd name="T1" fmla="*/ 126 h 676"/>
                <a:gd name="T2" fmla="*/ 0 w 1061"/>
                <a:gd name="T3" fmla="*/ 126 h 676"/>
                <a:gd name="T4" fmla="*/ 18 w 1061"/>
                <a:gd name="T5" fmla="*/ 170 h 676"/>
                <a:gd name="T6" fmla="*/ 20 w 1061"/>
                <a:gd name="T7" fmla="*/ 199 h 676"/>
                <a:gd name="T8" fmla="*/ 10 w 1061"/>
                <a:gd name="T9" fmla="*/ 203 h 676"/>
                <a:gd name="T10" fmla="*/ 42 w 1061"/>
                <a:gd name="T11" fmla="*/ 234 h 676"/>
                <a:gd name="T12" fmla="*/ 75 w 1061"/>
                <a:gd name="T13" fmla="*/ 314 h 676"/>
                <a:gd name="T14" fmla="*/ 86 w 1061"/>
                <a:gd name="T15" fmla="*/ 311 h 676"/>
                <a:gd name="T16" fmla="*/ 87 w 1061"/>
                <a:gd name="T17" fmla="*/ 323 h 676"/>
                <a:gd name="T18" fmla="*/ 103 w 1061"/>
                <a:gd name="T19" fmla="*/ 327 h 676"/>
                <a:gd name="T20" fmla="*/ 115 w 1061"/>
                <a:gd name="T21" fmla="*/ 329 h 676"/>
                <a:gd name="T22" fmla="*/ 86 w 1061"/>
                <a:gd name="T23" fmla="*/ 387 h 676"/>
                <a:gd name="T24" fmla="*/ 90 w 1061"/>
                <a:gd name="T25" fmla="*/ 427 h 676"/>
                <a:gd name="T26" fmla="*/ 68 w 1061"/>
                <a:gd name="T27" fmla="*/ 464 h 676"/>
                <a:gd name="T28" fmla="*/ 83 w 1061"/>
                <a:gd name="T29" fmla="*/ 481 h 676"/>
                <a:gd name="T30" fmla="*/ 125 w 1061"/>
                <a:gd name="T31" fmla="*/ 457 h 676"/>
                <a:gd name="T32" fmla="*/ 156 w 1061"/>
                <a:gd name="T33" fmla="*/ 585 h 676"/>
                <a:gd name="T34" fmla="*/ 174 w 1061"/>
                <a:gd name="T35" fmla="*/ 589 h 676"/>
                <a:gd name="T36" fmla="*/ 178 w 1061"/>
                <a:gd name="T37" fmla="*/ 629 h 676"/>
                <a:gd name="T38" fmla="*/ 194 w 1061"/>
                <a:gd name="T39" fmla="*/ 646 h 676"/>
                <a:gd name="T40" fmla="*/ 208 w 1061"/>
                <a:gd name="T41" fmla="*/ 631 h 676"/>
                <a:gd name="T42" fmla="*/ 235 w 1061"/>
                <a:gd name="T43" fmla="*/ 643 h 676"/>
                <a:gd name="T44" fmla="*/ 252 w 1061"/>
                <a:gd name="T45" fmla="*/ 629 h 676"/>
                <a:gd name="T46" fmla="*/ 310 w 1061"/>
                <a:gd name="T47" fmla="*/ 642 h 676"/>
                <a:gd name="T48" fmla="*/ 322 w 1061"/>
                <a:gd name="T49" fmla="*/ 644 h 676"/>
                <a:gd name="T50" fmla="*/ 336 w 1061"/>
                <a:gd name="T51" fmla="*/ 619 h 676"/>
                <a:gd name="T52" fmla="*/ 359 w 1061"/>
                <a:gd name="T53" fmla="*/ 659 h 676"/>
                <a:gd name="T54" fmla="*/ 371 w 1061"/>
                <a:gd name="T55" fmla="*/ 595 h 676"/>
                <a:gd name="T56" fmla="*/ 658 w 1061"/>
                <a:gd name="T57" fmla="*/ 638 h 676"/>
                <a:gd name="T58" fmla="*/ 1014 w 1061"/>
                <a:gd name="T59" fmla="*/ 675 h 676"/>
                <a:gd name="T60" fmla="*/ 1024 w 1061"/>
                <a:gd name="T61" fmla="*/ 553 h 676"/>
                <a:gd name="T62" fmla="*/ 1060 w 1061"/>
                <a:gd name="T63" fmla="*/ 157 h 676"/>
                <a:gd name="T64" fmla="*/ 592 w 1061"/>
                <a:gd name="T65" fmla="*/ 102 h 676"/>
                <a:gd name="T66" fmla="*/ 357 w 1061"/>
                <a:gd name="T67" fmla="*/ 63 h 676"/>
                <a:gd name="T68" fmla="*/ 28 w 1061"/>
                <a:gd name="T69" fmla="*/ 0 h 676"/>
                <a:gd name="T70" fmla="*/ 0 w 1061"/>
                <a:gd name="T71" fmla="*/ 126 h 676"/>
                <a:gd name="T72" fmla="*/ 0 w 1061"/>
                <a:gd name="T73" fmla="*/ 126 h 6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1"/>
                <a:gd name="T112" fmla="*/ 0 h 676"/>
                <a:gd name="T113" fmla="*/ 1061 w 1061"/>
                <a:gd name="T114" fmla="*/ 676 h 6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1" h="676">
                  <a:moveTo>
                    <a:pt x="0" y="126"/>
                  </a:moveTo>
                  <a:lnTo>
                    <a:pt x="0" y="126"/>
                  </a:lnTo>
                  <a:lnTo>
                    <a:pt x="18" y="170"/>
                  </a:lnTo>
                  <a:lnTo>
                    <a:pt x="20" y="199"/>
                  </a:lnTo>
                  <a:lnTo>
                    <a:pt x="10" y="203"/>
                  </a:lnTo>
                  <a:lnTo>
                    <a:pt x="42" y="234"/>
                  </a:lnTo>
                  <a:lnTo>
                    <a:pt x="75" y="314"/>
                  </a:lnTo>
                  <a:lnTo>
                    <a:pt x="86" y="311"/>
                  </a:lnTo>
                  <a:lnTo>
                    <a:pt x="87" y="323"/>
                  </a:lnTo>
                  <a:lnTo>
                    <a:pt x="103" y="327"/>
                  </a:lnTo>
                  <a:lnTo>
                    <a:pt x="115" y="329"/>
                  </a:lnTo>
                  <a:lnTo>
                    <a:pt x="86" y="387"/>
                  </a:lnTo>
                  <a:lnTo>
                    <a:pt x="90" y="427"/>
                  </a:lnTo>
                  <a:lnTo>
                    <a:pt x="68" y="464"/>
                  </a:lnTo>
                  <a:lnTo>
                    <a:pt x="83" y="481"/>
                  </a:lnTo>
                  <a:lnTo>
                    <a:pt x="125" y="457"/>
                  </a:lnTo>
                  <a:lnTo>
                    <a:pt x="156" y="585"/>
                  </a:lnTo>
                  <a:lnTo>
                    <a:pt x="174" y="589"/>
                  </a:lnTo>
                  <a:lnTo>
                    <a:pt x="178" y="629"/>
                  </a:lnTo>
                  <a:lnTo>
                    <a:pt x="194" y="646"/>
                  </a:lnTo>
                  <a:lnTo>
                    <a:pt x="208" y="631"/>
                  </a:lnTo>
                  <a:lnTo>
                    <a:pt x="235" y="643"/>
                  </a:lnTo>
                  <a:lnTo>
                    <a:pt x="252" y="629"/>
                  </a:lnTo>
                  <a:lnTo>
                    <a:pt x="310" y="642"/>
                  </a:lnTo>
                  <a:lnTo>
                    <a:pt x="322" y="644"/>
                  </a:lnTo>
                  <a:lnTo>
                    <a:pt x="336" y="619"/>
                  </a:lnTo>
                  <a:lnTo>
                    <a:pt x="359" y="659"/>
                  </a:lnTo>
                  <a:lnTo>
                    <a:pt x="371" y="595"/>
                  </a:lnTo>
                  <a:lnTo>
                    <a:pt x="658" y="638"/>
                  </a:lnTo>
                  <a:lnTo>
                    <a:pt x="1014" y="675"/>
                  </a:lnTo>
                  <a:lnTo>
                    <a:pt x="1024" y="553"/>
                  </a:lnTo>
                  <a:lnTo>
                    <a:pt x="1060" y="157"/>
                  </a:lnTo>
                  <a:lnTo>
                    <a:pt x="592" y="102"/>
                  </a:lnTo>
                  <a:lnTo>
                    <a:pt x="357" y="63"/>
                  </a:lnTo>
                  <a:lnTo>
                    <a:pt x="28" y="0"/>
                  </a:lnTo>
                  <a:lnTo>
                    <a:pt x="0" y="1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7" name="Freeform 122"/>
            <p:cNvSpPr>
              <a:spLocks/>
            </p:cNvSpPr>
            <p:nvPr/>
          </p:nvSpPr>
          <p:spPr bwMode="auto">
            <a:xfrm>
              <a:off x="6206639" y="3066713"/>
              <a:ext cx="649744" cy="326465"/>
            </a:xfrm>
            <a:custGeom>
              <a:avLst/>
              <a:gdLst>
                <a:gd name="T0" fmla="*/ 0 w 858"/>
                <a:gd name="T1" fmla="*/ 261 h 431"/>
                <a:gd name="T2" fmla="*/ 0 w 858"/>
                <a:gd name="T3" fmla="*/ 261 h 431"/>
                <a:gd name="T4" fmla="*/ 25 w 858"/>
                <a:gd name="T5" fmla="*/ 0 h 431"/>
                <a:gd name="T6" fmla="*/ 554 w 858"/>
                <a:gd name="T7" fmla="*/ 32 h 431"/>
                <a:gd name="T8" fmla="*/ 588 w 858"/>
                <a:gd name="T9" fmla="*/ 59 h 431"/>
                <a:gd name="T10" fmla="*/ 651 w 858"/>
                <a:gd name="T11" fmla="*/ 56 h 431"/>
                <a:gd name="T12" fmla="*/ 680 w 858"/>
                <a:gd name="T13" fmla="*/ 63 h 431"/>
                <a:gd name="T14" fmla="*/ 716 w 858"/>
                <a:gd name="T15" fmla="*/ 78 h 431"/>
                <a:gd name="T16" fmla="*/ 733 w 858"/>
                <a:gd name="T17" fmla="*/ 100 h 431"/>
                <a:gd name="T18" fmla="*/ 750 w 858"/>
                <a:gd name="T19" fmla="*/ 106 h 431"/>
                <a:gd name="T20" fmla="*/ 779 w 858"/>
                <a:gd name="T21" fmla="*/ 186 h 431"/>
                <a:gd name="T22" fmla="*/ 780 w 858"/>
                <a:gd name="T23" fmla="*/ 212 h 431"/>
                <a:gd name="T24" fmla="*/ 799 w 858"/>
                <a:gd name="T25" fmla="*/ 250 h 431"/>
                <a:gd name="T26" fmla="*/ 808 w 858"/>
                <a:gd name="T27" fmla="*/ 312 h 431"/>
                <a:gd name="T28" fmla="*/ 804 w 858"/>
                <a:gd name="T29" fmla="*/ 331 h 431"/>
                <a:gd name="T30" fmla="*/ 815 w 858"/>
                <a:gd name="T31" fmla="*/ 351 h 431"/>
                <a:gd name="T32" fmla="*/ 857 w 858"/>
                <a:gd name="T33" fmla="*/ 430 h 431"/>
                <a:gd name="T34" fmla="*/ 476 w 858"/>
                <a:gd name="T35" fmla="*/ 424 h 431"/>
                <a:gd name="T36" fmla="*/ 188 w 858"/>
                <a:gd name="T37" fmla="*/ 409 h 431"/>
                <a:gd name="T38" fmla="*/ 196 w 858"/>
                <a:gd name="T39" fmla="*/ 278 h 431"/>
                <a:gd name="T40" fmla="*/ 0 w 858"/>
                <a:gd name="T41" fmla="*/ 261 h 431"/>
                <a:gd name="T42" fmla="*/ 0 w 858"/>
                <a:gd name="T43" fmla="*/ 261 h 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8"/>
                <a:gd name="T67" fmla="*/ 0 h 431"/>
                <a:gd name="T68" fmla="*/ 858 w 858"/>
                <a:gd name="T69" fmla="*/ 431 h 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8" h="431">
                  <a:moveTo>
                    <a:pt x="0" y="261"/>
                  </a:moveTo>
                  <a:lnTo>
                    <a:pt x="0" y="261"/>
                  </a:lnTo>
                  <a:lnTo>
                    <a:pt x="25" y="0"/>
                  </a:lnTo>
                  <a:lnTo>
                    <a:pt x="554" y="32"/>
                  </a:lnTo>
                  <a:lnTo>
                    <a:pt x="588" y="59"/>
                  </a:lnTo>
                  <a:lnTo>
                    <a:pt x="651" y="56"/>
                  </a:lnTo>
                  <a:lnTo>
                    <a:pt x="680" y="63"/>
                  </a:lnTo>
                  <a:lnTo>
                    <a:pt x="716" y="78"/>
                  </a:lnTo>
                  <a:lnTo>
                    <a:pt x="733" y="100"/>
                  </a:lnTo>
                  <a:lnTo>
                    <a:pt x="750" y="106"/>
                  </a:lnTo>
                  <a:lnTo>
                    <a:pt x="779" y="186"/>
                  </a:lnTo>
                  <a:lnTo>
                    <a:pt x="780" y="212"/>
                  </a:lnTo>
                  <a:lnTo>
                    <a:pt x="799" y="250"/>
                  </a:lnTo>
                  <a:lnTo>
                    <a:pt x="808" y="312"/>
                  </a:lnTo>
                  <a:lnTo>
                    <a:pt x="804" y="331"/>
                  </a:lnTo>
                  <a:lnTo>
                    <a:pt x="815" y="351"/>
                  </a:lnTo>
                  <a:lnTo>
                    <a:pt x="857" y="430"/>
                  </a:lnTo>
                  <a:lnTo>
                    <a:pt x="476" y="424"/>
                  </a:lnTo>
                  <a:lnTo>
                    <a:pt x="188" y="409"/>
                  </a:lnTo>
                  <a:lnTo>
                    <a:pt x="196" y="278"/>
                  </a:lnTo>
                  <a:lnTo>
                    <a:pt x="0" y="26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8" name="Freeform 123"/>
            <p:cNvSpPr>
              <a:spLocks/>
            </p:cNvSpPr>
            <p:nvPr/>
          </p:nvSpPr>
          <p:spPr bwMode="auto">
            <a:xfrm>
              <a:off x="4993481" y="2962184"/>
              <a:ext cx="499046" cy="774123"/>
            </a:xfrm>
            <a:custGeom>
              <a:avLst/>
              <a:gdLst>
                <a:gd name="T0" fmla="*/ 0 w 659"/>
                <a:gd name="T1" fmla="*/ 375 h 1022"/>
                <a:gd name="T2" fmla="*/ 0 w 659"/>
                <a:gd name="T3" fmla="*/ 375 h 1022"/>
                <a:gd name="T4" fmla="*/ 29 w 659"/>
                <a:gd name="T5" fmla="*/ 434 h 1022"/>
                <a:gd name="T6" fmla="*/ 420 w 659"/>
                <a:gd name="T7" fmla="*/ 1021 h 1022"/>
                <a:gd name="T8" fmla="*/ 434 w 659"/>
                <a:gd name="T9" fmla="*/ 884 h 1022"/>
                <a:gd name="T10" fmla="*/ 458 w 659"/>
                <a:gd name="T11" fmla="*/ 877 h 1022"/>
                <a:gd name="T12" fmla="*/ 498 w 659"/>
                <a:gd name="T13" fmla="*/ 900 h 1022"/>
                <a:gd name="T14" fmla="*/ 532 w 659"/>
                <a:gd name="T15" fmla="*/ 778 h 1022"/>
                <a:gd name="T16" fmla="*/ 658 w 659"/>
                <a:gd name="T17" fmla="*/ 132 h 1022"/>
                <a:gd name="T18" fmla="*/ 377 w 659"/>
                <a:gd name="T19" fmla="*/ 71 h 1022"/>
                <a:gd name="T20" fmla="*/ 97 w 659"/>
                <a:gd name="T21" fmla="*/ 0 h 1022"/>
                <a:gd name="T22" fmla="*/ 0 w 659"/>
                <a:gd name="T23" fmla="*/ 375 h 1022"/>
                <a:gd name="T24" fmla="*/ 0 w 659"/>
                <a:gd name="T25" fmla="*/ 375 h 10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9"/>
                <a:gd name="T40" fmla="*/ 0 h 1022"/>
                <a:gd name="T41" fmla="*/ 659 w 659"/>
                <a:gd name="T42" fmla="*/ 1022 h 10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9" h="1022">
                  <a:moveTo>
                    <a:pt x="0" y="375"/>
                  </a:moveTo>
                  <a:lnTo>
                    <a:pt x="0" y="375"/>
                  </a:lnTo>
                  <a:lnTo>
                    <a:pt x="29" y="434"/>
                  </a:lnTo>
                  <a:lnTo>
                    <a:pt x="420" y="1021"/>
                  </a:lnTo>
                  <a:lnTo>
                    <a:pt x="434" y="884"/>
                  </a:lnTo>
                  <a:lnTo>
                    <a:pt x="458" y="877"/>
                  </a:lnTo>
                  <a:lnTo>
                    <a:pt x="498" y="900"/>
                  </a:lnTo>
                  <a:lnTo>
                    <a:pt x="532" y="778"/>
                  </a:lnTo>
                  <a:lnTo>
                    <a:pt x="658" y="132"/>
                  </a:lnTo>
                  <a:lnTo>
                    <a:pt x="377" y="71"/>
                  </a:lnTo>
                  <a:lnTo>
                    <a:pt x="97" y="0"/>
                  </a:lnTo>
                  <a:lnTo>
                    <a:pt x="0" y="37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9" name="Freeform 124"/>
            <p:cNvSpPr>
              <a:spLocks/>
            </p:cNvSpPr>
            <p:nvPr/>
          </p:nvSpPr>
          <p:spPr bwMode="auto">
            <a:xfrm>
              <a:off x="8484530" y="2646323"/>
              <a:ext cx="127223" cy="274200"/>
            </a:xfrm>
            <a:custGeom>
              <a:avLst/>
              <a:gdLst>
                <a:gd name="T0" fmla="*/ 0 w 168"/>
                <a:gd name="T1" fmla="*/ 248 h 362"/>
                <a:gd name="T2" fmla="*/ 0 w 168"/>
                <a:gd name="T3" fmla="*/ 248 h 362"/>
                <a:gd name="T4" fmla="*/ 8 w 168"/>
                <a:gd name="T5" fmla="*/ 169 h 362"/>
                <a:gd name="T6" fmla="*/ 28 w 168"/>
                <a:gd name="T7" fmla="*/ 132 h 362"/>
                <a:gd name="T8" fmla="*/ 30 w 168"/>
                <a:gd name="T9" fmla="*/ 48 h 362"/>
                <a:gd name="T10" fmla="*/ 29 w 168"/>
                <a:gd name="T11" fmla="*/ 18 h 362"/>
                <a:gd name="T12" fmla="*/ 58 w 168"/>
                <a:gd name="T13" fmla="*/ 0 h 362"/>
                <a:gd name="T14" fmla="*/ 130 w 168"/>
                <a:gd name="T15" fmla="*/ 226 h 362"/>
                <a:gd name="T16" fmla="*/ 164 w 168"/>
                <a:gd name="T17" fmla="*/ 274 h 362"/>
                <a:gd name="T18" fmla="*/ 167 w 168"/>
                <a:gd name="T19" fmla="*/ 285 h 362"/>
                <a:gd name="T20" fmla="*/ 162 w 168"/>
                <a:gd name="T21" fmla="*/ 307 h 362"/>
                <a:gd name="T22" fmla="*/ 130 w 168"/>
                <a:gd name="T23" fmla="*/ 332 h 362"/>
                <a:gd name="T24" fmla="*/ 14 w 168"/>
                <a:gd name="T25" fmla="*/ 361 h 362"/>
                <a:gd name="T26" fmla="*/ 0 w 168"/>
                <a:gd name="T27" fmla="*/ 248 h 362"/>
                <a:gd name="T28" fmla="*/ 0 w 168"/>
                <a:gd name="T29" fmla="*/ 248 h 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362"/>
                <a:gd name="T47" fmla="*/ 168 w 168"/>
                <a:gd name="T48" fmla="*/ 362 h 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362">
                  <a:moveTo>
                    <a:pt x="0" y="248"/>
                  </a:moveTo>
                  <a:lnTo>
                    <a:pt x="0" y="248"/>
                  </a:lnTo>
                  <a:lnTo>
                    <a:pt x="8" y="169"/>
                  </a:lnTo>
                  <a:lnTo>
                    <a:pt x="28" y="132"/>
                  </a:lnTo>
                  <a:lnTo>
                    <a:pt x="30" y="48"/>
                  </a:lnTo>
                  <a:lnTo>
                    <a:pt x="29" y="18"/>
                  </a:lnTo>
                  <a:lnTo>
                    <a:pt x="58" y="0"/>
                  </a:lnTo>
                  <a:lnTo>
                    <a:pt x="130" y="226"/>
                  </a:lnTo>
                  <a:lnTo>
                    <a:pt x="164" y="274"/>
                  </a:lnTo>
                  <a:lnTo>
                    <a:pt x="167" y="285"/>
                  </a:lnTo>
                  <a:lnTo>
                    <a:pt x="162" y="307"/>
                  </a:lnTo>
                  <a:lnTo>
                    <a:pt x="130" y="332"/>
                  </a:lnTo>
                  <a:lnTo>
                    <a:pt x="14" y="361"/>
                  </a:lnTo>
                  <a:lnTo>
                    <a:pt x="0" y="24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0" name="Freeform 125"/>
            <p:cNvSpPr>
              <a:spLocks/>
            </p:cNvSpPr>
            <p:nvPr/>
          </p:nvSpPr>
          <p:spPr bwMode="auto">
            <a:xfrm>
              <a:off x="8343677" y="3089437"/>
              <a:ext cx="105262" cy="240872"/>
            </a:xfrm>
            <a:custGeom>
              <a:avLst/>
              <a:gdLst>
                <a:gd name="T0" fmla="*/ 0 w 139"/>
                <a:gd name="T1" fmla="*/ 235 h 318"/>
                <a:gd name="T2" fmla="*/ 0 w 139"/>
                <a:gd name="T3" fmla="*/ 235 h 318"/>
                <a:gd name="T4" fmla="*/ 6 w 139"/>
                <a:gd name="T5" fmla="*/ 215 h 318"/>
                <a:gd name="T6" fmla="*/ 32 w 139"/>
                <a:gd name="T7" fmla="*/ 200 h 318"/>
                <a:gd name="T8" fmla="*/ 43 w 139"/>
                <a:gd name="T9" fmla="*/ 174 h 318"/>
                <a:gd name="T10" fmla="*/ 63 w 139"/>
                <a:gd name="T11" fmla="*/ 155 h 318"/>
                <a:gd name="T12" fmla="*/ 5 w 139"/>
                <a:gd name="T13" fmla="*/ 108 h 318"/>
                <a:gd name="T14" fmla="*/ 3 w 139"/>
                <a:gd name="T15" fmla="*/ 61 h 318"/>
                <a:gd name="T16" fmla="*/ 31 w 139"/>
                <a:gd name="T17" fmla="*/ 0 h 318"/>
                <a:gd name="T18" fmla="*/ 119 w 139"/>
                <a:gd name="T19" fmla="*/ 31 h 318"/>
                <a:gd name="T20" fmla="*/ 120 w 139"/>
                <a:gd name="T21" fmla="*/ 42 h 318"/>
                <a:gd name="T22" fmla="*/ 110 w 139"/>
                <a:gd name="T23" fmla="*/ 78 h 318"/>
                <a:gd name="T24" fmla="*/ 100 w 139"/>
                <a:gd name="T25" fmla="*/ 87 h 318"/>
                <a:gd name="T26" fmla="*/ 99 w 139"/>
                <a:gd name="T27" fmla="*/ 104 h 318"/>
                <a:gd name="T28" fmla="*/ 108 w 139"/>
                <a:gd name="T29" fmla="*/ 108 h 318"/>
                <a:gd name="T30" fmla="*/ 118 w 139"/>
                <a:gd name="T31" fmla="*/ 108 h 318"/>
                <a:gd name="T32" fmla="*/ 126 w 139"/>
                <a:gd name="T33" fmla="*/ 108 h 318"/>
                <a:gd name="T34" fmla="*/ 124 w 139"/>
                <a:gd name="T35" fmla="*/ 100 h 318"/>
                <a:gd name="T36" fmla="*/ 130 w 139"/>
                <a:gd name="T37" fmla="*/ 104 h 318"/>
                <a:gd name="T38" fmla="*/ 137 w 139"/>
                <a:gd name="T39" fmla="*/ 125 h 318"/>
                <a:gd name="T40" fmla="*/ 138 w 139"/>
                <a:gd name="T41" fmla="*/ 191 h 318"/>
                <a:gd name="T42" fmla="*/ 135 w 139"/>
                <a:gd name="T43" fmla="*/ 174 h 318"/>
                <a:gd name="T44" fmla="*/ 130 w 139"/>
                <a:gd name="T45" fmla="*/ 158 h 318"/>
                <a:gd name="T46" fmla="*/ 129 w 139"/>
                <a:gd name="T47" fmla="*/ 167 h 318"/>
                <a:gd name="T48" fmla="*/ 131 w 139"/>
                <a:gd name="T49" fmla="*/ 183 h 318"/>
                <a:gd name="T50" fmla="*/ 129 w 139"/>
                <a:gd name="T51" fmla="*/ 191 h 318"/>
                <a:gd name="T52" fmla="*/ 130 w 139"/>
                <a:gd name="T53" fmla="*/ 208 h 318"/>
                <a:gd name="T54" fmla="*/ 123 w 139"/>
                <a:gd name="T55" fmla="*/ 228 h 318"/>
                <a:gd name="T56" fmla="*/ 115 w 139"/>
                <a:gd name="T57" fmla="*/ 228 h 318"/>
                <a:gd name="T58" fmla="*/ 118 w 139"/>
                <a:gd name="T59" fmla="*/ 243 h 318"/>
                <a:gd name="T60" fmla="*/ 103 w 139"/>
                <a:gd name="T61" fmla="*/ 266 h 318"/>
                <a:gd name="T62" fmla="*/ 85 w 139"/>
                <a:gd name="T63" fmla="*/ 317 h 318"/>
                <a:gd name="T64" fmla="*/ 76 w 139"/>
                <a:gd name="T65" fmla="*/ 317 h 318"/>
                <a:gd name="T66" fmla="*/ 79 w 139"/>
                <a:gd name="T67" fmla="*/ 297 h 318"/>
                <a:gd name="T68" fmla="*/ 74 w 139"/>
                <a:gd name="T69" fmla="*/ 288 h 318"/>
                <a:gd name="T70" fmla="*/ 51 w 139"/>
                <a:gd name="T71" fmla="*/ 289 h 318"/>
                <a:gd name="T72" fmla="*/ 18 w 139"/>
                <a:gd name="T73" fmla="*/ 269 h 318"/>
                <a:gd name="T74" fmla="*/ 6 w 139"/>
                <a:gd name="T75" fmla="*/ 260 h 318"/>
                <a:gd name="T76" fmla="*/ 0 w 139"/>
                <a:gd name="T77" fmla="*/ 235 h 318"/>
                <a:gd name="T78" fmla="*/ 0 w 139"/>
                <a:gd name="T79" fmla="*/ 235 h 3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
                <a:gd name="T121" fmla="*/ 0 h 318"/>
                <a:gd name="T122" fmla="*/ 139 w 139"/>
                <a:gd name="T123" fmla="*/ 318 h 3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 h="318">
                  <a:moveTo>
                    <a:pt x="0" y="235"/>
                  </a:moveTo>
                  <a:lnTo>
                    <a:pt x="0" y="235"/>
                  </a:lnTo>
                  <a:lnTo>
                    <a:pt x="6" y="215"/>
                  </a:lnTo>
                  <a:lnTo>
                    <a:pt x="32" y="200"/>
                  </a:lnTo>
                  <a:lnTo>
                    <a:pt x="43" y="174"/>
                  </a:lnTo>
                  <a:lnTo>
                    <a:pt x="63" y="155"/>
                  </a:lnTo>
                  <a:lnTo>
                    <a:pt x="5" y="108"/>
                  </a:lnTo>
                  <a:lnTo>
                    <a:pt x="3" y="61"/>
                  </a:lnTo>
                  <a:lnTo>
                    <a:pt x="31" y="0"/>
                  </a:lnTo>
                  <a:lnTo>
                    <a:pt x="119" y="31"/>
                  </a:lnTo>
                  <a:lnTo>
                    <a:pt x="120" y="42"/>
                  </a:lnTo>
                  <a:lnTo>
                    <a:pt x="110" y="78"/>
                  </a:lnTo>
                  <a:lnTo>
                    <a:pt x="100" y="87"/>
                  </a:lnTo>
                  <a:lnTo>
                    <a:pt x="99" y="104"/>
                  </a:lnTo>
                  <a:lnTo>
                    <a:pt x="108" y="108"/>
                  </a:lnTo>
                  <a:lnTo>
                    <a:pt x="118" y="108"/>
                  </a:lnTo>
                  <a:lnTo>
                    <a:pt x="126" y="108"/>
                  </a:lnTo>
                  <a:lnTo>
                    <a:pt x="124" y="100"/>
                  </a:lnTo>
                  <a:lnTo>
                    <a:pt x="130" y="104"/>
                  </a:lnTo>
                  <a:lnTo>
                    <a:pt x="137" y="125"/>
                  </a:lnTo>
                  <a:lnTo>
                    <a:pt x="138" y="191"/>
                  </a:lnTo>
                  <a:lnTo>
                    <a:pt x="135" y="174"/>
                  </a:lnTo>
                  <a:lnTo>
                    <a:pt x="130" y="158"/>
                  </a:lnTo>
                  <a:lnTo>
                    <a:pt x="129" y="167"/>
                  </a:lnTo>
                  <a:lnTo>
                    <a:pt x="131" y="183"/>
                  </a:lnTo>
                  <a:lnTo>
                    <a:pt x="129" y="191"/>
                  </a:lnTo>
                  <a:lnTo>
                    <a:pt x="130" y="208"/>
                  </a:lnTo>
                  <a:lnTo>
                    <a:pt x="123" y="228"/>
                  </a:lnTo>
                  <a:lnTo>
                    <a:pt x="115" y="228"/>
                  </a:lnTo>
                  <a:lnTo>
                    <a:pt x="118" y="243"/>
                  </a:lnTo>
                  <a:lnTo>
                    <a:pt x="103" y="266"/>
                  </a:lnTo>
                  <a:lnTo>
                    <a:pt x="85" y="317"/>
                  </a:lnTo>
                  <a:lnTo>
                    <a:pt x="76" y="317"/>
                  </a:lnTo>
                  <a:lnTo>
                    <a:pt x="79" y="297"/>
                  </a:lnTo>
                  <a:lnTo>
                    <a:pt x="74" y="288"/>
                  </a:lnTo>
                  <a:lnTo>
                    <a:pt x="51" y="289"/>
                  </a:lnTo>
                  <a:lnTo>
                    <a:pt x="18" y="269"/>
                  </a:lnTo>
                  <a:lnTo>
                    <a:pt x="6" y="260"/>
                  </a:lnTo>
                  <a:lnTo>
                    <a:pt x="0" y="23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1" name="Freeform 126"/>
            <p:cNvSpPr>
              <a:spLocks/>
            </p:cNvSpPr>
            <p:nvPr/>
          </p:nvSpPr>
          <p:spPr bwMode="auto">
            <a:xfrm>
              <a:off x="5702292" y="3618143"/>
              <a:ext cx="552813" cy="566579"/>
            </a:xfrm>
            <a:custGeom>
              <a:avLst/>
              <a:gdLst>
                <a:gd name="T0" fmla="*/ 0 w 730"/>
                <a:gd name="T1" fmla="*/ 734 h 748"/>
                <a:gd name="T2" fmla="*/ 0 w 730"/>
                <a:gd name="T3" fmla="*/ 734 h 748"/>
                <a:gd name="T4" fmla="*/ 91 w 730"/>
                <a:gd name="T5" fmla="*/ 747 h 748"/>
                <a:gd name="T6" fmla="*/ 100 w 730"/>
                <a:gd name="T7" fmla="*/ 690 h 748"/>
                <a:gd name="T8" fmla="*/ 284 w 730"/>
                <a:gd name="T9" fmla="*/ 714 h 748"/>
                <a:gd name="T10" fmla="*/ 275 w 730"/>
                <a:gd name="T11" fmla="*/ 687 h 748"/>
                <a:gd name="T12" fmla="*/ 304 w 730"/>
                <a:gd name="T13" fmla="*/ 689 h 748"/>
                <a:gd name="T14" fmla="*/ 669 w 730"/>
                <a:gd name="T15" fmla="*/ 724 h 748"/>
                <a:gd name="T16" fmla="*/ 723 w 730"/>
                <a:gd name="T17" fmla="*/ 137 h 748"/>
                <a:gd name="T18" fmla="*/ 729 w 730"/>
                <a:gd name="T19" fmla="*/ 68 h 748"/>
                <a:gd name="T20" fmla="*/ 418 w 730"/>
                <a:gd name="T21" fmla="*/ 40 h 748"/>
                <a:gd name="T22" fmla="*/ 107 w 730"/>
                <a:gd name="T23" fmla="*/ 0 h 748"/>
                <a:gd name="T24" fmla="*/ 0 w 730"/>
                <a:gd name="T25" fmla="*/ 734 h 748"/>
                <a:gd name="T26" fmla="*/ 0 w 730"/>
                <a:gd name="T27" fmla="*/ 734 h 7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0"/>
                <a:gd name="T43" fmla="*/ 0 h 748"/>
                <a:gd name="T44" fmla="*/ 730 w 730"/>
                <a:gd name="T45" fmla="*/ 748 h 7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0" h="748">
                  <a:moveTo>
                    <a:pt x="0" y="734"/>
                  </a:moveTo>
                  <a:lnTo>
                    <a:pt x="0" y="734"/>
                  </a:lnTo>
                  <a:lnTo>
                    <a:pt x="91" y="747"/>
                  </a:lnTo>
                  <a:lnTo>
                    <a:pt x="100" y="690"/>
                  </a:lnTo>
                  <a:lnTo>
                    <a:pt x="284" y="714"/>
                  </a:lnTo>
                  <a:lnTo>
                    <a:pt x="275" y="687"/>
                  </a:lnTo>
                  <a:lnTo>
                    <a:pt x="304" y="689"/>
                  </a:lnTo>
                  <a:lnTo>
                    <a:pt x="669" y="724"/>
                  </a:lnTo>
                  <a:lnTo>
                    <a:pt x="723" y="137"/>
                  </a:lnTo>
                  <a:lnTo>
                    <a:pt x="729" y="68"/>
                  </a:lnTo>
                  <a:lnTo>
                    <a:pt x="418" y="40"/>
                  </a:lnTo>
                  <a:lnTo>
                    <a:pt x="107" y="0"/>
                  </a:lnTo>
                  <a:lnTo>
                    <a:pt x="0" y="73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92" name="Group 127"/>
            <p:cNvGrpSpPr>
              <a:grpSpLocks/>
            </p:cNvGrpSpPr>
            <p:nvPr/>
          </p:nvGrpSpPr>
          <p:grpSpPr bwMode="auto">
            <a:xfrm>
              <a:off x="7985484" y="2714495"/>
              <a:ext cx="593706" cy="454475"/>
              <a:chOff x="4477" y="1057"/>
              <a:chExt cx="784" cy="600"/>
            </a:xfrm>
            <a:solidFill>
              <a:schemeClr val="accent3">
                <a:lumMod val="20000"/>
                <a:lumOff val="80000"/>
              </a:schemeClr>
            </a:solidFill>
          </p:grpSpPr>
          <p:sp>
            <p:nvSpPr>
              <p:cNvPr id="82016" name="Freeform 128"/>
              <p:cNvSpPr>
                <a:spLocks/>
              </p:cNvSpPr>
              <p:nvPr/>
            </p:nvSpPr>
            <p:spPr bwMode="auto">
              <a:xfrm>
                <a:off x="4477" y="1057"/>
                <a:ext cx="615" cy="551"/>
              </a:xfrm>
              <a:custGeom>
                <a:avLst/>
                <a:gdLst>
                  <a:gd name="T0" fmla="*/ 0 w 615"/>
                  <a:gd name="T1" fmla="*/ 473 h 551"/>
                  <a:gd name="T2" fmla="*/ 0 w 615"/>
                  <a:gd name="T3" fmla="*/ 473 h 551"/>
                  <a:gd name="T4" fmla="*/ 21 w 615"/>
                  <a:gd name="T5" fmla="*/ 505 h 551"/>
                  <a:gd name="T6" fmla="*/ 421 w 615"/>
                  <a:gd name="T7" fmla="*/ 428 h 551"/>
                  <a:gd name="T8" fmla="*/ 448 w 615"/>
                  <a:gd name="T9" fmla="*/ 442 h 551"/>
                  <a:gd name="T10" fmla="*/ 464 w 615"/>
                  <a:gd name="T11" fmla="*/ 473 h 551"/>
                  <a:gd name="T12" fmla="*/ 504 w 615"/>
                  <a:gd name="T13" fmla="*/ 495 h 551"/>
                  <a:gd name="T14" fmla="*/ 592 w 615"/>
                  <a:gd name="T15" fmla="*/ 526 h 551"/>
                  <a:gd name="T16" fmla="*/ 593 w 615"/>
                  <a:gd name="T17" fmla="*/ 537 h 551"/>
                  <a:gd name="T18" fmla="*/ 599 w 615"/>
                  <a:gd name="T19" fmla="*/ 550 h 551"/>
                  <a:gd name="T20" fmla="*/ 605 w 615"/>
                  <a:gd name="T21" fmla="*/ 543 h 551"/>
                  <a:gd name="T22" fmla="*/ 613 w 615"/>
                  <a:gd name="T23" fmla="*/ 516 h 551"/>
                  <a:gd name="T24" fmla="*/ 614 w 615"/>
                  <a:gd name="T25" fmla="*/ 470 h 551"/>
                  <a:gd name="T26" fmla="*/ 599 w 615"/>
                  <a:gd name="T27" fmla="*/ 381 h 551"/>
                  <a:gd name="T28" fmla="*/ 598 w 615"/>
                  <a:gd name="T29" fmla="*/ 288 h 551"/>
                  <a:gd name="T30" fmla="*/ 583 w 615"/>
                  <a:gd name="T31" fmla="*/ 214 h 551"/>
                  <a:gd name="T32" fmla="*/ 555 w 615"/>
                  <a:gd name="T33" fmla="*/ 154 h 551"/>
                  <a:gd name="T34" fmla="*/ 549 w 615"/>
                  <a:gd name="T35" fmla="*/ 93 h 551"/>
                  <a:gd name="T36" fmla="*/ 523 w 615"/>
                  <a:gd name="T37" fmla="*/ 0 h 551"/>
                  <a:gd name="T38" fmla="*/ 400 w 615"/>
                  <a:gd name="T39" fmla="*/ 31 h 551"/>
                  <a:gd name="T40" fmla="*/ 391 w 615"/>
                  <a:gd name="T41" fmla="*/ 29 h 551"/>
                  <a:gd name="T42" fmla="*/ 353 w 615"/>
                  <a:gd name="T43" fmla="*/ 60 h 551"/>
                  <a:gd name="T44" fmla="*/ 319 w 615"/>
                  <a:gd name="T45" fmla="*/ 109 h 551"/>
                  <a:gd name="T46" fmla="*/ 316 w 615"/>
                  <a:gd name="T47" fmla="*/ 129 h 551"/>
                  <a:gd name="T48" fmla="*/ 301 w 615"/>
                  <a:gd name="T49" fmla="*/ 151 h 551"/>
                  <a:gd name="T50" fmla="*/ 274 w 615"/>
                  <a:gd name="T51" fmla="*/ 177 h 551"/>
                  <a:gd name="T52" fmla="*/ 285 w 615"/>
                  <a:gd name="T53" fmla="*/ 193 h 551"/>
                  <a:gd name="T54" fmla="*/ 289 w 615"/>
                  <a:gd name="T55" fmla="*/ 180 h 551"/>
                  <a:gd name="T56" fmla="*/ 296 w 615"/>
                  <a:gd name="T57" fmla="*/ 184 h 551"/>
                  <a:gd name="T58" fmla="*/ 292 w 615"/>
                  <a:gd name="T59" fmla="*/ 191 h 551"/>
                  <a:gd name="T60" fmla="*/ 297 w 615"/>
                  <a:gd name="T61" fmla="*/ 193 h 551"/>
                  <a:gd name="T62" fmla="*/ 293 w 615"/>
                  <a:gd name="T63" fmla="*/ 205 h 551"/>
                  <a:gd name="T64" fmla="*/ 289 w 615"/>
                  <a:gd name="T65" fmla="*/ 204 h 551"/>
                  <a:gd name="T66" fmla="*/ 287 w 615"/>
                  <a:gd name="T67" fmla="*/ 210 h 551"/>
                  <a:gd name="T68" fmla="*/ 301 w 615"/>
                  <a:gd name="T69" fmla="*/ 228 h 551"/>
                  <a:gd name="T70" fmla="*/ 301 w 615"/>
                  <a:gd name="T71" fmla="*/ 244 h 551"/>
                  <a:gd name="T72" fmla="*/ 282 w 615"/>
                  <a:gd name="T73" fmla="*/ 253 h 551"/>
                  <a:gd name="T74" fmla="*/ 262 w 615"/>
                  <a:gd name="T75" fmla="*/ 282 h 551"/>
                  <a:gd name="T76" fmla="*/ 241 w 615"/>
                  <a:gd name="T77" fmla="*/ 299 h 551"/>
                  <a:gd name="T78" fmla="*/ 203 w 615"/>
                  <a:gd name="T79" fmla="*/ 300 h 551"/>
                  <a:gd name="T80" fmla="*/ 188 w 615"/>
                  <a:gd name="T81" fmla="*/ 312 h 551"/>
                  <a:gd name="T82" fmla="*/ 166 w 615"/>
                  <a:gd name="T83" fmla="*/ 301 h 551"/>
                  <a:gd name="T84" fmla="*/ 99 w 615"/>
                  <a:gd name="T85" fmla="*/ 309 h 551"/>
                  <a:gd name="T86" fmla="*/ 49 w 615"/>
                  <a:gd name="T87" fmla="*/ 329 h 551"/>
                  <a:gd name="T88" fmla="*/ 52 w 615"/>
                  <a:gd name="T89" fmla="*/ 346 h 551"/>
                  <a:gd name="T90" fmla="*/ 49 w 615"/>
                  <a:gd name="T91" fmla="*/ 355 h 551"/>
                  <a:gd name="T92" fmla="*/ 52 w 615"/>
                  <a:gd name="T93" fmla="*/ 356 h 551"/>
                  <a:gd name="T94" fmla="*/ 60 w 615"/>
                  <a:gd name="T95" fmla="*/ 372 h 551"/>
                  <a:gd name="T96" fmla="*/ 67 w 615"/>
                  <a:gd name="T97" fmla="*/ 371 h 551"/>
                  <a:gd name="T98" fmla="*/ 74 w 615"/>
                  <a:gd name="T99" fmla="*/ 388 h 551"/>
                  <a:gd name="T100" fmla="*/ 73 w 615"/>
                  <a:gd name="T101" fmla="*/ 394 h 551"/>
                  <a:gd name="T102" fmla="*/ 61 w 615"/>
                  <a:gd name="T103" fmla="*/ 403 h 551"/>
                  <a:gd name="T104" fmla="*/ 54 w 615"/>
                  <a:gd name="T105" fmla="*/ 421 h 551"/>
                  <a:gd name="T106" fmla="*/ 0 w 615"/>
                  <a:gd name="T107" fmla="*/ 473 h 551"/>
                  <a:gd name="T108" fmla="*/ 0 w 615"/>
                  <a:gd name="T109" fmla="*/ 473 h 5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5"/>
                  <a:gd name="T166" fmla="*/ 0 h 551"/>
                  <a:gd name="T167" fmla="*/ 615 w 615"/>
                  <a:gd name="T168" fmla="*/ 551 h 5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5" h="551">
                    <a:moveTo>
                      <a:pt x="0" y="473"/>
                    </a:moveTo>
                    <a:lnTo>
                      <a:pt x="0" y="473"/>
                    </a:lnTo>
                    <a:lnTo>
                      <a:pt x="21" y="505"/>
                    </a:lnTo>
                    <a:lnTo>
                      <a:pt x="421" y="428"/>
                    </a:lnTo>
                    <a:lnTo>
                      <a:pt x="448" y="442"/>
                    </a:lnTo>
                    <a:lnTo>
                      <a:pt x="464" y="473"/>
                    </a:lnTo>
                    <a:lnTo>
                      <a:pt x="504" y="495"/>
                    </a:lnTo>
                    <a:lnTo>
                      <a:pt x="592" y="526"/>
                    </a:lnTo>
                    <a:lnTo>
                      <a:pt x="593" y="537"/>
                    </a:lnTo>
                    <a:lnTo>
                      <a:pt x="599" y="550"/>
                    </a:lnTo>
                    <a:lnTo>
                      <a:pt x="605" y="543"/>
                    </a:lnTo>
                    <a:lnTo>
                      <a:pt x="613" y="516"/>
                    </a:lnTo>
                    <a:lnTo>
                      <a:pt x="614" y="470"/>
                    </a:lnTo>
                    <a:lnTo>
                      <a:pt x="599" y="381"/>
                    </a:lnTo>
                    <a:lnTo>
                      <a:pt x="598" y="288"/>
                    </a:lnTo>
                    <a:lnTo>
                      <a:pt x="583" y="214"/>
                    </a:lnTo>
                    <a:lnTo>
                      <a:pt x="555" y="154"/>
                    </a:lnTo>
                    <a:lnTo>
                      <a:pt x="549" y="93"/>
                    </a:lnTo>
                    <a:lnTo>
                      <a:pt x="523" y="0"/>
                    </a:lnTo>
                    <a:lnTo>
                      <a:pt x="400" y="31"/>
                    </a:lnTo>
                    <a:lnTo>
                      <a:pt x="391" y="29"/>
                    </a:lnTo>
                    <a:lnTo>
                      <a:pt x="353" y="60"/>
                    </a:lnTo>
                    <a:lnTo>
                      <a:pt x="319" y="109"/>
                    </a:lnTo>
                    <a:lnTo>
                      <a:pt x="316" y="129"/>
                    </a:lnTo>
                    <a:lnTo>
                      <a:pt x="301" y="151"/>
                    </a:lnTo>
                    <a:lnTo>
                      <a:pt x="274" y="177"/>
                    </a:lnTo>
                    <a:lnTo>
                      <a:pt x="285" y="193"/>
                    </a:lnTo>
                    <a:lnTo>
                      <a:pt x="289" y="180"/>
                    </a:lnTo>
                    <a:lnTo>
                      <a:pt x="296" y="184"/>
                    </a:lnTo>
                    <a:lnTo>
                      <a:pt x="292" y="191"/>
                    </a:lnTo>
                    <a:lnTo>
                      <a:pt x="297" y="193"/>
                    </a:lnTo>
                    <a:lnTo>
                      <a:pt x="293" y="205"/>
                    </a:lnTo>
                    <a:lnTo>
                      <a:pt x="289" y="204"/>
                    </a:lnTo>
                    <a:lnTo>
                      <a:pt x="287" y="210"/>
                    </a:lnTo>
                    <a:lnTo>
                      <a:pt x="301" y="228"/>
                    </a:lnTo>
                    <a:lnTo>
                      <a:pt x="301" y="244"/>
                    </a:lnTo>
                    <a:lnTo>
                      <a:pt x="282" y="253"/>
                    </a:lnTo>
                    <a:lnTo>
                      <a:pt x="262" y="282"/>
                    </a:lnTo>
                    <a:lnTo>
                      <a:pt x="241" y="299"/>
                    </a:lnTo>
                    <a:lnTo>
                      <a:pt x="203" y="300"/>
                    </a:lnTo>
                    <a:lnTo>
                      <a:pt x="188" y="312"/>
                    </a:lnTo>
                    <a:lnTo>
                      <a:pt x="166" y="301"/>
                    </a:lnTo>
                    <a:lnTo>
                      <a:pt x="99" y="309"/>
                    </a:lnTo>
                    <a:lnTo>
                      <a:pt x="49" y="329"/>
                    </a:lnTo>
                    <a:lnTo>
                      <a:pt x="52" y="346"/>
                    </a:lnTo>
                    <a:lnTo>
                      <a:pt x="49" y="355"/>
                    </a:lnTo>
                    <a:lnTo>
                      <a:pt x="52" y="356"/>
                    </a:lnTo>
                    <a:lnTo>
                      <a:pt x="60" y="372"/>
                    </a:lnTo>
                    <a:lnTo>
                      <a:pt x="67" y="371"/>
                    </a:lnTo>
                    <a:lnTo>
                      <a:pt x="74" y="388"/>
                    </a:lnTo>
                    <a:lnTo>
                      <a:pt x="73" y="394"/>
                    </a:lnTo>
                    <a:lnTo>
                      <a:pt x="61" y="403"/>
                    </a:lnTo>
                    <a:lnTo>
                      <a:pt x="54" y="421"/>
                    </a:lnTo>
                    <a:lnTo>
                      <a:pt x="0" y="4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7" name="Freeform 129"/>
              <p:cNvSpPr>
                <a:spLocks/>
              </p:cNvSpPr>
              <p:nvPr/>
            </p:nvSpPr>
            <p:spPr bwMode="auto">
              <a:xfrm>
                <a:off x="5049" y="1630"/>
                <a:ext cx="19" cy="27"/>
              </a:xfrm>
              <a:custGeom>
                <a:avLst/>
                <a:gdLst>
                  <a:gd name="T0" fmla="*/ 0 w 19"/>
                  <a:gd name="T1" fmla="*/ 26 h 27"/>
                  <a:gd name="T2" fmla="*/ 0 w 19"/>
                  <a:gd name="T3" fmla="*/ 26 h 27"/>
                  <a:gd name="T4" fmla="*/ 1 w 19"/>
                  <a:gd name="T5" fmla="*/ 9 h 27"/>
                  <a:gd name="T6" fmla="*/ 11 w 19"/>
                  <a:gd name="T7" fmla="*/ 0 h 27"/>
                  <a:gd name="T8" fmla="*/ 18 w 19"/>
                  <a:gd name="T9" fmla="*/ 4 h 27"/>
                  <a:gd name="T10" fmla="*/ 7 w 19"/>
                  <a:gd name="T11" fmla="*/ 21 h 27"/>
                  <a:gd name="T12" fmla="*/ 0 w 19"/>
                  <a:gd name="T13" fmla="*/ 26 h 27"/>
                  <a:gd name="T14" fmla="*/ 0 w 19"/>
                  <a:gd name="T15" fmla="*/ 26 h 2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7"/>
                  <a:gd name="T26" fmla="*/ 19 w 19"/>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7">
                    <a:moveTo>
                      <a:pt x="0" y="26"/>
                    </a:moveTo>
                    <a:lnTo>
                      <a:pt x="0" y="26"/>
                    </a:lnTo>
                    <a:lnTo>
                      <a:pt x="1" y="9"/>
                    </a:lnTo>
                    <a:lnTo>
                      <a:pt x="11" y="0"/>
                    </a:lnTo>
                    <a:lnTo>
                      <a:pt x="18" y="4"/>
                    </a:lnTo>
                    <a:lnTo>
                      <a:pt x="7" y="2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8" name="Freeform 130"/>
              <p:cNvSpPr>
                <a:spLocks/>
              </p:cNvSpPr>
              <p:nvPr/>
            </p:nvSpPr>
            <p:spPr bwMode="auto">
              <a:xfrm>
                <a:off x="5068" y="1524"/>
                <a:ext cx="193" cy="116"/>
              </a:xfrm>
              <a:custGeom>
                <a:avLst/>
                <a:gdLst>
                  <a:gd name="T0" fmla="*/ 0 w 193"/>
                  <a:gd name="T1" fmla="*/ 104 h 116"/>
                  <a:gd name="T2" fmla="*/ 0 w 193"/>
                  <a:gd name="T3" fmla="*/ 104 h 116"/>
                  <a:gd name="T4" fmla="*/ 4 w 193"/>
                  <a:gd name="T5" fmla="*/ 114 h 116"/>
                  <a:gd name="T6" fmla="*/ 8 w 193"/>
                  <a:gd name="T7" fmla="*/ 114 h 116"/>
                  <a:gd name="T8" fmla="*/ 15 w 193"/>
                  <a:gd name="T9" fmla="*/ 105 h 116"/>
                  <a:gd name="T10" fmla="*/ 22 w 193"/>
                  <a:gd name="T11" fmla="*/ 102 h 116"/>
                  <a:gd name="T12" fmla="*/ 24 w 193"/>
                  <a:gd name="T13" fmla="*/ 106 h 116"/>
                  <a:gd name="T14" fmla="*/ 13 w 193"/>
                  <a:gd name="T15" fmla="*/ 115 h 116"/>
                  <a:gd name="T16" fmla="*/ 32 w 193"/>
                  <a:gd name="T17" fmla="*/ 108 h 116"/>
                  <a:gd name="T18" fmla="*/ 33 w 193"/>
                  <a:gd name="T19" fmla="*/ 104 h 116"/>
                  <a:gd name="T20" fmla="*/ 60 w 193"/>
                  <a:gd name="T21" fmla="*/ 92 h 116"/>
                  <a:gd name="T22" fmla="*/ 81 w 193"/>
                  <a:gd name="T23" fmla="*/ 76 h 116"/>
                  <a:gd name="T24" fmla="*/ 105 w 193"/>
                  <a:gd name="T25" fmla="*/ 67 h 116"/>
                  <a:gd name="T26" fmla="*/ 126 w 193"/>
                  <a:gd name="T27" fmla="*/ 54 h 116"/>
                  <a:gd name="T28" fmla="*/ 125 w 193"/>
                  <a:gd name="T29" fmla="*/ 57 h 116"/>
                  <a:gd name="T30" fmla="*/ 85 w 193"/>
                  <a:gd name="T31" fmla="*/ 87 h 116"/>
                  <a:gd name="T32" fmla="*/ 78 w 193"/>
                  <a:gd name="T33" fmla="*/ 89 h 116"/>
                  <a:gd name="T34" fmla="*/ 82 w 193"/>
                  <a:gd name="T35" fmla="*/ 90 h 116"/>
                  <a:gd name="T36" fmla="*/ 94 w 193"/>
                  <a:gd name="T37" fmla="*/ 84 h 116"/>
                  <a:gd name="T38" fmla="*/ 154 w 193"/>
                  <a:gd name="T39" fmla="*/ 40 h 116"/>
                  <a:gd name="T40" fmla="*/ 162 w 193"/>
                  <a:gd name="T41" fmla="*/ 32 h 116"/>
                  <a:gd name="T42" fmla="*/ 190 w 193"/>
                  <a:gd name="T43" fmla="*/ 8 h 116"/>
                  <a:gd name="T44" fmla="*/ 192 w 193"/>
                  <a:gd name="T45" fmla="*/ 1 h 116"/>
                  <a:gd name="T46" fmla="*/ 187 w 193"/>
                  <a:gd name="T47" fmla="*/ 2 h 116"/>
                  <a:gd name="T48" fmla="*/ 174 w 193"/>
                  <a:gd name="T49" fmla="*/ 15 h 116"/>
                  <a:gd name="T50" fmla="*/ 166 w 193"/>
                  <a:gd name="T51" fmla="*/ 14 h 116"/>
                  <a:gd name="T52" fmla="*/ 153 w 193"/>
                  <a:gd name="T53" fmla="*/ 20 h 116"/>
                  <a:gd name="T54" fmla="*/ 149 w 193"/>
                  <a:gd name="T55" fmla="*/ 19 h 116"/>
                  <a:gd name="T56" fmla="*/ 139 w 193"/>
                  <a:gd name="T57" fmla="*/ 45 h 116"/>
                  <a:gd name="T58" fmla="*/ 135 w 193"/>
                  <a:gd name="T59" fmla="*/ 40 h 116"/>
                  <a:gd name="T60" fmla="*/ 125 w 193"/>
                  <a:gd name="T61" fmla="*/ 40 h 116"/>
                  <a:gd name="T62" fmla="*/ 142 w 193"/>
                  <a:gd name="T63" fmla="*/ 20 h 116"/>
                  <a:gd name="T64" fmla="*/ 141 w 193"/>
                  <a:gd name="T65" fmla="*/ 15 h 116"/>
                  <a:gd name="T66" fmla="*/ 153 w 193"/>
                  <a:gd name="T67" fmla="*/ 0 h 116"/>
                  <a:gd name="T68" fmla="*/ 148 w 193"/>
                  <a:gd name="T69" fmla="*/ 1 h 116"/>
                  <a:gd name="T70" fmla="*/ 122 w 193"/>
                  <a:gd name="T71" fmla="*/ 31 h 116"/>
                  <a:gd name="T72" fmla="*/ 92 w 193"/>
                  <a:gd name="T73" fmla="*/ 42 h 116"/>
                  <a:gd name="T74" fmla="*/ 75 w 193"/>
                  <a:gd name="T75" fmla="*/ 44 h 116"/>
                  <a:gd name="T76" fmla="*/ 73 w 193"/>
                  <a:gd name="T77" fmla="*/ 52 h 116"/>
                  <a:gd name="T78" fmla="*/ 53 w 193"/>
                  <a:gd name="T79" fmla="*/ 58 h 116"/>
                  <a:gd name="T80" fmla="*/ 45 w 193"/>
                  <a:gd name="T81" fmla="*/ 56 h 116"/>
                  <a:gd name="T82" fmla="*/ 45 w 193"/>
                  <a:gd name="T83" fmla="*/ 62 h 116"/>
                  <a:gd name="T84" fmla="*/ 36 w 193"/>
                  <a:gd name="T85" fmla="*/ 62 h 116"/>
                  <a:gd name="T86" fmla="*/ 32 w 193"/>
                  <a:gd name="T87" fmla="*/ 67 h 116"/>
                  <a:gd name="T88" fmla="*/ 29 w 193"/>
                  <a:gd name="T89" fmla="*/ 76 h 116"/>
                  <a:gd name="T90" fmla="*/ 25 w 193"/>
                  <a:gd name="T91" fmla="*/ 74 h 116"/>
                  <a:gd name="T92" fmla="*/ 22 w 193"/>
                  <a:gd name="T93" fmla="*/ 83 h 116"/>
                  <a:gd name="T94" fmla="*/ 7 w 193"/>
                  <a:gd name="T95" fmla="*/ 88 h 116"/>
                  <a:gd name="T96" fmla="*/ 5 w 193"/>
                  <a:gd name="T97" fmla="*/ 95 h 116"/>
                  <a:gd name="T98" fmla="*/ 0 w 193"/>
                  <a:gd name="T99" fmla="*/ 104 h 116"/>
                  <a:gd name="T100" fmla="*/ 0 w 193"/>
                  <a:gd name="T101" fmla="*/ 104 h 1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16"/>
                  <a:gd name="T155" fmla="*/ 193 w 193"/>
                  <a:gd name="T156" fmla="*/ 116 h 1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16">
                    <a:moveTo>
                      <a:pt x="0" y="104"/>
                    </a:moveTo>
                    <a:lnTo>
                      <a:pt x="0" y="104"/>
                    </a:lnTo>
                    <a:lnTo>
                      <a:pt x="4" y="114"/>
                    </a:lnTo>
                    <a:lnTo>
                      <a:pt x="8" y="114"/>
                    </a:lnTo>
                    <a:lnTo>
                      <a:pt x="15" y="105"/>
                    </a:lnTo>
                    <a:lnTo>
                      <a:pt x="22" y="102"/>
                    </a:lnTo>
                    <a:lnTo>
                      <a:pt x="24" y="106"/>
                    </a:lnTo>
                    <a:lnTo>
                      <a:pt x="13" y="115"/>
                    </a:lnTo>
                    <a:lnTo>
                      <a:pt x="32" y="108"/>
                    </a:lnTo>
                    <a:lnTo>
                      <a:pt x="33" y="104"/>
                    </a:lnTo>
                    <a:lnTo>
                      <a:pt x="60" y="92"/>
                    </a:lnTo>
                    <a:lnTo>
                      <a:pt x="81" y="76"/>
                    </a:lnTo>
                    <a:lnTo>
                      <a:pt x="105" y="67"/>
                    </a:lnTo>
                    <a:lnTo>
                      <a:pt x="126" y="54"/>
                    </a:lnTo>
                    <a:lnTo>
                      <a:pt x="125" y="57"/>
                    </a:lnTo>
                    <a:lnTo>
                      <a:pt x="85" y="87"/>
                    </a:lnTo>
                    <a:lnTo>
                      <a:pt x="78" y="89"/>
                    </a:lnTo>
                    <a:lnTo>
                      <a:pt x="82" y="90"/>
                    </a:lnTo>
                    <a:lnTo>
                      <a:pt x="94" y="84"/>
                    </a:lnTo>
                    <a:lnTo>
                      <a:pt x="154" y="40"/>
                    </a:lnTo>
                    <a:lnTo>
                      <a:pt x="162" y="32"/>
                    </a:lnTo>
                    <a:lnTo>
                      <a:pt x="190" y="8"/>
                    </a:lnTo>
                    <a:lnTo>
                      <a:pt x="192" y="1"/>
                    </a:lnTo>
                    <a:lnTo>
                      <a:pt x="187" y="2"/>
                    </a:lnTo>
                    <a:lnTo>
                      <a:pt x="174" y="15"/>
                    </a:lnTo>
                    <a:lnTo>
                      <a:pt x="166" y="14"/>
                    </a:lnTo>
                    <a:lnTo>
                      <a:pt x="153" y="20"/>
                    </a:lnTo>
                    <a:lnTo>
                      <a:pt x="149" y="19"/>
                    </a:lnTo>
                    <a:lnTo>
                      <a:pt x="139" y="45"/>
                    </a:lnTo>
                    <a:lnTo>
                      <a:pt x="135" y="40"/>
                    </a:lnTo>
                    <a:lnTo>
                      <a:pt x="125" y="40"/>
                    </a:lnTo>
                    <a:lnTo>
                      <a:pt x="142" y="20"/>
                    </a:lnTo>
                    <a:lnTo>
                      <a:pt x="141" y="15"/>
                    </a:lnTo>
                    <a:lnTo>
                      <a:pt x="153" y="0"/>
                    </a:lnTo>
                    <a:lnTo>
                      <a:pt x="148" y="1"/>
                    </a:lnTo>
                    <a:lnTo>
                      <a:pt x="122" y="31"/>
                    </a:lnTo>
                    <a:lnTo>
                      <a:pt x="92" y="42"/>
                    </a:lnTo>
                    <a:lnTo>
                      <a:pt x="75" y="44"/>
                    </a:lnTo>
                    <a:lnTo>
                      <a:pt x="73" y="52"/>
                    </a:lnTo>
                    <a:lnTo>
                      <a:pt x="53" y="58"/>
                    </a:lnTo>
                    <a:lnTo>
                      <a:pt x="45" y="56"/>
                    </a:lnTo>
                    <a:lnTo>
                      <a:pt x="45" y="62"/>
                    </a:lnTo>
                    <a:lnTo>
                      <a:pt x="36" y="62"/>
                    </a:lnTo>
                    <a:lnTo>
                      <a:pt x="32" y="67"/>
                    </a:lnTo>
                    <a:lnTo>
                      <a:pt x="29" y="76"/>
                    </a:lnTo>
                    <a:lnTo>
                      <a:pt x="25" y="74"/>
                    </a:lnTo>
                    <a:lnTo>
                      <a:pt x="22" y="83"/>
                    </a:lnTo>
                    <a:lnTo>
                      <a:pt x="7" y="88"/>
                    </a:lnTo>
                    <a:lnTo>
                      <a:pt x="5" y="95"/>
                    </a:lnTo>
                    <a:lnTo>
                      <a:pt x="0" y="10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93" name="Freeform 131"/>
            <p:cNvSpPr>
              <a:spLocks/>
            </p:cNvSpPr>
            <p:nvPr/>
          </p:nvSpPr>
          <p:spPr bwMode="auto">
            <a:xfrm>
              <a:off x="7741641" y="3581785"/>
              <a:ext cx="670948" cy="300711"/>
            </a:xfrm>
            <a:custGeom>
              <a:avLst/>
              <a:gdLst>
                <a:gd name="T0" fmla="*/ 0 w 886"/>
                <a:gd name="T1" fmla="*/ 311 h 397"/>
                <a:gd name="T2" fmla="*/ 128 w 886"/>
                <a:gd name="T3" fmla="*/ 325 h 397"/>
                <a:gd name="T4" fmla="*/ 344 w 886"/>
                <a:gd name="T5" fmla="*/ 272 h 397"/>
                <a:gd name="T6" fmla="*/ 495 w 886"/>
                <a:gd name="T7" fmla="*/ 296 h 397"/>
                <a:gd name="T8" fmla="*/ 652 w 886"/>
                <a:gd name="T9" fmla="*/ 384 h 397"/>
                <a:gd name="T10" fmla="*/ 693 w 886"/>
                <a:gd name="T11" fmla="*/ 356 h 397"/>
                <a:gd name="T12" fmla="*/ 710 w 886"/>
                <a:gd name="T13" fmla="*/ 324 h 397"/>
                <a:gd name="T14" fmla="*/ 745 w 886"/>
                <a:gd name="T15" fmla="*/ 287 h 397"/>
                <a:gd name="T16" fmla="*/ 739 w 886"/>
                <a:gd name="T17" fmla="*/ 272 h 397"/>
                <a:gd name="T18" fmla="*/ 744 w 886"/>
                <a:gd name="T19" fmla="*/ 272 h 397"/>
                <a:gd name="T20" fmla="*/ 750 w 886"/>
                <a:gd name="T21" fmla="*/ 282 h 397"/>
                <a:gd name="T22" fmla="*/ 765 w 886"/>
                <a:gd name="T23" fmla="*/ 269 h 397"/>
                <a:gd name="T24" fmla="*/ 765 w 886"/>
                <a:gd name="T25" fmla="*/ 250 h 397"/>
                <a:gd name="T26" fmla="*/ 801 w 886"/>
                <a:gd name="T27" fmla="*/ 246 h 397"/>
                <a:gd name="T28" fmla="*/ 846 w 886"/>
                <a:gd name="T29" fmla="*/ 211 h 397"/>
                <a:gd name="T30" fmla="*/ 829 w 886"/>
                <a:gd name="T31" fmla="*/ 214 h 397"/>
                <a:gd name="T32" fmla="*/ 814 w 886"/>
                <a:gd name="T33" fmla="*/ 209 h 397"/>
                <a:gd name="T34" fmla="*/ 808 w 886"/>
                <a:gd name="T35" fmla="*/ 214 h 397"/>
                <a:gd name="T36" fmla="*/ 779 w 886"/>
                <a:gd name="T37" fmla="*/ 223 h 397"/>
                <a:gd name="T38" fmla="*/ 760 w 886"/>
                <a:gd name="T39" fmla="*/ 200 h 397"/>
                <a:gd name="T40" fmla="*/ 814 w 886"/>
                <a:gd name="T41" fmla="*/ 191 h 397"/>
                <a:gd name="T42" fmla="*/ 816 w 886"/>
                <a:gd name="T43" fmla="*/ 169 h 397"/>
                <a:gd name="T44" fmla="*/ 753 w 886"/>
                <a:gd name="T45" fmla="*/ 156 h 397"/>
                <a:gd name="T46" fmla="*/ 800 w 886"/>
                <a:gd name="T47" fmla="*/ 161 h 397"/>
                <a:gd name="T48" fmla="*/ 791 w 886"/>
                <a:gd name="T49" fmla="*/ 142 h 397"/>
                <a:gd name="T50" fmla="*/ 813 w 886"/>
                <a:gd name="T51" fmla="*/ 136 h 397"/>
                <a:gd name="T52" fmla="*/ 811 w 886"/>
                <a:gd name="T53" fmla="*/ 160 h 397"/>
                <a:gd name="T54" fmla="*/ 828 w 886"/>
                <a:gd name="T55" fmla="*/ 161 h 397"/>
                <a:gd name="T56" fmla="*/ 850 w 886"/>
                <a:gd name="T57" fmla="*/ 158 h 397"/>
                <a:gd name="T58" fmla="*/ 871 w 886"/>
                <a:gd name="T59" fmla="*/ 118 h 397"/>
                <a:gd name="T60" fmla="*/ 885 w 886"/>
                <a:gd name="T61" fmla="*/ 102 h 397"/>
                <a:gd name="T62" fmla="*/ 861 w 886"/>
                <a:gd name="T63" fmla="*/ 80 h 397"/>
                <a:gd name="T64" fmla="*/ 842 w 886"/>
                <a:gd name="T65" fmla="*/ 97 h 397"/>
                <a:gd name="T66" fmla="*/ 811 w 886"/>
                <a:gd name="T67" fmla="*/ 87 h 397"/>
                <a:gd name="T68" fmla="*/ 779 w 886"/>
                <a:gd name="T69" fmla="*/ 78 h 397"/>
                <a:gd name="T70" fmla="*/ 837 w 886"/>
                <a:gd name="T71" fmla="*/ 52 h 397"/>
                <a:gd name="T72" fmla="*/ 850 w 886"/>
                <a:gd name="T73" fmla="*/ 46 h 397"/>
                <a:gd name="T74" fmla="*/ 866 w 886"/>
                <a:gd name="T75" fmla="*/ 52 h 397"/>
                <a:gd name="T76" fmla="*/ 828 w 886"/>
                <a:gd name="T77" fmla="*/ 0 h 397"/>
                <a:gd name="T78" fmla="*/ 253 w 886"/>
                <a:gd name="T79" fmla="*/ 94 h 397"/>
                <a:gd name="T80" fmla="*/ 234 w 886"/>
                <a:gd name="T81" fmla="*/ 134 h 397"/>
                <a:gd name="T82" fmla="*/ 201 w 886"/>
                <a:gd name="T83" fmla="*/ 163 h 397"/>
                <a:gd name="T84" fmla="*/ 174 w 886"/>
                <a:gd name="T85" fmla="*/ 188 h 397"/>
                <a:gd name="T86" fmla="*/ 135 w 886"/>
                <a:gd name="T87" fmla="*/ 199 h 397"/>
                <a:gd name="T88" fmla="*/ 32 w 886"/>
                <a:gd name="T89" fmla="*/ 276 h 397"/>
                <a:gd name="T90" fmla="*/ 0 w 886"/>
                <a:gd name="T91" fmla="*/ 311 h 3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6"/>
                <a:gd name="T139" fmla="*/ 0 h 397"/>
                <a:gd name="T140" fmla="*/ 886 w 886"/>
                <a:gd name="T141" fmla="*/ 397 h 3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6" h="397">
                  <a:moveTo>
                    <a:pt x="0" y="311"/>
                  </a:moveTo>
                  <a:lnTo>
                    <a:pt x="0" y="311"/>
                  </a:lnTo>
                  <a:lnTo>
                    <a:pt x="0" y="340"/>
                  </a:lnTo>
                  <a:lnTo>
                    <a:pt x="128" y="325"/>
                  </a:lnTo>
                  <a:lnTo>
                    <a:pt x="203" y="287"/>
                  </a:lnTo>
                  <a:lnTo>
                    <a:pt x="344" y="272"/>
                  </a:lnTo>
                  <a:lnTo>
                    <a:pt x="403" y="308"/>
                  </a:lnTo>
                  <a:lnTo>
                    <a:pt x="495" y="296"/>
                  </a:lnTo>
                  <a:lnTo>
                    <a:pt x="633" y="396"/>
                  </a:lnTo>
                  <a:lnTo>
                    <a:pt x="652" y="384"/>
                  </a:lnTo>
                  <a:lnTo>
                    <a:pt x="686" y="383"/>
                  </a:lnTo>
                  <a:lnTo>
                    <a:pt x="693" y="356"/>
                  </a:lnTo>
                  <a:lnTo>
                    <a:pt x="701" y="370"/>
                  </a:lnTo>
                  <a:lnTo>
                    <a:pt x="710" y="324"/>
                  </a:lnTo>
                  <a:lnTo>
                    <a:pt x="728" y="300"/>
                  </a:lnTo>
                  <a:lnTo>
                    <a:pt x="745" y="287"/>
                  </a:lnTo>
                  <a:lnTo>
                    <a:pt x="737" y="282"/>
                  </a:lnTo>
                  <a:lnTo>
                    <a:pt x="739" y="272"/>
                  </a:lnTo>
                  <a:lnTo>
                    <a:pt x="731" y="260"/>
                  </a:lnTo>
                  <a:lnTo>
                    <a:pt x="744" y="272"/>
                  </a:lnTo>
                  <a:lnTo>
                    <a:pt x="740" y="277"/>
                  </a:lnTo>
                  <a:lnTo>
                    <a:pt x="750" y="282"/>
                  </a:lnTo>
                  <a:lnTo>
                    <a:pt x="760" y="270"/>
                  </a:lnTo>
                  <a:lnTo>
                    <a:pt x="765" y="269"/>
                  </a:lnTo>
                  <a:lnTo>
                    <a:pt x="760" y="252"/>
                  </a:lnTo>
                  <a:lnTo>
                    <a:pt x="765" y="250"/>
                  </a:lnTo>
                  <a:lnTo>
                    <a:pt x="771" y="262"/>
                  </a:lnTo>
                  <a:lnTo>
                    <a:pt x="801" y="246"/>
                  </a:lnTo>
                  <a:lnTo>
                    <a:pt x="828" y="246"/>
                  </a:lnTo>
                  <a:lnTo>
                    <a:pt x="846" y="211"/>
                  </a:lnTo>
                  <a:lnTo>
                    <a:pt x="839" y="203"/>
                  </a:lnTo>
                  <a:lnTo>
                    <a:pt x="829" y="214"/>
                  </a:lnTo>
                  <a:lnTo>
                    <a:pt x="827" y="199"/>
                  </a:lnTo>
                  <a:lnTo>
                    <a:pt x="814" y="209"/>
                  </a:lnTo>
                  <a:lnTo>
                    <a:pt x="820" y="220"/>
                  </a:lnTo>
                  <a:lnTo>
                    <a:pt x="808" y="214"/>
                  </a:lnTo>
                  <a:lnTo>
                    <a:pt x="807" y="225"/>
                  </a:lnTo>
                  <a:lnTo>
                    <a:pt x="779" y="223"/>
                  </a:lnTo>
                  <a:lnTo>
                    <a:pt x="759" y="208"/>
                  </a:lnTo>
                  <a:lnTo>
                    <a:pt x="760" y="200"/>
                  </a:lnTo>
                  <a:lnTo>
                    <a:pt x="791" y="219"/>
                  </a:lnTo>
                  <a:lnTo>
                    <a:pt x="814" y="191"/>
                  </a:lnTo>
                  <a:lnTo>
                    <a:pt x="801" y="189"/>
                  </a:lnTo>
                  <a:lnTo>
                    <a:pt x="816" y="169"/>
                  </a:lnTo>
                  <a:lnTo>
                    <a:pt x="801" y="174"/>
                  </a:lnTo>
                  <a:lnTo>
                    <a:pt x="753" y="156"/>
                  </a:lnTo>
                  <a:lnTo>
                    <a:pt x="778" y="152"/>
                  </a:lnTo>
                  <a:lnTo>
                    <a:pt x="800" y="161"/>
                  </a:lnTo>
                  <a:lnTo>
                    <a:pt x="801" y="156"/>
                  </a:lnTo>
                  <a:lnTo>
                    <a:pt x="791" y="142"/>
                  </a:lnTo>
                  <a:lnTo>
                    <a:pt x="800" y="142"/>
                  </a:lnTo>
                  <a:lnTo>
                    <a:pt x="813" y="136"/>
                  </a:lnTo>
                  <a:lnTo>
                    <a:pt x="805" y="147"/>
                  </a:lnTo>
                  <a:lnTo>
                    <a:pt x="811" y="160"/>
                  </a:lnTo>
                  <a:lnTo>
                    <a:pt x="821" y="149"/>
                  </a:lnTo>
                  <a:lnTo>
                    <a:pt x="828" y="161"/>
                  </a:lnTo>
                  <a:lnTo>
                    <a:pt x="837" y="160"/>
                  </a:lnTo>
                  <a:lnTo>
                    <a:pt x="850" y="158"/>
                  </a:lnTo>
                  <a:lnTo>
                    <a:pt x="863" y="142"/>
                  </a:lnTo>
                  <a:lnTo>
                    <a:pt x="871" y="118"/>
                  </a:lnTo>
                  <a:lnTo>
                    <a:pt x="885" y="115"/>
                  </a:lnTo>
                  <a:lnTo>
                    <a:pt x="885" y="102"/>
                  </a:lnTo>
                  <a:lnTo>
                    <a:pt x="875" y="80"/>
                  </a:lnTo>
                  <a:lnTo>
                    <a:pt x="861" y="80"/>
                  </a:lnTo>
                  <a:lnTo>
                    <a:pt x="849" y="115"/>
                  </a:lnTo>
                  <a:lnTo>
                    <a:pt x="842" y="97"/>
                  </a:lnTo>
                  <a:lnTo>
                    <a:pt x="839" y="73"/>
                  </a:lnTo>
                  <a:lnTo>
                    <a:pt x="811" y="87"/>
                  </a:lnTo>
                  <a:lnTo>
                    <a:pt x="774" y="94"/>
                  </a:lnTo>
                  <a:lnTo>
                    <a:pt x="779" y="78"/>
                  </a:lnTo>
                  <a:lnTo>
                    <a:pt x="798" y="67"/>
                  </a:lnTo>
                  <a:lnTo>
                    <a:pt x="837" y="52"/>
                  </a:lnTo>
                  <a:lnTo>
                    <a:pt x="823" y="34"/>
                  </a:lnTo>
                  <a:lnTo>
                    <a:pt x="850" y="46"/>
                  </a:lnTo>
                  <a:lnTo>
                    <a:pt x="841" y="31"/>
                  </a:lnTo>
                  <a:lnTo>
                    <a:pt x="866" y="52"/>
                  </a:lnTo>
                  <a:lnTo>
                    <a:pt x="847" y="15"/>
                  </a:lnTo>
                  <a:lnTo>
                    <a:pt x="828" y="0"/>
                  </a:lnTo>
                  <a:lnTo>
                    <a:pt x="512" y="61"/>
                  </a:lnTo>
                  <a:lnTo>
                    <a:pt x="253" y="94"/>
                  </a:lnTo>
                  <a:lnTo>
                    <a:pt x="247" y="124"/>
                  </a:lnTo>
                  <a:lnTo>
                    <a:pt x="234" y="134"/>
                  </a:lnTo>
                  <a:lnTo>
                    <a:pt x="215" y="166"/>
                  </a:lnTo>
                  <a:lnTo>
                    <a:pt x="201" y="163"/>
                  </a:lnTo>
                  <a:lnTo>
                    <a:pt x="186" y="172"/>
                  </a:lnTo>
                  <a:lnTo>
                    <a:pt x="174" y="188"/>
                  </a:lnTo>
                  <a:lnTo>
                    <a:pt x="159" y="179"/>
                  </a:lnTo>
                  <a:lnTo>
                    <a:pt x="135" y="199"/>
                  </a:lnTo>
                  <a:lnTo>
                    <a:pt x="132" y="216"/>
                  </a:lnTo>
                  <a:lnTo>
                    <a:pt x="32" y="276"/>
                  </a:lnTo>
                  <a:lnTo>
                    <a:pt x="26" y="298"/>
                  </a:lnTo>
                  <a:lnTo>
                    <a:pt x="0" y="31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4" name="Freeform 132"/>
            <p:cNvSpPr>
              <a:spLocks/>
            </p:cNvSpPr>
            <p:nvPr/>
          </p:nvSpPr>
          <p:spPr bwMode="auto">
            <a:xfrm>
              <a:off x="6252076" y="2475895"/>
              <a:ext cx="518735" cy="327222"/>
            </a:xfrm>
            <a:custGeom>
              <a:avLst/>
              <a:gdLst>
                <a:gd name="T0" fmla="*/ 0 w 685"/>
                <a:gd name="T1" fmla="*/ 396 h 432"/>
                <a:gd name="T2" fmla="*/ 0 w 685"/>
                <a:gd name="T3" fmla="*/ 396 h 432"/>
                <a:gd name="T4" fmla="*/ 36 w 685"/>
                <a:gd name="T5" fmla="*/ 0 h 432"/>
                <a:gd name="T6" fmla="*/ 373 w 685"/>
                <a:gd name="T7" fmla="*/ 24 h 432"/>
                <a:gd name="T8" fmla="*/ 631 w 685"/>
                <a:gd name="T9" fmla="*/ 31 h 432"/>
                <a:gd name="T10" fmla="*/ 635 w 685"/>
                <a:gd name="T11" fmla="*/ 140 h 432"/>
                <a:gd name="T12" fmla="*/ 661 w 685"/>
                <a:gd name="T13" fmla="*/ 227 h 432"/>
                <a:gd name="T14" fmla="*/ 664 w 685"/>
                <a:gd name="T15" fmla="*/ 340 h 432"/>
                <a:gd name="T16" fmla="*/ 684 w 685"/>
                <a:gd name="T17" fmla="*/ 431 h 432"/>
                <a:gd name="T18" fmla="*/ 324 w 685"/>
                <a:gd name="T19" fmla="*/ 420 h 432"/>
                <a:gd name="T20" fmla="*/ 0 w 685"/>
                <a:gd name="T21" fmla="*/ 396 h 432"/>
                <a:gd name="T22" fmla="*/ 0 w 685"/>
                <a:gd name="T23" fmla="*/ 396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5"/>
                <a:gd name="T37" fmla="*/ 0 h 432"/>
                <a:gd name="T38" fmla="*/ 685 w 685"/>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5" h="432">
                  <a:moveTo>
                    <a:pt x="0" y="396"/>
                  </a:moveTo>
                  <a:lnTo>
                    <a:pt x="0" y="396"/>
                  </a:lnTo>
                  <a:lnTo>
                    <a:pt x="36" y="0"/>
                  </a:lnTo>
                  <a:lnTo>
                    <a:pt x="373" y="24"/>
                  </a:lnTo>
                  <a:lnTo>
                    <a:pt x="631" y="31"/>
                  </a:lnTo>
                  <a:lnTo>
                    <a:pt x="635" y="140"/>
                  </a:lnTo>
                  <a:lnTo>
                    <a:pt x="661" y="227"/>
                  </a:lnTo>
                  <a:lnTo>
                    <a:pt x="664" y="340"/>
                  </a:lnTo>
                  <a:lnTo>
                    <a:pt x="684" y="431"/>
                  </a:lnTo>
                  <a:lnTo>
                    <a:pt x="324" y="420"/>
                  </a:lnTo>
                  <a:lnTo>
                    <a:pt x="0" y="39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5" name="Freeform 133"/>
            <p:cNvSpPr>
              <a:spLocks/>
            </p:cNvSpPr>
            <p:nvPr/>
          </p:nvSpPr>
          <p:spPr bwMode="auto">
            <a:xfrm>
              <a:off x="7628049" y="3110646"/>
              <a:ext cx="329416" cy="372670"/>
            </a:xfrm>
            <a:custGeom>
              <a:avLst/>
              <a:gdLst>
                <a:gd name="T0" fmla="*/ 0 w 435"/>
                <a:gd name="T1" fmla="*/ 89 h 492"/>
                <a:gd name="T2" fmla="*/ 0 w 435"/>
                <a:gd name="T3" fmla="*/ 89 h 492"/>
                <a:gd name="T4" fmla="*/ 36 w 435"/>
                <a:gd name="T5" fmla="*/ 429 h 492"/>
                <a:gd name="T6" fmla="*/ 69 w 435"/>
                <a:gd name="T7" fmla="*/ 428 h 492"/>
                <a:gd name="T8" fmla="*/ 90 w 435"/>
                <a:gd name="T9" fmla="*/ 435 h 492"/>
                <a:gd name="T10" fmla="*/ 100 w 435"/>
                <a:gd name="T11" fmla="*/ 459 h 492"/>
                <a:gd name="T12" fmla="*/ 135 w 435"/>
                <a:gd name="T13" fmla="*/ 464 h 492"/>
                <a:gd name="T14" fmla="*/ 155 w 435"/>
                <a:gd name="T15" fmla="*/ 475 h 492"/>
                <a:gd name="T16" fmla="*/ 202 w 435"/>
                <a:gd name="T17" fmla="*/ 473 h 492"/>
                <a:gd name="T18" fmla="*/ 224 w 435"/>
                <a:gd name="T19" fmla="*/ 459 h 492"/>
                <a:gd name="T20" fmla="*/ 274 w 435"/>
                <a:gd name="T21" fmla="*/ 491 h 492"/>
                <a:gd name="T22" fmla="*/ 306 w 435"/>
                <a:gd name="T23" fmla="*/ 464 h 492"/>
                <a:gd name="T24" fmla="*/ 313 w 435"/>
                <a:gd name="T25" fmla="*/ 410 h 492"/>
                <a:gd name="T26" fmla="*/ 333 w 435"/>
                <a:gd name="T27" fmla="*/ 421 h 492"/>
                <a:gd name="T28" fmla="*/ 343 w 435"/>
                <a:gd name="T29" fmla="*/ 376 h 492"/>
                <a:gd name="T30" fmla="*/ 397 w 435"/>
                <a:gd name="T31" fmla="*/ 335 h 492"/>
                <a:gd name="T32" fmla="*/ 416 w 435"/>
                <a:gd name="T33" fmla="*/ 312 h 492"/>
                <a:gd name="T34" fmla="*/ 429 w 435"/>
                <a:gd name="T35" fmla="*/ 205 h 492"/>
                <a:gd name="T36" fmla="*/ 420 w 435"/>
                <a:gd name="T37" fmla="*/ 182 h 492"/>
                <a:gd name="T38" fmla="*/ 434 w 435"/>
                <a:gd name="T39" fmla="*/ 171 h 492"/>
                <a:gd name="T40" fmla="*/ 406 w 435"/>
                <a:gd name="T41" fmla="*/ 0 h 492"/>
                <a:gd name="T42" fmla="*/ 363 w 435"/>
                <a:gd name="T43" fmla="*/ 22 h 492"/>
                <a:gd name="T44" fmla="*/ 333 w 435"/>
                <a:gd name="T45" fmla="*/ 39 h 492"/>
                <a:gd name="T46" fmla="*/ 320 w 435"/>
                <a:gd name="T47" fmla="*/ 57 h 492"/>
                <a:gd name="T48" fmla="*/ 296 w 435"/>
                <a:gd name="T49" fmla="*/ 80 h 492"/>
                <a:gd name="T50" fmla="*/ 269 w 435"/>
                <a:gd name="T51" fmla="*/ 81 h 492"/>
                <a:gd name="T52" fmla="*/ 241 w 435"/>
                <a:gd name="T53" fmla="*/ 96 h 492"/>
                <a:gd name="T54" fmla="*/ 228 w 435"/>
                <a:gd name="T55" fmla="*/ 102 h 492"/>
                <a:gd name="T56" fmla="*/ 209 w 435"/>
                <a:gd name="T57" fmla="*/ 93 h 492"/>
                <a:gd name="T58" fmla="*/ 185 w 435"/>
                <a:gd name="T59" fmla="*/ 104 h 492"/>
                <a:gd name="T60" fmla="*/ 181 w 435"/>
                <a:gd name="T61" fmla="*/ 99 h 492"/>
                <a:gd name="T62" fmla="*/ 204 w 435"/>
                <a:gd name="T63" fmla="*/ 86 h 492"/>
                <a:gd name="T64" fmla="*/ 203 w 435"/>
                <a:gd name="T65" fmla="*/ 86 h 492"/>
                <a:gd name="T66" fmla="*/ 191 w 435"/>
                <a:gd name="T67" fmla="*/ 81 h 492"/>
                <a:gd name="T68" fmla="*/ 182 w 435"/>
                <a:gd name="T69" fmla="*/ 91 h 492"/>
                <a:gd name="T70" fmla="*/ 143 w 435"/>
                <a:gd name="T71" fmla="*/ 72 h 492"/>
                <a:gd name="T72" fmla="*/ 127 w 435"/>
                <a:gd name="T73" fmla="*/ 80 h 492"/>
                <a:gd name="T74" fmla="*/ 130 w 435"/>
                <a:gd name="T75" fmla="*/ 70 h 492"/>
                <a:gd name="T76" fmla="*/ 0 w 435"/>
                <a:gd name="T77" fmla="*/ 89 h 492"/>
                <a:gd name="T78" fmla="*/ 0 w 435"/>
                <a:gd name="T79" fmla="*/ 89 h 4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5"/>
                <a:gd name="T121" fmla="*/ 0 h 492"/>
                <a:gd name="T122" fmla="*/ 435 w 435"/>
                <a:gd name="T123" fmla="*/ 492 h 4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5" h="492">
                  <a:moveTo>
                    <a:pt x="0" y="89"/>
                  </a:moveTo>
                  <a:lnTo>
                    <a:pt x="0" y="89"/>
                  </a:lnTo>
                  <a:lnTo>
                    <a:pt x="36" y="429"/>
                  </a:lnTo>
                  <a:lnTo>
                    <a:pt x="69" y="428"/>
                  </a:lnTo>
                  <a:lnTo>
                    <a:pt x="90" y="435"/>
                  </a:lnTo>
                  <a:lnTo>
                    <a:pt x="100" y="459"/>
                  </a:lnTo>
                  <a:lnTo>
                    <a:pt x="135" y="464"/>
                  </a:lnTo>
                  <a:lnTo>
                    <a:pt x="155" y="475"/>
                  </a:lnTo>
                  <a:lnTo>
                    <a:pt x="202" y="473"/>
                  </a:lnTo>
                  <a:lnTo>
                    <a:pt x="224" y="459"/>
                  </a:lnTo>
                  <a:lnTo>
                    <a:pt x="274" y="491"/>
                  </a:lnTo>
                  <a:lnTo>
                    <a:pt x="306" y="464"/>
                  </a:lnTo>
                  <a:lnTo>
                    <a:pt x="313" y="410"/>
                  </a:lnTo>
                  <a:lnTo>
                    <a:pt x="333" y="421"/>
                  </a:lnTo>
                  <a:lnTo>
                    <a:pt x="343" y="376"/>
                  </a:lnTo>
                  <a:lnTo>
                    <a:pt x="397" y="335"/>
                  </a:lnTo>
                  <a:lnTo>
                    <a:pt x="416" y="312"/>
                  </a:lnTo>
                  <a:lnTo>
                    <a:pt x="429" y="205"/>
                  </a:lnTo>
                  <a:lnTo>
                    <a:pt x="420" y="182"/>
                  </a:lnTo>
                  <a:lnTo>
                    <a:pt x="434" y="171"/>
                  </a:lnTo>
                  <a:lnTo>
                    <a:pt x="406" y="0"/>
                  </a:lnTo>
                  <a:lnTo>
                    <a:pt x="363" y="22"/>
                  </a:lnTo>
                  <a:lnTo>
                    <a:pt x="333" y="39"/>
                  </a:lnTo>
                  <a:lnTo>
                    <a:pt x="320" y="57"/>
                  </a:lnTo>
                  <a:lnTo>
                    <a:pt x="296" y="80"/>
                  </a:lnTo>
                  <a:lnTo>
                    <a:pt x="269" y="81"/>
                  </a:lnTo>
                  <a:lnTo>
                    <a:pt x="241" y="96"/>
                  </a:lnTo>
                  <a:lnTo>
                    <a:pt x="228" y="102"/>
                  </a:lnTo>
                  <a:lnTo>
                    <a:pt x="209" y="93"/>
                  </a:lnTo>
                  <a:lnTo>
                    <a:pt x="185" y="104"/>
                  </a:lnTo>
                  <a:lnTo>
                    <a:pt x="181" y="99"/>
                  </a:lnTo>
                  <a:lnTo>
                    <a:pt x="204" y="86"/>
                  </a:lnTo>
                  <a:lnTo>
                    <a:pt x="203" y="86"/>
                  </a:lnTo>
                  <a:lnTo>
                    <a:pt x="191" y="81"/>
                  </a:lnTo>
                  <a:lnTo>
                    <a:pt x="182" y="91"/>
                  </a:lnTo>
                  <a:lnTo>
                    <a:pt x="143" y="72"/>
                  </a:lnTo>
                  <a:lnTo>
                    <a:pt x="127" y="80"/>
                  </a:lnTo>
                  <a:lnTo>
                    <a:pt x="130" y="70"/>
                  </a:lnTo>
                  <a:lnTo>
                    <a:pt x="0" y="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6" name="Freeform 134"/>
            <p:cNvSpPr>
              <a:spLocks/>
            </p:cNvSpPr>
            <p:nvPr/>
          </p:nvSpPr>
          <p:spPr bwMode="auto">
            <a:xfrm>
              <a:off x="6249804" y="3669650"/>
              <a:ext cx="679278" cy="356006"/>
            </a:xfrm>
            <a:custGeom>
              <a:avLst/>
              <a:gdLst>
                <a:gd name="T0" fmla="*/ 0 w 897"/>
                <a:gd name="T1" fmla="*/ 69 h 470"/>
                <a:gd name="T2" fmla="*/ 0 w 897"/>
                <a:gd name="T3" fmla="*/ 69 h 470"/>
                <a:gd name="T4" fmla="*/ 6 w 897"/>
                <a:gd name="T5" fmla="*/ 0 h 470"/>
                <a:gd name="T6" fmla="*/ 105 w 897"/>
                <a:gd name="T7" fmla="*/ 7 h 470"/>
                <a:gd name="T8" fmla="*/ 545 w 897"/>
                <a:gd name="T9" fmla="*/ 29 h 470"/>
                <a:gd name="T10" fmla="*/ 872 w 897"/>
                <a:gd name="T11" fmla="*/ 26 h 470"/>
                <a:gd name="T12" fmla="*/ 875 w 897"/>
                <a:gd name="T13" fmla="*/ 95 h 470"/>
                <a:gd name="T14" fmla="*/ 896 w 897"/>
                <a:gd name="T15" fmla="*/ 241 h 470"/>
                <a:gd name="T16" fmla="*/ 892 w 897"/>
                <a:gd name="T17" fmla="*/ 469 h 470"/>
                <a:gd name="T18" fmla="*/ 864 w 897"/>
                <a:gd name="T19" fmla="*/ 459 h 470"/>
                <a:gd name="T20" fmla="*/ 820 w 897"/>
                <a:gd name="T21" fmla="*/ 428 h 470"/>
                <a:gd name="T22" fmla="*/ 802 w 897"/>
                <a:gd name="T23" fmla="*/ 437 h 470"/>
                <a:gd name="T24" fmla="*/ 744 w 897"/>
                <a:gd name="T25" fmla="*/ 442 h 470"/>
                <a:gd name="T26" fmla="*/ 687 w 897"/>
                <a:gd name="T27" fmla="*/ 462 h 470"/>
                <a:gd name="T28" fmla="*/ 665 w 897"/>
                <a:gd name="T29" fmla="*/ 440 h 470"/>
                <a:gd name="T30" fmla="*/ 635 w 897"/>
                <a:gd name="T31" fmla="*/ 446 h 470"/>
                <a:gd name="T32" fmla="*/ 630 w 897"/>
                <a:gd name="T33" fmla="*/ 429 h 470"/>
                <a:gd name="T34" fmla="*/ 608 w 897"/>
                <a:gd name="T35" fmla="*/ 444 h 470"/>
                <a:gd name="T36" fmla="*/ 606 w 897"/>
                <a:gd name="T37" fmla="*/ 462 h 470"/>
                <a:gd name="T38" fmla="*/ 599 w 897"/>
                <a:gd name="T39" fmla="*/ 437 h 470"/>
                <a:gd name="T40" fmla="*/ 578 w 897"/>
                <a:gd name="T41" fmla="*/ 451 h 470"/>
                <a:gd name="T42" fmla="*/ 546 w 897"/>
                <a:gd name="T43" fmla="*/ 425 h 470"/>
                <a:gd name="T44" fmla="*/ 528 w 897"/>
                <a:gd name="T45" fmla="*/ 444 h 470"/>
                <a:gd name="T46" fmla="*/ 516 w 897"/>
                <a:gd name="T47" fmla="*/ 434 h 470"/>
                <a:gd name="T48" fmla="*/ 501 w 897"/>
                <a:gd name="T49" fmla="*/ 402 h 470"/>
                <a:gd name="T50" fmla="*/ 472 w 897"/>
                <a:gd name="T51" fmla="*/ 399 h 470"/>
                <a:gd name="T52" fmla="*/ 468 w 897"/>
                <a:gd name="T53" fmla="*/ 409 h 470"/>
                <a:gd name="T54" fmla="*/ 449 w 897"/>
                <a:gd name="T55" fmla="*/ 397 h 470"/>
                <a:gd name="T56" fmla="*/ 433 w 897"/>
                <a:gd name="T57" fmla="*/ 402 h 470"/>
                <a:gd name="T58" fmla="*/ 413 w 897"/>
                <a:gd name="T59" fmla="*/ 393 h 470"/>
                <a:gd name="T60" fmla="*/ 385 w 897"/>
                <a:gd name="T61" fmla="*/ 389 h 470"/>
                <a:gd name="T62" fmla="*/ 386 w 897"/>
                <a:gd name="T63" fmla="*/ 373 h 470"/>
                <a:gd name="T64" fmla="*/ 370 w 897"/>
                <a:gd name="T65" fmla="*/ 357 h 470"/>
                <a:gd name="T66" fmla="*/ 363 w 897"/>
                <a:gd name="T67" fmla="*/ 367 h 470"/>
                <a:gd name="T68" fmla="*/ 333 w 897"/>
                <a:gd name="T69" fmla="*/ 366 h 470"/>
                <a:gd name="T70" fmla="*/ 303 w 897"/>
                <a:gd name="T71" fmla="*/ 340 h 470"/>
                <a:gd name="T72" fmla="*/ 312 w 897"/>
                <a:gd name="T73" fmla="*/ 87 h 470"/>
                <a:gd name="T74" fmla="*/ 0 w 897"/>
                <a:gd name="T75" fmla="*/ 69 h 470"/>
                <a:gd name="T76" fmla="*/ 0 w 897"/>
                <a:gd name="T77" fmla="*/ 69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7"/>
                <a:gd name="T118" fmla="*/ 0 h 470"/>
                <a:gd name="T119" fmla="*/ 897 w 897"/>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7" h="470">
                  <a:moveTo>
                    <a:pt x="0" y="69"/>
                  </a:moveTo>
                  <a:lnTo>
                    <a:pt x="0" y="69"/>
                  </a:lnTo>
                  <a:lnTo>
                    <a:pt x="6" y="0"/>
                  </a:lnTo>
                  <a:lnTo>
                    <a:pt x="105" y="7"/>
                  </a:lnTo>
                  <a:lnTo>
                    <a:pt x="545" y="29"/>
                  </a:lnTo>
                  <a:lnTo>
                    <a:pt x="872" y="26"/>
                  </a:lnTo>
                  <a:lnTo>
                    <a:pt x="875" y="95"/>
                  </a:lnTo>
                  <a:lnTo>
                    <a:pt x="896" y="241"/>
                  </a:lnTo>
                  <a:lnTo>
                    <a:pt x="892" y="469"/>
                  </a:lnTo>
                  <a:lnTo>
                    <a:pt x="864" y="459"/>
                  </a:lnTo>
                  <a:lnTo>
                    <a:pt x="820" y="428"/>
                  </a:lnTo>
                  <a:lnTo>
                    <a:pt x="802" y="437"/>
                  </a:lnTo>
                  <a:lnTo>
                    <a:pt x="744" y="442"/>
                  </a:lnTo>
                  <a:lnTo>
                    <a:pt x="687" y="462"/>
                  </a:lnTo>
                  <a:lnTo>
                    <a:pt x="665" y="440"/>
                  </a:lnTo>
                  <a:lnTo>
                    <a:pt x="635" y="446"/>
                  </a:lnTo>
                  <a:lnTo>
                    <a:pt x="630" y="429"/>
                  </a:lnTo>
                  <a:lnTo>
                    <a:pt x="608" y="444"/>
                  </a:lnTo>
                  <a:lnTo>
                    <a:pt x="606" y="462"/>
                  </a:lnTo>
                  <a:lnTo>
                    <a:pt x="599" y="437"/>
                  </a:lnTo>
                  <a:lnTo>
                    <a:pt x="578" y="451"/>
                  </a:lnTo>
                  <a:lnTo>
                    <a:pt x="546" y="425"/>
                  </a:lnTo>
                  <a:lnTo>
                    <a:pt x="528" y="444"/>
                  </a:lnTo>
                  <a:lnTo>
                    <a:pt x="516" y="434"/>
                  </a:lnTo>
                  <a:lnTo>
                    <a:pt x="501" y="402"/>
                  </a:lnTo>
                  <a:lnTo>
                    <a:pt x="472" y="399"/>
                  </a:lnTo>
                  <a:lnTo>
                    <a:pt x="468" y="409"/>
                  </a:lnTo>
                  <a:lnTo>
                    <a:pt x="449" y="397"/>
                  </a:lnTo>
                  <a:lnTo>
                    <a:pt x="433" y="402"/>
                  </a:lnTo>
                  <a:lnTo>
                    <a:pt x="413" y="393"/>
                  </a:lnTo>
                  <a:lnTo>
                    <a:pt x="385" y="389"/>
                  </a:lnTo>
                  <a:lnTo>
                    <a:pt x="386" y="373"/>
                  </a:lnTo>
                  <a:lnTo>
                    <a:pt x="370" y="357"/>
                  </a:lnTo>
                  <a:lnTo>
                    <a:pt x="363" y="367"/>
                  </a:lnTo>
                  <a:lnTo>
                    <a:pt x="333" y="366"/>
                  </a:lnTo>
                  <a:lnTo>
                    <a:pt x="303" y="340"/>
                  </a:lnTo>
                  <a:lnTo>
                    <a:pt x="312" y="87"/>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7" name="Freeform 135"/>
            <p:cNvSpPr>
              <a:spLocks/>
            </p:cNvSpPr>
            <p:nvPr/>
          </p:nvSpPr>
          <p:spPr bwMode="auto">
            <a:xfrm>
              <a:off x="4772356" y="2480440"/>
              <a:ext cx="626269" cy="536281"/>
            </a:xfrm>
            <a:custGeom>
              <a:avLst/>
              <a:gdLst>
                <a:gd name="T0" fmla="*/ 0 w 827"/>
                <a:gd name="T1" fmla="*/ 526 h 708"/>
                <a:gd name="T2" fmla="*/ 0 w 827"/>
                <a:gd name="T3" fmla="*/ 526 h 708"/>
                <a:gd name="T4" fmla="*/ 14 w 827"/>
                <a:gd name="T5" fmla="*/ 400 h 708"/>
                <a:gd name="T6" fmla="*/ 78 w 827"/>
                <a:gd name="T7" fmla="*/ 296 h 708"/>
                <a:gd name="T8" fmla="*/ 179 w 827"/>
                <a:gd name="T9" fmla="*/ 0 h 708"/>
                <a:gd name="T10" fmla="*/ 232 w 827"/>
                <a:gd name="T11" fmla="*/ 18 h 708"/>
                <a:gd name="T12" fmla="*/ 234 w 827"/>
                <a:gd name="T13" fmla="*/ 31 h 708"/>
                <a:gd name="T14" fmla="*/ 247 w 827"/>
                <a:gd name="T15" fmla="*/ 32 h 708"/>
                <a:gd name="T16" fmla="*/ 274 w 827"/>
                <a:gd name="T17" fmla="*/ 83 h 708"/>
                <a:gd name="T18" fmla="*/ 267 w 827"/>
                <a:gd name="T19" fmla="*/ 100 h 708"/>
                <a:gd name="T20" fmla="*/ 309 w 827"/>
                <a:gd name="T21" fmla="*/ 134 h 708"/>
                <a:gd name="T22" fmla="*/ 379 w 827"/>
                <a:gd name="T23" fmla="*/ 132 h 708"/>
                <a:gd name="T24" fmla="*/ 431 w 827"/>
                <a:gd name="T25" fmla="*/ 154 h 708"/>
                <a:gd name="T26" fmla="*/ 456 w 827"/>
                <a:gd name="T27" fmla="*/ 150 h 708"/>
                <a:gd name="T28" fmla="*/ 615 w 827"/>
                <a:gd name="T29" fmla="*/ 154 h 708"/>
                <a:gd name="T30" fmla="*/ 796 w 827"/>
                <a:gd name="T31" fmla="*/ 198 h 708"/>
                <a:gd name="T32" fmla="*/ 805 w 827"/>
                <a:gd name="T33" fmla="*/ 220 h 708"/>
                <a:gd name="T34" fmla="*/ 826 w 827"/>
                <a:gd name="T35" fmla="*/ 252 h 708"/>
                <a:gd name="T36" fmla="*/ 798 w 827"/>
                <a:gd name="T37" fmla="*/ 296 h 708"/>
                <a:gd name="T38" fmla="*/ 766 w 827"/>
                <a:gd name="T39" fmla="*/ 347 h 708"/>
                <a:gd name="T40" fmla="*/ 727 w 827"/>
                <a:gd name="T41" fmla="*/ 384 h 708"/>
                <a:gd name="T42" fmla="*/ 722 w 827"/>
                <a:gd name="T43" fmla="*/ 408 h 708"/>
                <a:gd name="T44" fmla="*/ 743 w 827"/>
                <a:gd name="T45" fmla="*/ 435 h 708"/>
                <a:gd name="T46" fmla="*/ 718 w 827"/>
                <a:gd name="T47" fmla="*/ 492 h 708"/>
                <a:gd name="T48" fmla="*/ 669 w 827"/>
                <a:gd name="T49" fmla="*/ 707 h 708"/>
                <a:gd name="T50" fmla="*/ 389 w 827"/>
                <a:gd name="T51" fmla="*/ 636 h 708"/>
                <a:gd name="T52" fmla="*/ 0 w 827"/>
                <a:gd name="T53" fmla="*/ 526 h 708"/>
                <a:gd name="T54" fmla="*/ 0 w 827"/>
                <a:gd name="T55" fmla="*/ 526 h 7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7"/>
                <a:gd name="T85" fmla="*/ 0 h 708"/>
                <a:gd name="T86" fmla="*/ 827 w 827"/>
                <a:gd name="T87" fmla="*/ 708 h 7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7" h="708">
                  <a:moveTo>
                    <a:pt x="0" y="526"/>
                  </a:moveTo>
                  <a:lnTo>
                    <a:pt x="0" y="526"/>
                  </a:lnTo>
                  <a:lnTo>
                    <a:pt x="14" y="400"/>
                  </a:lnTo>
                  <a:lnTo>
                    <a:pt x="78" y="296"/>
                  </a:lnTo>
                  <a:lnTo>
                    <a:pt x="179" y="0"/>
                  </a:lnTo>
                  <a:lnTo>
                    <a:pt x="232" y="18"/>
                  </a:lnTo>
                  <a:lnTo>
                    <a:pt x="234" y="31"/>
                  </a:lnTo>
                  <a:lnTo>
                    <a:pt x="247" y="32"/>
                  </a:lnTo>
                  <a:lnTo>
                    <a:pt x="274" y="83"/>
                  </a:lnTo>
                  <a:lnTo>
                    <a:pt x="267" y="100"/>
                  </a:lnTo>
                  <a:lnTo>
                    <a:pt x="309" y="134"/>
                  </a:lnTo>
                  <a:lnTo>
                    <a:pt x="379" y="132"/>
                  </a:lnTo>
                  <a:lnTo>
                    <a:pt x="431" y="154"/>
                  </a:lnTo>
                  <a:lnTo>
                    <a:pt x="456" y="150"/>
                  </a:lnTo>
                  <a:lnTo>
                    <a:pt x="615" y="154"/>
                  </a:lnTo>
                  <a:lnTo>
                    <a:pt x="796" y="198"/>
                  </a:lnTo>
                  <a:lnTo>
                    <a:pt x="805" y="220"/>
                  </a:lnTo>
                  <a:lnTo>
                    <a:pt x="826" y="252"/>
                  </a:lnTo>
                  <a:lnTo>
                    <a:pt x="798" y="296"/>
                  </a:lnTo>
                  <a:lnTo>
                    <a:pt x="766" y="347"/>
                  </a:lnTo>
                  <a:lnTo>
                    <a:pt x="727" y="384"/>
                  </a:lnTo>
                  <a:lnTo>
                    <a:pt x="722" y="408"/>
                  </a:lnTo>
                  <a:lnTo>
                    <a:pt x="743" y="435"/>
                  </a:lnTo>
                  <a:lnTo>
                    <a:pt x="718" y="492"/>
                  </a:lnTo>
                  <a:lnTo>
                    <a:pt x="669" y="707"/>
                  </a:lnTo>
                  <a:lnTo>
                    <a:pt x="389" y="636"/>
                  </a:lnTo>
                  <a:lnTo>
                    <a:pt x="0" y="5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8" name="Freeform 136"/>
            <p:cNvSpPr>
              <a:spLocks/>
            </p:cNvSpPr>
            <p:nvPr/>
          </p:nvSpPr>
          <p:spPr bwMode="auto">
            <a:xfrm>
              <a:off x="7935504" y="3038687"/>
              <a:ext cx="456638" cy="293894"/>
            </a:xfrm>
            <a:custGeom>
              <a:avLst/>
              <a:gdLst>
                <a:gd name="T0" fmla="*/ 0 w 603"/>
                <a:gd name="T1" fmla="*/ 95 h 388"/>
                <a:gd name="T2" fmla="*/ 0 w 603"/>
                <a:gd name="T3" fmla="*/ 95 h 388"/>
                <a:gd name="T4" fmla="*/ 28 w 603"/>
                <a:gd name="T5" fmla="*/ 266 h 388"/>
                <a:gd name="T6" fmla="*/ 48 w 603"/>
                <a:gd name="T7" fmla="*/ 387 h 388"/>
                <a:gd name="T8" fmla="*/ 149 w 603"/>
                <a:gd name="T9" fmla="*/ 370 h 388"/>
                <a:gd name="T10" fmla="*/ 511 w 603"/>
                <a:gd name="T11" fmla="*/ 301 h 388"/>
                <a:gd name="T12" fmla="*/ 525 w 603"/>
                <a:gd name="T13" fmla="*/ 282 h 388"/>
                <a:gd name="T14" fmla="*/ 545 w 603"/>
                <a:gd name="T15" fmla="*/ 282 h 388"/>
                <a:gd name="T16" fmla="*/ 571 w 603"/>
                <a:gd name="T17" fmla="*/ 267 h 388"/>
                <a:gd name="T18" fmla="*/ 582 w 603"/>
                <a:gd name="T19" fmla="*/ 241 h 388"/>
                <a:gd name="T20" fmla="*/ 602 w 603"/>
                <a:gd name="T21" fmla="*/ 222 h 388"/>
                <a:gd name="T22" fmla="*/ 544 w 603"/>
                <a:gd name="T23" fmla="*/ 175 h 388"/>
                <a:gd name="T24" fmla="*/ 542 w 603"/>
                <a:gd name="T25" fmla="*/ 128 h 388"/>
                <a:gd name="T26" fmla="*/ 570 w 603"/>
                <a:gd name="T27" fmla="*/ 67 h 388"/>
                <a:gd name="T28" fmla="*/ 530 w 603"/>
                <a:gd name="T29" fmla="*/ 45 h 388"/>
                <a:gd name="T30" fmla="*/ 514 w 603"/>
                <a:gd name="T31" fmla="*/ 14 h 388"/>
                <a:gd name="T32" fmla="*/ 487 w 603"/>
                <a:gd name="T33" fmla="*/ 0 h 388"/>
                <a:gd name="T34" fmla="*/ 87 w 603"/>
                <a:gd name="T35" fmla="*/ 77 h 388"/>
                <a:gd name="T36" fmla="*/ 66 w 603"/>
                <a:gd name="T37" fmla="*/ 45 h 388"/>
                <a:gd name="T38" fmla="*/ 0 w 603"/>
                <a:gd name="T39" fmla="*/ 95 h 388"/>
                <a:gd name="T40" fmla="*/ 0 w 603"/>
                <a:gd name="T41" fmla="*/ 95 h 3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3"/>
                <a:gd name="T64" fmla="*/ 0 h 388"/>
                <a:gd name="T65" fmla="*/ 603 w 603"/>
                <a:gd name="T66" fmla="*/ 388 h 3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3" h="388">
                  <a:moveTo>
                    <a:pt x="0" y="95"/>
                  </a:moveTo>
                  <a:lnTo>
                    <a:pt x="0" y="95"/>
                  </a:lnTo>
                  <a:lnTo>
                    <a:pt x="28" y="266"/>
                  </a:lnTo>
                  <a:lnTo>
                    <a:pt x="48" y="387"/>
                  </a:lnTo>
                  <a:lnTo>
                    <a:pt x="149" y="370"/>
                  </a:lnTo>
                  <a:lnTo>
                    <a:pt x="511" y="301"/>
                  </a:lnTo>
                  <a:lnTo>
                    <a:pt x="525" y="282"/>
                  </a:lnTo>
                  <a:lnTo>
                    <a:pt x="545" y="282"/>
                  </a:lnTo>
                  <a:lnTo>
                    <a:pt x="571" y="267"/>
                  </a:lnTo>
                  <a:lnTo>
                    <a:pt x="582" y="241"/>
                  </a:lnTo>
                  <a:lnTo>
                    <a:pt x="602" y="222"/>
                  </a:lnTo>
                  <a:lnTo>
                    <a:pt x="544" y="175"/>
                  </a:lnTo>
                  <a:lnTo>
                    <a:pt x="542" y="128"/>
                  </a:lnTo>
                  <a:lnTo>
                    <a:pt x="570" y="67"/>
                  </a:lnTo>
                  <a:lnTo>
                    <a:pt x="530" y="45"/>
                  </a:lnTo>
                  <a:lnTo>
                    <a:pt x="514" y="14"/>
                  </a:lnTo>
                  <a:lnTo>
                    <a:pt x="487" y="0"/>
                  </a:lnTo>
                  <a:lnTo>
                    <a:pt x="87" y="77"/>
                  </a:lnTo>
                  <a:lnTo>
                    <a:pt x="66" y="45"/>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9" name="Freeform 137"/>
            <p:cNvSpPr>
              <a:spLocks/>
            </p:cNvSpPr>
            <p:nvPr/>
          </p:nvSpPr>
          <p:spPr bwMode="auto">
            <a:xfrm>
              <a:off x="8561015" y="2970516"/>
              <a:ext cx="61339" cy="77261"/>
            </a:xfrm>
            <a:custGeom>
              <a:avLst/>
              <a:gdLst>
                <a:gd name="T0" fmla="*/ 0 w 81"/>
                <a:gd name="T1" fmla="*/ 10 h 102"/>
                <a:gd name="T2" fmla="*/ 0 w 81"/>
                <a:gd name="T3" fmla="*/ 10 h 102"/>
                <a:gd name="T4" fmla="*/ 17 w 81"/>
                <a:gd name="T5" fmla="*/ 96 h 102"/>
                <a:gd name="T6" fmla="*/ 20 w 81"/>
                <a:gd name="T7" fmla="*/ 101 h 102"/>
                <a:gd name="T8" fmla="*/ 51 w 81"/>
                <a:gd name="T9" fmla="*/ 82 h 102"/>
                <a:gd name="T10" fmla="*/ 48 w 81"/>
                <a:gd name="T11" fmla="*/ 57 h 102"/>
                <a:gd name="T12" fmla="*/ 53 w 81"/>
                <a:gd name="T13" fmla="*/ 43 h 102"/>
                <a:gd name="T14" fmla="*/ 60 w 81"/>
                <a:gd name="T15" fmla="*/ 53 h 102"/>
                <a:gd name="T16" fmla="*/ 63 w 81"/>
                <a:gd name="T17" fmla="*/ 71 h 102"/>
                <a:gd name="T18" fmla="*/ 71 w 81"/>
                <a:gd name="T19" fmla="*/ 71 h 102"/>
                <a:gd name="T20" fmla="*/ 80 w 81"/>
                <a:gd name="T21" fmla="*/ 53 h 102"/>
                <a:gd name="T22" fmla="*/ 71 w 81"/>
                <a:gd name="T23" fmla="*/ 31 h 102"/>
                <a:gd name="T24" fmla="*/ 52 w 81"/>
                <a:gd name="T25" fmla="*/ 29 h 102"/>
                <a:gd name="T26" fmla="*/ 40 w 81"/>
                <a:gd name="T27" fmla="*/ 1 h 102"/>
                <a:gd name="T28" fmla="*/ 29 w 81"/>
                <a:gd name="T29" fmla="*/ 0 h 102"/>
                <a:gd name="T30" fmla="*/ 0 w 81"/>
                <a:gd name="T31" fmla="*/ 10 h 102"/>
                <a:gd name="T32" fmla="*/ 0 w 81"/>
                <a:gd name="T33" fmla="*/ 10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02"/>
                <a:gd name="T53" fmla="*/ 81 w 81"/>
                <a:gd name="T54" fmla="*/ 102 h 1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02">
                  <a:moveTo>
                    <a:pt x="0" y="10"/>
                  </a:moveTo>
                  <a:lnTo>
                    <a:pt x="0" y="10"/>
                  </a:lnTo>
                  <a:lnTo>
                    <a:pt x="17" y="96"/>
                  </a:lnTo>
                  <a:lnTo>
                    <a:pt x="20" y="101"/>
                  </a:lnTo>
                  <a:lnTo>
                    <a:pt x="51" y="82"/>
                  </a:lnTo>
                  <a:lnTo>
                    <a:pt x="48" y="57"/>
                  </a:lnTo>
                  <a:lnTo>
                    <a:pt x="53" y="43"/>
                  </a:lnTo>
                  <a:lnTo>
                    <a:pt x="60" y="53"/>
                  </a:lnTo>
                  <a:lnTo>
                    <a:pt x="63" y="71"/>
                  </a:lnTo>
                  <a:lnTo>
                    <a:pt x="71" y="71"/>
                  </a:lnTo>
                  <a:lnTo>
                    <a:pt x="80" y="53"/>
                  </a:lnTo>
                  <a:lnTo>
                    <a:pt x="71" y="31"/>
                  </a:lnTo>
                  <a:lnTo>
                    <a:pt x="52" y="29"/>
                  </a:lnTo>
                  <a:lnTo>
                    <a:pt x="40" y="1"/>
                  </a:lnTo>
                  <a:lnTo>
                    <a:pt x="29" y="0"/>
                  </a:lnTo>
                  <a:lnTo>
                    <a:pt x="0" y="1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0" name="Freeform 138"/>
            <p:cNvSpPr>
              <a:spLocks/>
            </p:cNvSpPr>
            <p:nvPr/>
          </p:nvSpPr>
          <p:spPr bwMode="auto">
            <a:xfrm>
              <a:off x="7821912" y="3787814"/>
              <a:ext cx="399843" cy="305256"/>
            </a:xfrm>
            <a:custGeom>
              <a:avLst/>
              <a:gdLst>
                <a:gd name="T0" fmla="*/ 0 w 528"/>
                <a:gd name="T1" fmla="*/ 95 h 403"/>
                <a:gd name="T2" fmla="*/ 0 w 528"/>
                <a:gd name="T3" fmla="*/ 95 h 403"/>
                <a:gd name="T4" fmla="*/ 22 w 528"/>
                <a:gd name="T5" fmla="*/ 53 h 403"/>
                <a:gd name="T6" fmla="*/ 97 w 528"/>
                <a:gd name="T7" fmla="*/ 15 h 403"/>
                <a:gd name="T8" fmla="*/ 238 w 528"/>
                <a:gd name="T9" fmla="*/ 0 h 403"/>
                <a:gd name="T10" fmla="*/ 297 w 528"/>
                <a:gd name="T11" fmla="*/ 36 h 403"/>
                <a:gd name="T12" fmla="*/ 389 w 528"/>
                <a:gd name="T13" fmla="*/ 24 h 403"/>
                <a:gd name="T14" fmla="*/ 527 w 528"/>
                <a:gd name="T15" fmla="*/ 124 h 403"/>
                <a:gd name="T16" fmla="*/ 487 w 528"/>
                <a:gd name="T17" fmla="*/ 171 h 403"/>
                <a:gd name="T18" fmla="*/ 465 w 528"/>
                <a:gd name="T19" fmla="*/ 201 h 403"/>
                <a:gd name="T20" fmla="*/ 468 w 528"/>
                <a:gd name="T21" fmla="*/ 234 h 403"/>
                <a:gd name="T22" fmla="*/ 432 w 528"/>
                <a:gd name="T23" fmla="*/ 264 h 403"/>
                <a:gd name="T24" fmla="*/ 403 w 528"/>
                <a:gd name="T25" fmla="*/ 309 h 403"/>
                <a:gd name="T26" fmla="*/ 364 w 528"/>
                <a:gd name="T27" fmla="*/ 332 h 403"/>
                <a:gd name="T28" fmla="*/ 345 w 528"/>
                <a:gd name="T29" fmla="*/ 337 h 403"/>
                <a:gd name="T30" fmla="*/ 337 w 528"/>
                <a:gd name="T31" fmla="*/ 364 h 403"/>
                <a:gd name="T32" fmla="*/ 315 w 528"/>
                <a:gd name="T33" fmla="*/ 349 h 403"/>
                <a:gd name="T34" fmla="*/ 335 w 528"/>
                <a:gd name="T35" fmla="*/ 376 h 403"/>
                <a:gd name="T36" fmla="*/ 315 w 528"/>
                <a:gd name="T37" fmla="*/ 402 h 403"/>
                <a:gd name="T38" fmla="*/ 297 w 528"/>
                <a:gd name="T39" fmla="*/ 400 h 403"/>
                <a:gd name="T40" fmla="*/ 284 w 528"/>
                <a:gd name="T41" fmla="*/ 383 h 403"/>
                <a:gd name="T42" fmla="*/ 262 w 528"/>
                <a:gd name="T43" fmla="*/ 343 h 403"/>
                <a:gd name="T44" fmla="*/ 249 w 528"/>
                <a:gd name="T45" fmla="*/ 338 h 403"/>
                <a:gd name="T46" fmla="*/ 223 w 528"/>
                <a:gd name="T47" fmla="*/ 285 h 403"/>
                <a:gd name="T48" fmla="*/ 188 w 528"/>
                <a:gd name="T49" fmla="*/ 262 h 403"/>
                <a:gd name="T50" fmla="*/ 162 w 528"/>
                <a:gd name="T51" fmla="*/ 226 h 403"/>
                <a:gd name="T52" fmla="*/ 100 w 528"/>
                <a:gd name="T53" fmla="*/ 180 h 403"/>
                <a:gd name="T54" fmla="*/ 68 w 528"/>
                <a:gd name="T55" fmla="*/ 138 h 403"/>
                <a:gd name="T56" fmla="*/ 0 w 528"/>
                <a:gd name="T57" fmla="*/ 95 h 403"/>
                <a:gd name="T58" fmla="*/ 0 w 528"/>
                <a:gd name="T59" fmla="*/ 95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8"/>
                <a:gd name="T91" fmla="*/ 0 h 403"/>
                <a:gd name="T92" fmla="*/ 528 w 528"/>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8" h="403">
                  <a:moveTo>
                    <a:pt x="0" y="95"/>
                  </a:moveTo>
                  <a:lnTo>
                    <a:pt x="0" y="95"/>
                  </a:lnTo>
                  <a:lnTo>
                    <a:pt x="22" y="53"/>
                  </a:lnTo>
                  <a:lnTo>
                    <a:pt x="97" y="15"/>
                  </a:lnTo>
                  <a:lnTo>
                    <a:pt x="238" y="0"/>
                  </a:lnTo>
                  <a:lnTo>
                    <a:pt x="297" y="36"/>
                  </a:lnTo>
                  <a:lnTo>
                    <a:pt x="389" y="24"/>
                  </a:lnTo>
                  <a:lnTo>
                    <a:pt x="527" y="124"/>
                  </a:lnTo>
                  <a:lnTo>
                    <a:pt x="487" y="171"/>
                  </a:lnTo>
                  <a:lnTo>
                    <a:pt x="465" y="201"/>
                  </a:lnTo>
                  <a:lnTo>
                    <a:pt x="468" y="234"/>
                  </a:lnTo>
                  <a:lnTo>
                    <a:pt x="432" y="264"/>
                  </a:lnTo>
                  <a:lnTo>
                    <a:pt x="403" y="309"/>
                  </a:lnTo>
                  <a:lnTo>
                    <a:pt x="364" y="332"/>
                  </a:lnTo>
                  <a:lnTo>
                    <a:pt x="345" y="337"/>
                  </a:lnTo>
                  <a:lnTo>
                    <a:pt x="337" y="364"/>
                  </a:lnTo>
                  <a:lnTo>
                    <a:pt x="315" y="349"/>
                  </a:lnTo>
                  <a:lnTo>
                    <a:pt x="335" y="376"/>
                  </a:lnTo>
                  <a:lnTo>
                    <a:pt x="315" y="402"/>
                  </a:lnTo>
                  <a:lnTo>
                    <a:pt x="297" y="400"/>
                  </a:lnTo>
                  <a:lnTo>
                    <a:pt x="284" y="383"/>
                  </a:lnTo>
                  <a:lnTo>
                    <a:pt x="262" y="343"/>
                  </a:lnTo>
                  <a:lnTo>
                    <a:pt x="249" y="338"/>
                  </a:lnTo>
                  <a:lnTo>
                    <a:pt x="223" y="285"/>
                  </a:lnTo>
                  <a:lnTo>
                    <a:pt x="188" y="262"/>
                  </a:lnTo>
                  <a:lnTo>
                    <a:pt x="162" y="226"/>
                  </a:lnTo>
                  <a:lnTo>
                    <a:pt x="100" y="180"/>
                  </a:lnTo>
                  <a:lnTo>
                    <a:pt x="68" y="138"/>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1" name="Freeform 139"/>
            <p:cNvSpPr>
              <a:spLocks/>
            </p:cNvSpPr>
            <p:nvPr/>
          </p:nvSpPr>
          <p:spPr bwMode="auto">
            <a:xfrm>
              <a:off x="6225571" y="2775849"/>
              <a:ext cx="552055" cy="371912"/>
            </a:xfrm>
            <a:custGeom>
              <a:avLst/>
              <a:gdLst>
                <a:gd name="T0" fmla="*/ 0 w 729"/>
                <a:gd name="T1" fmla="*/ 384 h 491"/>
                <a:gd name="T2" fmla="*/ 0 w 729"/>
                <a:gd name="T3" fmla="*/ 384 h 491"/>
                <a:gd name="T4" fmla="*/ 25 w 729"/>
                <a:gd name="T5" fmla="*/ 122 h 491"/>
                <a:gd name="T6" fmla="*/ 35 w 729"/>
                <a:gd name="T7" fmla="*/ 0 h 491"/>
                <a:gd name="T8" fmla="*/ 359 w 729"/>
                <a:gd name="T9" fmla="*/ 24 h 491"/>
                <a:gd name="T10" fmla="*/ 719 w 729"/>
                <a:gd name="T11" fmla="*/ 35 h 491"/>
                <a:gd name="T12" fmla="*/ 694 w 729"/>
                <a:gd name="T13" fmla="*/ 81 h 491"/>
                <a:gd name="T14" fmla="*/ 728 w 729"/>
                <a:gd name="T15" fmla="*/ 116 h 491"/>
                <a:gd name="T16" fmla="*/ 727 w 729"/>
                <a:gd name="T17" fmla="*/ 356 h 491"/>
                <a:gd name="T18" fmla="*/ 713 w 729"/>
                <a:gd name="T19" fmla="*/ 354 h 491"/>
                <a:gd name="T20" fmla="*/ 714 w 729"/>
                <a:gd name="T21" fmla="*/ 385 h 491"/>
                <a:gd name="T22" fmla="*/ 726 w 729"/>
                <a:gd name="T23" fmla="*/ 410 h 491"/>
                <a:gd name="T24" fmla="*/ 718 w 729"/>
                <a:gd name="T25" fmla="*/ 433 h 491"/>
                <a:gd name="T26" fmla="*/ 725 w 729"/>
                <a:gd name="T27" fmla="*/ 490 h 491"/>
                <a:gd name="T28" fmla="*/ 708 w 729"/>
                <a:gd name="T29" fmla="*/ 484 h 491"/>
                <a:gd name="T30" fmla="*/ 691 w 729"/>
                <a:gd name="T31" fmla="*/ 462 h 491"/>
                <a:gd name="T32" fmla="*/ 655 w 729"/>
                <a:gd name="T33" fmla="*/ 447 h 491"/>
                <a:gd name="T34" fmla="*/ 626 w 729"/>
                <a:gd name="T35" fmla="*/ 440 h 491"/>
                <a:gd name="T36" fmla="*/ 563 w 729"/>
                <a:gd name="T37" fmla="*/ 443 h 491"/>
                <a:gd name="T38" fmla="*/ 529 w 729"/>
                <a:gd name="T39" fmla="*/ 416 h 491"/>
                <a:gd name="T40" fmla="*/ 0 w 729"/>
                <a:gd name="T41" fmla="*/ 384 h 491"/>
                <a:gd name="T42" fmla="*/ 0 w 729"/>
                <a:gd name="T43" fmla="*/ 384 h 4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9"/>
                <a:gd name="T67" fmla="*/ 0 h 491"/>
                <a:gd name="T68" fmla="*/ 729 w 729"/>
                <a:gd name="T69" fmla="*/ 491 h 4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9" h="491">
                  <a:moveTo>
                    <a:pt x="0" y="384"/>
                  </a:moveTo>
                  <a:lnTo>
                    <a:pt x="0" y="384"/>
                  </a:lnTo>
                  <a:lnTo>
                    <a:pt x="25" y="122"/>
                  </a:lnTo>
                  <a:lnTo>
                    <a:pt x="35" y="0"/>
                  </a:lnTo>
                  <a:lnTo>
                    <a:pt x="359" y="24"/>
                  </a:lnTo>
                  <a:lnTo>
                    <a:pt x="719" y="35"/>
                  </a:lnTo>
                  <a:lnTo>
                    <a:pt x="694" y="81"/>
                  </a:lnTo>
                  <a:lnTo>
                    <a:pt x="728" y="116"/>
                  </a:lnTo>
                  <a:lnTo>
                    <a:pt x="727" y="356"/>
                  </a:lnTo>
                  <a:lnTo>
                    <a:pt x="713" y="354"/>
                  </a:lnTo>
                  <a:lnTo>
                    <a:pt x="714" y="385"/>
                  </a:lnTo>
                  <a:lnTo>
                    <a:pt x="726" y="410"/>
                  </a:lnTo>
                  <a:lnTo>
                    <a:pt x="718" y="433"/>
                  </a:lnTo>
                  <a:lnTo>
                    <a:pt x="725" y="490"/>
                  </a:lnTo>
                  <a:lnTo>
                    <a:pt x="708" y="484"/>
                  </a:lnTo>
                  <a:lnTo>
                    <a:pt x="691" y="462"/>
                  </a:lnTo>
                  <a:lnTo>
                    <a:pt x="655" y="447"/>
                  </a:lnTo>
                  <a:lnTo>
                    <a:pt x="626" y="440"/>
                  </a:lnTo>
                  <a:lnTo>
                    <a:pt x="563" y="443"/>
                  </a:lnTo>
                  <a:lnTo>
                    <a:pt x="529" y="416"/>
                  </a:lnTo>
                  <a:lnTo>
                    <a:pt x="0" y="38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2" name="Freeform 140"/>
            <p:cNvSpPr>
              <a:spLocks/>
            </p:cNvSpPr>
            <p:nvPr/>
          </p:nvSpPr>
          <p:spPr bwMode="auto">
            <a:xfrm>
              <a:off x="7263799" y="3652986"/>
              <a:ext cx="670191" cy="229510"/>
            </a:xfrm>
            <a:custGeom>
              <a:avLst/>
              <a:gdLst>
                <a:gd name="T0" fmla="*/ 0 w 885"/>
                <a:gd name="T1" fmla="*/ 302 h 303"/>
                <a:gd name="T2" fmla="*/ 0 w 885"/>
                <a:gd name="T3" fmla="*/ 302 h 303"/>
                <a:gd name="T4" fmla="*/ 14 w 885"/>
                <a:gd name="T5" fmla="*/ 248 h 303"/>
                <a:gd name="T6" fmla="*/ 8 w 885"/>
                <a:gd name="T7" fmla="*/ 243 h 303"/>
                <a:gd name="T8" fmla="*/ 34 w 885"/>
                <a:gd name="T9" fmla="*/ 223 h 303"/>
                <a:gd name="T10" fmla="*/ 58 w 885"/>
                <a:gd name="T11" fmla="*/ 175 h 303"/>
                <a:gd name="T12" fmla="*/ 51 w 885"/>
                <a:gd name="T13" fmla="*/ 166 h 303"/>
                <a:gd name="T14" fmla="*/ 62 w 885"/>
                <a:gd name="T15" fmla="*/ 143 h 303"/>
                <a:gd name="T16" fmla="*/ 65 w 885"/>
                <a:gd name="T17" fmla="*/ 117 h 303"/>
                <a:gd name="T18" fmla="*/ 80 w 885"/>
                <a:gd name="T19" fmla="*/ 98 h 303"/>
                <a:gd name="T20" fmla="*/ 220 w 885"/>
                <a:gd name="T21" fmla="*/ 88 h 303"/>
                <a:gd name="T22" fmla="*/ 218 w 885"/>
                <a:gd name="T23" fmla="*/ 66 h 303"/>
                <a:gd name="T24" fmla="*/ 261 w 885"/>
                <a:gd name="T25" fmla="*/ 67 h 303"/>
                <a:gd name="T26" fmla="*/ 677 w 885"/>
                <a:gd name="T27" fmla="*/ 28 h 303"/>
                <a:gd name="T28" fmla="*/ 884 w 885"/>
                <a:gd name="T29" fmla="*/ 0 h 303"/>
                <a:gd name="T30" fmla="*/ 878 w 885"/>
                <a:gd name="T31" fmla="*/ 30 h 303"/>
                <a:gd name="T32" fmla="*/ 865 w 885"/>
                <a:gd name="T33" fmla="*/ 40 h 303"/>
                <a:gd name="T34" fmla="*/ 846 w 885"/>
                <a:gd name="T35" fmla="*/ 72 h 303"/>
                <a:gd name="T36" fmla="*/ 832 w 885"/>
                <a:gd name="T37" fmla="*/ 69 h 303"/>
                <a:gd name="T38" fmla="*/ 817 w 885"/>
                <a:gd name="T39" fmla="*/ 78 h 303"/>
                <a:gd name="T40" fmla="*/ 805 w 885"/>
                <a:gd name="T41" fmla="*/ 94 h 303"/>
                <a:gd name="T42" fmla="*/ 790 w 885"/>
                <a:gd name="T43" fmla="*/ 85 h 303"/>
                <a:gd name="T44" fmla="*/ 766 w 885"/>
                <a:gd name="T45" fmla="*/ 105 h 303"/>
                <a:gd name="T46" fmla="*/ 763 w 885"/>
                <a:gd name="T47" fmla="*/ 122 h 303"/>
                <a:gd name="T48" fmla="*/ 663 w 885"/>
                <a:gd name="T49" fmla="*/ 182 h 303"/>
                <a:gd name="T50" fmla="*/ 657 w 885"/>
                <a:gd name="T51" fmla="*/ 204 h 303"/>
                <a:gd name="T52" fmla="*/ 631 w 885"/>
                <a:gd name="T53" fmla="*/ 217 h 303"/>
                <a:gd name="T54" fmla="*/ 631 w 885"/>
                <a:gd name="T55" fmla="*/ 246 h 303"/>
                <a:gd name="T56" fmla="*/ 495 w 885"/>
                <a:gd name="T57" fmla="*/ 264 h 303"/>
                <a:gd name="T58" fmla="*/ 221 w 885"/>
                <a:gd name="T59" fmla="*/ 288 h 303"/>
                <a:gd name="T60" fmla="*/ 0 w 885"/>
                <a:gd name="T61" fmla="*/ 302 h 303"/>
                <a:gd name="T62" fmla="*/ 0 w 885"/>
                <a:gd name="T63" fmla="*/ 302 h 3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5"/>
                <a:gd name="T97" fmla="*/ 0 h 303"/>
                <a:gd name="T98" fmla="*/ 885 w 885"/>
                <a:gd name="T99" fmla="*/ 303 h 3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5" h="303">
                  <a:moveTo>
                    <a:pt x="0" y="302"/>
                  </a:moveTo>
                  <a:lnTo>
                    <a:pt x="0" y="302"/>
                  </a:lnTo>
                  <a:lnTo>
                    <a:pt x="14" y="248"/>
                  </a:lnTo>
                  <a:lnTo>
                    <a:pt x="8" y="243"/>
                  </a:lnTo>
                  <a:lnTo>
                    <a:pt x="34" y="223"/>
                  </a:lnTo>
                  <a:lnTo>
                    <a:pt x="58" y="175"/>
                  </a:lnTo>
                  <a:lnTo>
                    <a:pt x="51" y="166"/>
                  </a:lnTo>
                  <a:lnTo>
                    <a:pt x="62" y="143"/>
                  </a:lnTo>
                  <a:lnTo>
                    <a:pt x="65" y="117"/>
                  </a:lnTo>
                  <a:lnTo>
                    <a:pt x="80" y="98"/>
                  </a:lnTo>
                  <a:lnTo>
                    <a:pt x="220" y="88"/>
                  </a:lnTo>
                  <a:lnTo>
                    <a:pt x="218" y="66"/>
                  </a:lnTo>
                  <a:lnTo>
                    <a:pt x="261" y="67"/>
                  </a:lnTo>
                  <a:lnTo>
                    <a:pt x="677" y="28"/>
                  </a:lnTo>
                  <a:lnTo>
                    <a:pt x="884" y="0"/>
                  </a:lnTo>
                  <a:lnTo>
                    <a:pt x="878" y="30"/>
                  </a:lnTo>
                  <a:lnTo>
                    <a:pt x="865" y="40"/>
                  </a:lnTo>
                  <a:lnTo>
                    <a:pt x="846" y="72"/>
                  </a:lnTo>
                  <a:lnTo>
                    <a:pt x="832" y="69"/>
                  </a:lnTo>
                  <a:lnTo>
                    <a:pt x="817" y="78"/>
                  </a:lnTo>
                  <a:lnTo>
                    <a:pt x="805" y="94"/>
                  </a:lnTo>
                  <a:lnTo>
                    <a:pt x="790" y="85"/>
                  </a:lnTo>
                  <a:lnTo>
                    <a:pt x="766" y="105"/>
                  </a:lnTo>
                  <a:lnTo>
                    <a:pt x="763" y="122"/>
                  </a:lnTo>
                  <a:lnTo>
                    <a:pt x="663" y="182"/>
                  </a:lnTo>
                  <a:lnTo>
                    <a:pt x="657" y="204"/>
                  </a:lnTo>
                  <a:lnTo>
                    <a:pt x="631" y="217"/>
                  </a:lnTo>
                  <a:lnTo>
                    <a:pt x="631" y="246"/>
                  </a:lnTo>
                  <a:lnTo>
                    <a:pt x="495" y="264"/>
                  </a:lnTo>
                  <a:lnTo>
                    <a:pt x="221" y="288"/>
                  </a:lnTo>
                  <a:lnTo>
                    <a:pt x="0" y="30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3" name="Freeform 141"/>
            <p:cNvSpPr>
              <a:spLocks/>
            </p:cNvSpPr>
            <p:nvPr/>
          </p:nvSpPr>
          <p:spPr bwMode="auto">
            <a:xfrm>
              <a:off x="5910544" y="3721915"/>
              <a:ext cx="1098052" cy="1064987"/>
            </a:xfrm>
            <a:custGeom>
              <a:avLst/>
              <a:gdLst>
                <a:gd name="T0" fmla="*/ 0 w 1450"/>
                <a:gd name="T1" fmla="*/ 550 h 1406"/>
                <a:gd name="T2" fmla="*/ 448 w 1450"/>
                <a:gd name="T3" fmla="*/ 0 h 1406"/>
                <a:gd name="T4" fmla="*/ 781 w 1450"/>
                <a:gd name="T5" fmla="*/ 297 h 1406"/>
                <a:gd name="T6" fmla="*/ 834 w 1450"/>
                <a:gd name="T7" fmla="*/ 304 h 1406"/>
                <a:gd name="T8" fmla="*/ 881 w 1450"/>
                <a:gd name="T9" fmla="*/ 333 h 1406"/>
                <a:gd name="T10" fmla="*/ 920 w 1450"/>
                <a:gd name="T11" fmla="*/ 330 h 1406"/>
                <a:gd name="T12" fmla="*/ 976 w 1450"/>
                <a:gd name="T13" fmla="*/ 375 h 1406"/>
                <a:gd name="T14" fmla="*/ 1047 w 1450"/>
                <a:gd name="T15" fmla="*/ 368 h 1406"/>
                <a:gd name="T16" fmla="*/ 1078 w 1450"/>
                <a:gd name="T17" fmla="*/ 360 h 1406"/>
                <a:gd name="T18" fmla="*/ 1135 w 1450"/>
                <a:gd name="T19" fmla="*/ 393 h 1406"/>
                <a:gd name="T20" fmla="*/ 1268 w 1450"/>
                <a:gd name="T21" fmla="*/ 359 h 1406"/>
                <a:gd name="T22" fmla="*/ 1351 w 1450"/>
                <a:gd name="T23" fmla="*/ 413 h 1406"/>
                <a:gd name="T24" fmla="*/ 1395 w 1450"/>
                <a:gd name="T25" fmla="*/ 620 h 1406"/>
                <a:gd name="T26" fmla="*/ 1449 w 1450"/>
                <a:gd name="T27" fmla="*/ 721 h 1406"/>
                <a:gd name="T28" fmla="*/ 1431 w 1450"/>
                <a:gd name="T29" fmla="*/ 825 h 1406"/>
                <a:gd name="T30" fmla="*/ 1424 w 1450"/>
                <a:gd name="T31" fmla="*/ 883 h 1406"/>
                <a:gd name="T32" fmla="*/ 1361 w 1450"/>
                <a:gd name="T33" fmla="*/ 932 h 1406"/>
                <a:gd name="T34" fmla="*/ 1312 w 1450"/>
                <a:gd name="T35" fmla="*/ 936 h 1406"/>
                <a:gd name="T36" fmla="*/ 1284 w 1450"/>
                <a:gd name="T37" fmla="*/ 914 h 1406"/>
                <a:gd name="T38" fmla="*/ 1297 w 1450"/>
                <a:gd name="T39" fmla="*/ 965 h 1406"/>
                <a:gd name="T40" fmla="*/ 1265 w 1450"/>
                <a:gd name="T41" fmla="*/ 1005 h 1406"/>
                <a:gd name="T42" fmla="*/ 1195 w 1450"/>
                <a:gd name="T43" fmla="*/ 1039 h 1406"/>
                <a:gd name="T44" fmla="*/ 1137 w 1450"/>
                <a:gd name="T45" fmla="*/ 1054 h 1406"/>
                <a:gd name="T46" fmla="*/ 1096 w 1450"/>
                <a:gd name="T47" fmla="*/ 1047 h 1406"/>
                <a:gd name="T48" fmla="*/ 1093 w 1450"/>
                <a:gd name="T49" fmla="*/ 1095 h 1406"/>
                <a:gd name="T50" fmla="*/ 1059 w 1450"/>
                <a:gd name="T51" fmla="*/ 1107 h 1406"/>
                <a:gd name="T52" fmla="*/ 1040 w 1450"/>
                <a:gd name="T53" fmla="*/ 1154 h 1406"/>
                <a:gd name="T54" fmla="*/ 1011 w 1450"/>
                <a:gd name="T55" fmla="*/ 1185 h 1406"/>
                <a:gd name="T56" fmla="*/ 994 w 1450"/>
                <a:gd name="T57" fmla="*/ 1231 h 1406"/>
                <a:gd name="T58" fmla="*/ 963 w 1450"/>
                <a:gd name="T59" fmla="*/ 1207 h 1406"/>
                <a:gd name="T60" fmla="*/ 987 w 1450"/>
                <a:gd name="T61" fmla="*/ 1272 h 1406"/>
                <a:gd name="T62" fmla="*/ 991 w 1450"/>
                <a:gd name="T63" fmla="*/ 1405 h 1406"/>
                <a:gd name="T64" fmla="*/ 865 w 1450"/>
                <a:gd name="T65" fmla="*/ 1360 h 1406"/>
                <a:gd name="T66" fmla="*/ 787 w 1450"/>
                <a:gd name="T67" fmla="*/ 1282 h 1406"/>
                <a:gd name="T68" fmla="*/ 759 w 1450"/>
                <a:gd name="T69" fmla="*/ 1221 h 1406"/>
                <a:gd name="T70" fmla="*/ 687 w 1450"/>
                <a:gd name="T71" fmla="*/ 1102 h 1406"/>
                <a:gd name="T72" fmla="*/ 562 w 1450"/>
                <a:gd name="T73" fmla="*/ 893 h 1406"/>
                <a:gd name="T74" fmla="*/ 457 w 1450"/>
                <a:gd name="T75" fmla="*/ 871 h 1406"/>
                <a:gd name="T76" fmla="*/ 387 w 1450"/>
                <a:gd name="T77" fmla="*/ 951 h 1406"/>
                <a:gd name="T78" fmla="*/ 284 w 1450"/>
                <a:gd name="T79" fmla="*/ 935 h 1406"/>
                <a:gd name="T80" fmla="*/ 193 w 1450"/>
                <a:gd name="T81" fmla="*/ 842 h 1406"/>
                <a:gd name="T82" fmla="*/ 123 w 1450"/>
                <a:gd name="T83" fmla="*/ 712 h 1406"/>
                <a:gd name="T84" fmla="*/ 26 w 1450"/>
                <a:gd name="T85" fmla="*/ 583 h 14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0"/>
                <a:gd name="T130" fmla="*/ 0 h 1406"/>
                <a:gd name="T131" fmla="*/ 1450 w 1450"/>
                <a:gd name="T132" fmla="*/ 1406 h 14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0" h="1406">
                  <a:moveTo>
                    <a:pt x="9" y="577"/>
                  </a:moveTo>
                  <a:lnTo>
                    <a:pt x="9" y="577"/>
                  </a:lnTo>
                  <a:lnTo>
                    <a:pt x="0" y="550"/>
                  </a:lnTo>
                  <a:lnTo>
                    <a:pt x="29" y="552"/>
                  </a:lnTo>
                  <a:lnTo>
                    <a:pt x="394" y="587"/>
                  </a:lnTo>
                  <a:lnTo>
                    <a:pt x="448" y="0"/>
                  </a:lnTo>
                  <a:lnTo>
                    <a:pt x="760" y="18"/>
                  </a:lnTo>
                  <a:lnTo>
                    <a:pt x="751" y="271"/>
                  </a:lnTo>
                  <a:lnTo>
                    <a:pt x="781" y="297"/>
                  </a:lnTo>
                  <a:lnTo>
                    <a:pt x="811" y="298"/>
                  </a:lnTo>
                  <a:lnTo>
                    <a:pt x="818" y="288"/>
                  </a:lnTo>
                  <a:lnTo>
                    <a:pt x="834" y="304"/>
                  </a:lnTo>
                  <a:lnTo>
                    <a:pt x="833" y="320"/>
                  </a:lnTo>
                  <a:lnTo>
                    <a:pt x="861" y="324"/>
                  </a:lnTo>
                  <a:lnTo>
                    <a:pt x="881" y="333"/>
                  </a:lnTo>
                  <a:lnTo>
                    <a:pt x="897" y="328"/>
                  </a:lnTo>
                  <a:lnTo>
                    <a:pt x="916" y="340"/>
                  </a:lnTo>
                  <a:lnTo>
                    <a:pt x="920" y="330"/>
                  </a:lnTo>
                  <a:lnTo>
                    <a:pt x="949" y="333"/>
                  </a:lnTo>
                  <a:lnTo>
                    <a:pt x="964" y="365"/>
                  </a:lnTo>
                  <a:lnTo>
                    <a:pt x="976" y="375"/>
                  </a:lnTo>
                  <a:lnTo>
                    <a:pt x="994" y="356"/>
                  </a:lnTo>
                  <a:lnTo>
                    <a:pt x="1026" y="382"/>
                  </a:lnTo>
                  <a:lnTo>
                    <a:pt x="1047" y="368"/>
                  </a:lnTo>
                  <a:lnTo>
                    <a:pt x="1054" y="393"/>
                  </a:lnTo>
                  <a:lnTo>
                    <a:pt x="1056" y="375"/>
                  </a:lnTo>
                  <a:lnTo>
                    <a:pt x="1078" y="360"/>
                  </a:lnTo>
                  <a:lnTo>
                    <a:pt x="1083" y="377"/>
                  </a:lnTo>
                  <a:lnTo>
                    <a:pt x="1113" y="371"/>
                  </a:lnTo>
                  <a:lnTo>
                    <a:pt x="1135" y="393"/>
                  </a:lnTo>
                  <a:lnTo>
                    <a:pt x="1192" y="373"/>
                  </a:lnTo>
                  <a:lnTo>
                    <a:pt x="1250" y="368"/>
                  </a:lnTo>
                  <a:lnTo>
                    <a:pt x="1268" y="359"/>
                  </a:lnTo>
                  <a:lnTo>
                    <a:pt x="1312" y="390"/>
                  </a:lnTo>
                  <a:lnTo>
                    <a:pt x="1340" y="400"/>
                  </a:lnTo>
                  <a:lnTo>
                    <a:pt x="1351" y="413"/>
                  </a:lnTo>
                  <a:lnTo>
                    <a:pt x="1388" y="412"/>
                  </a:lnTo>
                  <a:lnTo>
                    <a:pt x="1389" y="483"/>
                  </a:lnTo>
                  <a:lnTo>
                    <a:pt x="1395" y="620"/>
                  </a:lnTo>
                  <a:lnTo>
                    <a:pt x="1412" y="637"/>
                  </a:lnTo>
                  <a:lnTo>
                    <a:pt x="1417" y="673"/>
                  </a:lnTo>
                  <a:lnTo>
                    <a:pt x="1449" y="721"/>
                  </a:lnTo>
                  <a:lnTo>
                    <a:pt x="1448" y="763"/>
                  </a:lnTo>
                  <a:lnTo>
                    <a:pt x="1430" y="803"/>
                  </a:lnTo>
                  <a:lnTo>
                    <a:pt x="1431" y="825"/>
                  </a:lnTo>
                  <a:lnTo>
                    <a:pt x="1436" y="847"/>
                  </a:lnTo>
                  <a:lnTo>
                    <a:pt x="1434" y="869"/>
                  </a:lnTo>
                  <a:lnTo>
                    <a:pt x="1424" y="883"/>
                  </a:lnTo>
                  <a:lnTo>
                    <a:pt x="1409" y="902"/>
                  </a:lnTo>
                  <a:lnTo>
                    <a:pt x="1419" y="913"/>
                  </a:lnTo>
                  <a:lnTo>
                    <a:pt x="1361" y="932"/>
                  </a:lnTo>
                  <a:lnTo>
                    <a:pt x="1314" y="959"/>
                  </a:lnTo>
                  <a:lnTo>
                    <a:pt x="1342" y="936"/>
                  </a:lnTo>
                  <a:lnTo>
                    <a:pt x="1312" y="936"/>
                  </a:lnTo>
                  <a:lnTo>
                    <a:pt x="1321" y="901"/>
                  </a:lnTo>
                  <a:lnTo>
                    <a:pt x="1296" y="921"/>
                  </a:lnTo>
                  <a:lnTo>
                    <a:pt x="1284" y="914"/>
                  </a:lnTo>
                  <a:lnTo>
                    <a:pt x="1286" y="939"/>
                  </a:lnTo>
                  <a:lnTo>
                    <a:pt x="1295" y="943"/>
                  </a:lnTo>
                  <a:lnTo>
                    <a:pt x="1297" y="965"/>
                  </a:lnTo>
                  <a:lnTo>
                    <a:pt x="1280" y="981"/>
                  </a:lnTo>
                  <a:lnTo>
                    <a:pt x="1268" y="980"/>
                  </a:lnTo>
                  <a:lnTo>
                    <a:pt x="1265" y="1005"/>
                  </a:lnTo>
                  <a:lnTo>
                    <a:pt x="1130" y="1088"/>
                  </a:lnTo>
                  <a:lnTo>
                    <a:pt x="1132" y="1079"/>
                  </a:lnTo>
                  <a:lnTo>
                    <a:pt x="1195" y="1039"/>
                  </a:lnTo>
                  <a:lnTo>
                    <a:pt x="1147" y="1064"/>
                  </a:lnTo>
                  <a:lnTo>
                    <a:pt x="1150" y="1041"/>
                  </a:lnTo>
                  <a:lnTo>
                    <a:pt x="1137" y="1054"/>
                  </a:lnTo>
                  <a:lnTo>
                    <a:pt x="1123" y="1047"/>
                  </a:lnTo>
                  <a:lnTo>
                    <a:pt x="1117" y="1064"/>
                  </a:lnTo>
                  <a:lnTo>
                    <a:pt x="1096" y="1047"/>
                  </a:lnTo>
                  <a:lnTo>
                    <a:pt x="1098" y="1063"/>
                  </a:lnTo>
                  <a:lnTo>
                    <a:pt x="1123" y="1080"/>
                  </a:lnTo>
                  <a:lnTo>
                    <a:pt x="1093" y="1095"/>
                  </a:lnTo>
                  <a:lnTo>
                    <a:pt x="1082" y="1075"/>
                  </a:lnTo>
                  <a:lnTo>
                    <a:pt x="1071" y="1129"/>
                  </a:lnTo>
                  <a:lnTo>
                    <a:pt x="1059" y="1107"/>
                  </a:lnTo>
                  <a:lnTo>
                    <a:pt x="1033" y="1116"/>
                  </a:lnTo>
                  <a:lnTo>
                    <a:pt x="1028" y="1130"/>
                  </a:lnTo>
                  <a:lnTo>
                    <a:pt x="1040" y="1154"/>
                  </a:lnTo>
                  <a:lnTo>
                    <a:pt x="993" y="1156"/>
                  </a:lnTo>
                  <a:lnTo>
                    <a:pt x="1009" y="1161"/>
                  </a:lnTo>
                  <a:lnTo>
                    <a:pt x="1011" y="1185"/>
                  </a:lnTo>
                  <a:lnTo>
                    <a:pt x="1021" y="1179"/>
                  </a:lnTo>
                  <a:lnTo>
                    <a:pt x="1015" y="1195"/>
                  </a:lnTo>
                  <a:lnTo>
                    <a:pt x="994" y="1231"/>
                  </a:lnTo>
                  <a:lnTo>
                    <a:pt x="995" y="1214"/>
                  </a:lnTo>
                  <a:lnTo>
                    <a:pt x="982" y="1229"/>
                  </a:lnTo>
                  <a:lnTo>
                    <a:pt x="963" y="1207"/>
                  </a:lnTo>
                  <a:lnTo>
                    <a:pt x="967" y="1232"/>
                  </a:lnTo>
                  <a:lnTo>
                    <a:pt x="1003" y="1236"/>
                  </a:lnTo>
                  <a:lnTo>
                    <a:pt x="987" y="1272"/>
                  </a:lnTo>
                  <a:lnTo>
                    <a:pt x="1000" y="1343"/>
                  </a:lnTo>
                  <a:lnTo>
                    <a:pt x="1032" y="1403"/>
                  </a:lnTo>
                  <a:lnTo>
                    <a:pt x="991" y="1405"/>
                  </a:lnTo>
                  <a:lnTo>
                    <a:pt x="950" y="1388"/>
                  </a:lnTo>
                  <a:lnTo>
                    <a:pt x="915" y="1389"/>
                  </a:lnTo>
                  <a:lnTo>
                    <a:pt x="865" y="1360"/>
                  </a:lnTo>
                  <a:lnTo>
                    <a:pt x="806" y="1339"/>
                  </a:lnTo>
                  <a:lnTo>
                    <a:pt x="800" y="1316"/>
                  </a:lnTo>
                  <a:lnTo>
                    <a:pt x="787" y="1282"/>
                  </a:lnTo>
                  <a:lnTo>
                    <a:pt x="767" y="1257"/>
                  </a:lnTo>
                  <a:lnTo>
                    <a:pt x="770" y="1231"/>
                  </a:lnTo>
                  <a:lnTo>
                    <a:pt x="759" y="1221"/>
                  </a:lnTo>
                  <a:lnTo>
                    <a:pt x="759" y="1185"/>
                  </a:lnTo>
                  <a:lnTo>
                    <a:pt x="724" y="1157"/>
                  </a:lnTo>
                  <a:lnTo>
                    <a:pt x="687" y="1102"/>
                  </a:lnTo>
                  <a:lnTo>
                    <a:pt x="625" y="962"/>
                  </a:lnTo>
                  <a:lnTo>
                    <a:pt x="577" y="926"/>
                  </a:lnTo>
                  <a:lnTo>
                    <a:pt x="562" y="893"/>
                  </a:lnTo>
                  <a:lnTo>
                    <a:pt x="521" y="889"/>
                  </a:lnTo>
                  <a:lnTo>
                    <a:pt x="487" y="883"/>
                  </a:lnTo>
                  <a:lnTo>
                    <a:pt x="457" y="871"/>
                  </a:lnTo>
                  <a:lnTo>
                    <a:pt x="448" y="883"/>
                  </a:lnTo>
                  <a:lnTo>
                    <a:pt x="416" y="883"/>
                  </a:lnTo>
                  <a:lnTo>
                    <a:pt x="387" y="951"/>
                  </a:lnTo>
                  <a:lnTo>
                    <a:pt x="357" y="979"/>
                  </a:lnTo>
                  <a:lnTo>
                    <a:pt x="338" y="979"/>
                  </a:lnTo>
                  <a:lnTo>
                    <a:pt x="284" y="935"/>
                  </a:lnTo>
                  <a:lnTo>
                    <a:pt x="259" y="929"/>
                  </a:lnTo>
                  <a:lnTo>
                    <a:pt x="206" y="881"/>
                  </a:lnTo>
                  <a:lnTo>
                    <a:pt x="193" y="842"/>
                  </a:lnTo>
                  <a:lnTo>
                    <a:pt x="193" y="803"/>
                  </a:lnTo>
                  <a:lnTo>
                    <a:pt x="167" y="747"/>
                  </a:lnTo>
                  <a:lnTo>
                    <a:pt x="123" y="712"/>
                  </a:lnTo>
                  <a:lnTo>
                    <a:pt x="62" y="636"/>
                  </a:lnTo>
                  <a:lnTo>
                    <a:pt x="41" y="623"/>
                  </a:lnTo>
                  <a:lnTo>
                    <a:pt x="26" y="583"/>
                  </a:lnTo>
                  <a:lnTo>
                    <a:pt x="9" y="57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4" name="Freeform 142"/>
            <p:cNvSpPr>
              <a:spLocks/>
            </p:cNvSpPr>
            <p:nvPr/>
          </p:nvSpPr>
          <p:spPr bwMode="auto">
            <a:xfrm>
              <a:off x="5396352" y="3062168"/>
              <a:ext cx="443007" cy="556732"/>
            </a:xfrm>
            <a:custGeom>
              <a:avLst/>
              <a:gdLst>
                <a:gd name="T0" fmla="*/ 0 w 585"/>
                <a:gd name="T1" fmla="*/ 646 h 735"/>
                <a:gd name="T2" fmla="*/ 0 w 585"/>
                <a:gd name="T3" fmla="*/ 646 h 735"/>
                <a:gd name="T4" fmla="*/ 126 w 585"/>
                <a:gd name="T5" fmla="*/ 0 h 735"/>
                <a:gd name="T6" fmla="*/ 412 w 585"/>
                <a:gd name="T7" fmla="*/ 51 h 735"/>
                <a:gd name="T8" fmla="*/ 390 w 585"/>
                <a:gd name="T9" fmla="*/ 182 h 735"/>
                <a:gd name="T10" fmla="*/ 584 w 585"/>
                <a:gd name="T11" fmla="*/ 212 h 735"/>
                <a:gd name="T12" fmla="*/ 511 w 585"/>
                <a:gd name="T13" fmla="*/ 734 h 735"/>
                <a:gd name="T14" fmla="*/ 0 w 585"/>
                <a:gd name="T15" fmla="*/ 646 h 735"/>
                <a:gd name="T16" fmla="*/ 0 w 585"/>
                <a:gd name="T17" fmla="*/ 646 h 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5"/>
                <a:gd name="T28" fmla="*/ 0 h 735"/>
                <a:gd name="T29" fmla="*/ 585 w 585"/>
                <a:gd name="T30" fmla="*/ 735 h 7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5" h="735">
                  <a:moveTo>
                    <a:pt x="0" y="646"/>
                  </a:moveTo>
                  <a:lnTo>
                    <a:pt x="0" y="646"/>
                  </a:lnTo>
                  <a:lnTo>
                    <a:pt x="126" y="0"/>
                  </a:lnTo>
                  <a:lnTo>
                    <a:pt x="412" y="51"/>
                  </a:lnTo>
                  <a:lnTo>
                    <a:pt x="390" y="182"/>
                  </a:lnTo>
                  <a:lnTo>
                    <a:pt x="584" y="212"/>
                  </a:lnTo>
                  <a:lnTo>
                    <a:pt x="511" y="734"/>
                  </a:lnTo>
                  <a:lnTo>
                    <a:pt x="0" y="64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5" name="Freeform 143"/>
            <p:cNvSpPr>
              <a:spLocks/>
            </p:cNvSpPr>
            <p:nvPr/>
          </p:nvSpPr>
          <p:spPr bwMode="auto">
            <a:xfrm>
              <a:off x="8381540" y="2682681"/>
              <a:ext cx="126465" cy="250719"/>
            </a:xfrm>
            <a:custGeom>
              <a:avLst/>
              <a:gdLst>
                <a:gd name="T0" fmla="*/ 0 w 167"/>
                <a:gd name="T1" fmla="*/ 42 h 331"/>
                <a:gd name="T2" fmla="*/ 0 w 167"/>
                <a:gd name="T3" fmla="*/ 42 h 331"/>
                <a:gd name="T4" fmla="*/ 26 w 167"/>
                <a:gd name="T5" fmla="*/ 135 h 331"/>
                <a:gd name="T6" fmla="*/ 32 w 167"/>
                <a:gd name="T7" fmla="*/ 196 h 331"/>
                <a:gd name="T8" fmla="*/ 60 w 167"/>
                <a:gd name="T9" fmla="*/ 256 h 331"/>
                <a:gd name="T10" fmla="*/ 75 w 167"/>
                <a:gd name="T11" fmla="*/ 330 h 331"/>
                <a:gd name="T12" fmla="*/ 150 w 167"/>
                <a:gd name="T13" fmla="*/ 313 h 331"/>
                <a:gd name="T14" fmla="*/ 136 w 167"/>
                <a:gd name="T15" fmla="*/ 200 h 331"/>
                <a:gd name="T16" fmla="*/ 144 w 167"/>
                <a:gd name="T17" fmla="*/ 121 h 331"/>
                <a:gd name="T18" fmla="*/ 164 w 167"/>
                <a:gd name="T19" fmla="*/ 84 h 331"/>
                <a:gd name="T20" fmla="*/ 166 w 167"/>
                <a:gd name="T21" fmla="*/ 0 h 331"/>
                <a:gd name="T22" fmla="*/ 0 w 167"/>
                <a:gd name="T23" fmla="*/ 42 h 331"/>
                <a:gd name="T24" fmla="*/ 0 w 167"/>
                <a:gd name="T25" fmla="*/ 42 h 3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331"/>
                <a:gd name="T41" fmla="*/ 167 w 167"/>
                <a:gd name="T42" fmla="*/ 331 h 3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331">
                  <a:moveTo>
                    <a:pt x="0" y="42"/>
                  </a:moveTo>
                  <a:lnTo>
                    <a:pt x="0" y="42"/>
                  </a:lnTo>
                  <a:lnTo>
                    <a:pt x="26" y="135"/>
                  </a:lnTo>
                  <a:lnTo>
                    <a:pt x="32" y="196"/>
                  </a:lnTo>
                  <a:lnTo>
                    <a:pt x="60" y="256"/>
                  </a:lnTo>
                  <a:lnTo>
                    <a:pt x="75" y="330"/>
                  </a:lnTo>
                  <a:lnTo>
                    <a:pt x="150" y="313"/>
                  </a:lnTo>
                  <a:lnTo>
                    <a:pt x="136" y="200"/>
                  </a:lnTo>
                  <a:lnTo>
                    <a:pt x="144" y="121"/>
                  </a:lnTo>
                  <a:lnTo>
                    <a:pt x="164" y="84"/>
                  </a:lnTo>
                  <a:lnTo>
                    <a:pt x="166" y="0"/>
                  </a:lnTo>
                  <a:lnTo>
                    <a:pt x="0" y="4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06" name="Group 144"/>
            <p:cNvGrpSpPr>
              <a:grpSpLocks/>
            </p:cNvGrpSpPr>
            <p:nvPr/>
          </p:nvGrpSpPr>
          <p:grpSpPr bwMode="auto">
            <a:xfrm>
              <a:off x="7776476" y="3330309"/>
              <a:ext cx="614909" cy="344644"/>
              <a:chOff x="4201" y="1870"/>
              <a:chExt cx="812" cy="455"/>
            </a:xfrm>
            <a:solidFill>
              <a:schemeClr val="accent3">
                <a:lumMod val="20000"/>
                <a:lumOff val="80000"/>
              </a:schemeClr>
            </a:solidFill>
          </p:grpSpPr>
          <p:sp>
            <p:nvSpPr>
              <p:cNvPr id="82014" name="Freeform 145"/>
              <p:cNvSpPr>
                <a:spLocks/>
              </p:cNvSpPr>
              <p:nvPr/>
            </p:nvSpPr>
            <p:spPr bwMode="auto">
              <a:xfrm>
                <a:off x="4201" y="1870"/>
                <a:ext cx="802" cy="455"/>
              </a:xfrm>
              <a:custGeom>
                <a:avLst/>
                <a:gdLst>
                  <a:gd name="T0" fmla="*/ 0 w 802"/>
                  <a:gd name="T1" fmla="*/ 454 h 455"/>
                  <a:gd name="T2" fmla="*/ 75 w 802"/>
                  <a:gd name="T3" fmla="*/ 395 h 455"/>
                  <a:gd name="T4" fmla="*/ 127 w 802"/>
                  <a:gd name="T5" fmla="*/ 344 h 455"/>
                  <a:gd name="T6" fmla="*/ 184 w 802"/>
                  <a:gd name="T7" fmla="*/ 344 h 455"/>
                  <a:gd name="T8" fmla="*/ 236 w 802"/>
                  <a:gd name="T9" fmla="*/ 337 h 455"/>
                  <a:gd name="T10" fmla="*/ 273 w 802"/>
                  <a:gd name="T11" fmla="*/ 307 h 455"/>
                  <a:gd name="T12" fmla="*/ 334 w 802"/>
                  <a:gd name="T13" fmla="*/ 272 h 455"/>
                  <a:gd name="T14" fmla="*/ 360 w 802"/>
                  <a:gd name="T15" fmla="*/ 178 h 455"/>
                  <a:gd name="T16" fmla="*/ 405 w 802"/>
                  <a:gd name="T17" fmla="*/ 152 h 455"/>
                  <a:gd name="T18" fmla="*/ 442 w 802"/>
                  <a:gd name="T19" fmla="*/ 99 h 455"/>
                  <a:gd name="T20" fmla="*/ 478 w 802"/>
                  <a:gd name="T21" fmla="*/ 0 h 455"/>
                  <a:gd name="T22" fmla="*/ 544 w 802"/>
                  <a:gd name="T23" fmla="*/ 6 h 455"/>
                  <a:gd name="T24" fmla="*/ 586 w 802"/>
                  <a:gd name="T25" fmla="*/ 33 h 455"/>
                  <a:gd name="T26" fmla="*/ 622 w 802"/>
                  <a:gd name="T27" fmla="*/ 61 h 455"/>
                  <a:gd name="T28" fmla="*/ 603 w 802"/>
                  <a:gd name="T29" fmla="*/ 104 h 455"/>
                  <a:gd name="T30" fmla="*/ 631 w 802"/>
                  <a:gd name="T31" fmla="*/ 116 h 455"/>
                  <a:gd name="T32" fmla="*/ 646 w 802"/>
                  <a:gd name="T33" fmla="*/ 137 h 455"/>
                  <a:gd name="T34" fmla="*/ 693 w 802"/>
                  <a:gd name="T35" fmla="*/ 152 h 455"/>
                  <a:gd name="T36" fmla="*/ 717 w 802"/>
                  <a:gd name="T37" fmla="*/ 170 h 455"/>
                  <a:gd name="T38" fmla="*/ 723 w 802"/>
                  <a:gd name="T39" fmla="*/ 199 h 455"/>
                  <a:gd name="T40" fmla="*/ 688 w 802"/>
                  <a:gd name="T41" fmla="*/ 183 h 455"/>
                  <a:gd name="T42" fmla="*/ 702 w 802"/>
                  <a:gd name="T43" fmla="*/ 206 h 455"/>
                  <a:gd name="T44" fmla="*/ 714 w 802"/>
                  <a:gd name="T45" fmla="*/ 214 h 455"/>
                  <a:gd name="T46" fmla="*/ 739 w 802"/>
                  <a:gd name="T47" fmla="*/ 237 h 455"/>
                  <a:gd name="T48" fmla="*/ 719 w 802"/>
                  <a:gd name="T49" fmla="*/ 229 h 455"/>
                  <a:gd name="T50" fmla="*/ 729 w 802"/>
                  <a:gd name="T51" fmla="*/ 245 h 455"/>
                  <a:gd name="T52" fmla="*/ 692 w 802"/>
                  <a:gd name="T53" fmla="*/ 230 h 455"/>
                  <a:gd name="T54" fmla="*/ 687 w 802"/>
                  <a:gd name="T55" fmla="*/ 234 h 455"/>
                  <a:gd name="T56" fmla="*/ 726 w 802"/>
                  <a:gd name="T57" fmla="*/ 254 h 455"/>
                  <a:gd name="T58" fmla="*/ 737 w 802"/>
                  <a:gd name="T59" fmla="*/ 267 h 455"/>
                  <a:gd name="T60" fmla="*/ 745 w 802"/>
                  <a:gd name="T61" fmla="*/ 273 h 455"/>
                  <a:gd name="T62" fmla="*/ 714 w 802"/>
                  <a:gd name="T63" fmla="*/ 273 h 455"/>
                  <a:gd name="T64" fmla="*/ 682 w 802"/>
                  <a:gd name="T65" fmla="*/ 259 h 455"/>
                  <a:gd name="T66" fmla="*/ 667 w 802"/>
                  <a:gd name="T67" fmla="*/ 262 h 455"/>
                  <a:gd name="T68" fmla="*/ 706 w 802"/>
                  <a:gd name="T69" fmla="*/ 280 h 455"/>
                  <a:gd name="T70" fmla="*/ 745 w 802"/>
                  <a:gd name="T71" fmla="*/ 294 h 455"/>
                  <a:gd name="T72" fmla="*/ 759 w 802"/>
                  <a:gd name="T73" fmla="*/ 287 h 455"/>
                  <a:gd name="T74" fmla="*/ 801 w 802"/>
                  <a:gd name="T75" fmla="*/ 326 h 455"/>
                  <a:gd name="T76" fmla="*/ 782 w 802"/>
                  <a:gd name="T77" fmla="*/ 332 h 455"/>
                  <a:gd name="T78" fmla="*/ 207 w 802"/>
                  <a:gd name="T79" fmla="*/ 426 h 455"/>
                  <a:gd name="T80" fmla="*/ 0 w 802"/>
                  <a:gd name="T81" fmla="*/ 454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2"/>
                  <a:gd name="T124" fmla="*/ 0 h 455"/>
                  <a:gd name="T125" fmla="*/ 802 w 802"/>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2" h="455">
                    <a:moveTo>
                      <a:pt x="0" y="454"/>
                    </a:moveTo>
                    <a:lnTo>
                      <a:pt x="0" y="454"/>
                    </a:lnTo>
                    <a:lnTo>
                      <a:pt x="75" y="405"/>
                    </a:lnTo>
                    <a:lnTo>
                      <a:pt x="75" y="395"/>
                    </a:lnTo>
                    <a:lnTo>
                      <a:pt x="101" y="362"/>
                    </a:lnTo>
                    <a:lnTo>
                      <a:pt x="127" y="344"/>
                    </a:lnTo>
                    <a:lnTo>
                      <a:pt x="155" y="310"/>
                    </a:lnTo>
                    <a:lnTo>
                      <a:pt x="184" y="344"/>
                    </a:lnTo>
                    <a:lnTo>
                      <a:pt x="221" y="326"/>
                    </a:lnTo>
                    <a:lnTo>
                      <a:pt x="236" y="337"/>
                    </a:lnTo>
                    <a:lnTo>
                      <a:pt x="259" y="326"/>
                    </a:lnTo>
                    <a:lnTo>
                      <a:pt x="273" y="307"/>
                    </a:lnTo>
                    <a:lnTo>
                      <a:pt x="313" y="300"/>
                    </a:lnTo>
                    <a:lnTo>
                      <a:pt x="334" y="272"/>
                    </a:lnTo>
                    <a:lnTo>
                      <a:pt x="323" y="265"/>
                    </a:lnTo>
                    <a:lnTo>
                      <a:pt x="360" y="178"/>
                    </a:lnTo>
                    <a:lnTo>
                      <a:pt x="369" y="135"/>
                    </a:lnTo>
                    <a:lnTo>
                      <a:pt x="405" y="152"/>
                    </a:lnTo>
                    <a:lnTo>
                      <a:pt x="424" y="102"/>
                    </a:lnTo>
                    <a:lnTo>
                      <a:pt x="442" y="99"/>
                    </a:lnTo>
                    <a:lnTo>
                      <a:pt x="470" y="52"/>
                    </a:lnTo>
                    <a:lnTo>
                      <a:pt x="478" y="0"/>
                    </a:lnTo>
                    <a:lnTo>
                      <a:pt x="534" y="32"/>
                    </a:lnTo>
                    <a:lnTo>
                      <a:pt x="544" y="6"/>
                    </a:lnTo>
                    <a:lnTo>
                      <a:pt x="570" y="12"/>
                    </a:lnTo>
                    <a:lnTo>
                      <a:pt x="586" y="33"/>
                    </a:lnTo>
                    <a:lnTo>
                      <a:pt x="610" y="45"/>
                    </a:lnTo>
                    <a:lnTo>
                      <a:pt x="622" y="61"/>
                    </a:lnTo>
                    <a:lnTo>
                      <a:pt x="620" y="75"/>
                    </a:lnTo>
                    <a:lnTo>
                      <a:pt x="603" y="104"/>
                    </a:lnTo>
                    <a:lnTo>
                      <a:pt x="610" y="124"/>
                    </a:lnTo>
                    <a:lnTo>
                      <a:pt x="631" y="116"/>
                    </a:lnTo>
                    <a:lnTo>
                      <a:pt x="639" y="130"/>
                    </a:lnTo>
                    <a:lnTo>
                      <a:pt x="646" y="137"/>
                    </a:lnTo>
                    <a:lnTo>
                      <a:pt x="682" y="139"/>
                    </a:lnTo>
                    <a:lnTo>
                      <a:pt x="693" y="152"/>
                    </a:lnTo>
                    <a:lnTo>
                      <a:pt x="726" y="160"/>
                    </a:lnTo>
                    <a:lnTo>
                      <a:pt x="717" y="170"/>
                    </a:lnTo>
                    <a:lnTo>
                      <a:pt x="721" y="190"/>
                    </a:lnTo>
                    <a:lnTo>
                      <a:pt x="723" y="199"/>
                    </a:lnTo>
                    <a:lnTo>
                      <a:pt x="710" y="196"/>
                    </a:lnTo>
                    <a:lnTo>
                      <a:pt x="688" y="183"/>
                    </a:lnTo>
                    <a:lnTo>
                      <a:pt x="653" y="159"/>
                    </a:lnTo>
                    <a:lnTo>
                      <a:pt x="702" y="206"/>
                    </a:lnTo>
                    <a:lnTo>
                      <a:pt x="728" y="206"/>
                    </a:lnTo>
                    <a:lnTo>
                      <a:pt x="714" y="214"/>
                    </a:lnTo>
                    <a:lnTo>
                      <a:pt x="739" y="227"/>
                    </a:lnTo>
                    <a:lnTo>
                      <a:pt x="739" y="237"/>
                    </a:lnTo>
                    <a:lnTo>
                      <a:pt x="729" y="229"/>
                    </a:lnTo>
                    <a:lnTo>
                      <a:pt x="719" y="229"/>
                    </a:lnTo>
                    <a:lnTo>
                      <a:pt x="722" y="238"/>
                    </a:lnTo>
                    <a:lnTo>
                      <a:pt x="729" y="245"/>
                    </a:lnTo>
                    <a:lnTo>
                      <a:pt x="719" y="250"/>
                    </a:lnTo>
                    <a:lnTo>
                      <a:pt x="692" y="230"/>
                    </a:lnTo>
                    <a:lnTo>
                      <a:pt x="681" y="220"/>
                    </a:lnTo>
                    <a:lnTo>
                      <a:pt x="687" y="234"/>
                    </a:lnTo>
                    <a:lnTo>
                      <a:pt x="714" y="254"/>
                    </a:lnTo>
                    <a:lnTo>
                      <a:pt x="726" y="254"/>
                    </a:lnTo>
                    <a:lnTo>
                      <a:pt x="738" y="259"/>
                    </a:lnTo>
                    <a:lnTo>
                      <a:pt x="737" y="267"/>
                    </a:lnTo>
                    <a:lnTo>
                      <a:pt x="744" y="267"/>
                    </a:lnTo>
                    <a:lnTo>
                      <a:pt x="745" y="273"/>
                    </a:lnTo>
                    <a:lnTo>
                      <a:pt x="735" y="282"/>
                    </a:lnTo>
                    <a:lnTo>
                      <a:pt x="714" y="273"/>
                    </a:lnTo>
                    <a:lnTo>
                      <a:pt x="707" y="262"/>
                    </a:lnTo>
                    <a:lnTo>
                      <a:pt x="682" y="259"/>
                    </a:lnTo>
                    <a:lnTo>
                      <a:pt x="677" y="251"/>
                    </a:lnTo>
                    <a:lnTo>
                      <a:pt x="667" y="262"/>
                    </a:lnTo>
                    <a:lnTo>
                      <a:pt x="704" y="271"/>
                    </a:lnTo>
                    <a:lnTo>
                      <a:pt x="706" y="280"/>
                    </a:lnTo>
                    <a:lnTo>
                      <a:pt x="735" y="294"/>
                    </a:lnTo>
                    <a:lnTo>
                      <a:pt x="745" y="294"/>
                    </a:lnTo>
                    <a:lnTo>
                      <a:pt x="747" y="283"/>
                    </a:lnTo>
                    <a:lnTo>
                      <a:pt x="759" y="287"/>
                    </a:lnTo>
                    <a:lnTo>
                      <a:pt x="778" y="284"/>
                    </a:lnTo>
                    <a:lnTo>
                      <a:pt x="801" y="326"/>
                    </a:lnTo>
                    <a:lnTo>
                      <a:pt x="787" y="319"/>
                    </a:lnTo>
                    <a:lnTo>
                      <a:pt x="782" y="332"/>
                    </a:lnTo>
                    <a:lnTo>
                      <a:pt x="466" y="393"/>
                    </a:lnTo>
                    <a:lnTo>
                      <a:pt x="207" y="426"/>
                    </a:lnTo>
                    <a:lnTo>
                      <a:pt x="0" y="45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5" name="Freeform 146"/>
              <p:cNvSpPr>
                <a:spLocks/>
              </p:cNvSpPr>
              <p:nvPr/>
            </p:nvSpPr>
            <p:spPr bwMode="auto">
              <a:xfrm>
                <a:off x="4968" y="1996"/>
                <a:ext cx="45" cy="130"/>
              </a:xfrm>
              <a:custGeom>
                <a:avLst/>
                <a:gdLst>
                  <a:gd name="T0" fmla="*/ 0 w 45"/>
                  <a:gd name="T1" fmla="*/ 73 h 130"/>
                  <a:gd name="T2" fmla="*/ 0 w 45"/>
                  <a:gd name="T3" fmla="*/ 73 h 130"/>
                  <a:gd name="T4" fmla="*/ 0 w 45"/>
                  <a:gd name="T5" fmla="*/ 113 h 130"/>
                  <a:gd name="T6" fmla="*/ 9 w 45"/>
                  <a:gd name="T7" fmla="*/ 129 h 130"/>
                  <a:gd name="T8" fmla="*/ 15 w 45"/>
                  <a:gd name="T9" fmla="*/ 82 h 130"/>
                  <a:gd name="T10" fmla="*/ 32 w 45"/>
                  <a:gd name="T11" fmla="*/ 62 h 130"/>
                  <a:gd name="T12" fmla="*/ 44 w 45"/>
                  <a:gd name="T13" fmla="*/ 0 h 130"/>
                  <a:gd name="T14" fmla="*/ 18 w 45"/>
                  <a:gd name="T15" fmla="*/ 14 h 130"/>
                  <a:gd name="T16" fmla="*/ 0 w 45"/>
                  <a:gd name="T17" fmla="*/ 73 h 130"/>
                  <a:gd name="T18" fmla="*/ 0 w 45"/>
                  <a:gd name="T19" fmla="*/ 73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30"/>
                  <a:gd name="T32" fmla="*/ 45 w 45"/>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30">
                    <a:moveTo>
                      <a:pt x="0" y="73"/>
                    </a:moveTo>
                    <a:lnTo>
                      <a:pt x="0" y="73"/>
                    </a:lnTo>
                    <a:lnTo>
                      <a:pt x="0" y="113"/>
                    </a:lnTo>
                    <a:lnTo>
                      <a:pt x="9" y="129"/>
                    </a:lnTo>
                    <a:lnTo>
                      <a:pt x="15" y="82"/>
                    </a:lnTo>
                    <a:lnTo>
                      <a:pt x="32" y="62"/>
                    </a:lnTo>
                    <a:lnTo>
                      <a:pt x="44" y="0"/>
                    </a:lnTo>
                    <a:lnTo>
                      <a:pt x="18" y="14"/>
                    </a:lnTo>
                    <a:lnTo>
                      <a:pt x="0" y="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07" name="Group 147"/>
            <p:cNvGrpSpPr>
              <a:grpSpLocks/>
            </p:cNvGrpSpPr>
            <p:nvPr/>
          </p:nvGrpSpPr>
          <p:grpSpPr bwMode="auto">
            <a:xfrm>
              <a:off x="4910180" y="2247900"/>
              <a:ext cx="526308" cy="383274"/>
              <a:chOff x="416" y="441"/>
              <a:chExt cx="695" cy="506"/>
            </a:xfrm>
            <a:solidFill>
              <a:schemeClr val="accent3">
                <a:lumMod val="20000"/>
                <a:lumOff val="80000"/>
              </a:schemeClr>
            </a:solidFill>
          </p:grpSpPr>
          <p:sp>
            <p:nvSpPr>
              <p:cNvPr id="82011" name="Freeform 148"/>
              <p:cNvSpPr>
                <a:spLocks/>
              </p:cNvSpPr>
              <p:nvPr/>
            </p:nvSpPr>
            <p:spPr bwMode="auto">
              <a:xfrm>
                <a:off x="416" y="441"/>
                <a:ext cx="695" cy="506"/>
              </a:xfrm>
              <a:custGeom>
                <a:avLst/>
                <a:gdLst>
                  <a:gd name="T0" fmla="*/ 26 w 695"/>
                  <a:gd name="T1" fmla="*/ 109 h 506"/>
                  <a:gd name="T2" fmla="*/ 26 w 695"/>
                  <a:gd name="T3" fmla="*/ 177 h 506"/>
                  <a:gd name="T4" fmla="*/ 50 w 695"/>
                  <a:gd name="T5" fmla="*/ 223 h 506"/>
                  <a:gd name="T6" fmla="*/ 16 w 695"/>
                  <a:gd name="T7" fmla="*/ 238 h 506"/>
                  <a:gd name="T8" fmla="*/ 35 w 695"/>
                  <a:gd name="T9" fmla="*/ 255 h 506"/>
                  <a:gd name="T10" fmla="*/ 15 w 695"/>
                  <a:gd name="T11" fmla="*/ 293 h 506"/>
                  <a:gd name="T12" fmla="*/ 12 w 695"/>
                  <a:gd name="T13" fmla="*/ 260 h 506"/>
                  <a:gd name="T14" fmla="*/ 50 w 695"/>
                  <a:gd name="T15" fmla="*/ 325 h 506"/>
                  <a:gd name="T16" fmla="*/ 92 w 695"/>
                  <a:gd name="T17" fmla="*/ 390 h 506"/>
                  <a:gd name="T18" fmla="*/ 197 w 695"/>
                  <a:gd name="T19" fmla="*/ 439 h 506"/>
                  <a:gd name="T20" fmla="*/ 433 w 695"/>
                  <a:gd name="T21" fmla="*/ 461 h 506"/>
                  <a:gd name="T22" fmla="*/ 694 w 695"/>
                  <a:gd name="T23" fmla="*/ 125 h 506"/>
                  <a:gd name="T24" fmla="*/ 211 w 695"/>
                  <a:gd name="T25" fmla="*/ 9 h 506"/>
                  <a:gd name="T26" fmla="*/ 210 w 695"/>
                  <a:gd name="T27" fmla="*/ 26 h 506"/>
                  <a:gd name="T28" fmla="*/ 226 w 695"/>
                  <a:gd name="T29" fmla="*/ 35 h 506"/>
                  <a:gd name="T30" fmla="*/ 216 w 695"/>
                  <a:gd name="T31" fmla="*/ 75 h 506"/>
                  <a:gd name="T32" fmla="*/ 201 w 695"/>
                  <a:gd name="T33" fmla="*/ 73 h 506"/>
                  <a:gd name="T34" fmla="*/ 213 w 695"/>
                  <a:gd name="T35" fmla="*/ 122 h 506"/>
                  <a:gd name="T36" fmla="*/ 220 w 695"/>
                  <a:gd name="T37" fmla="*/ 138 h 506"/>
                  <a:gd name="T38" fmla="*/ 201 w 695"/>
                  <a:gd name="T39" fmla="*/ 162 h 506"/>
                  <a:gd name="T40" fmla="*/ 197 w 695"/>
                  <a:gd name="T41" fmla="*/ 180 h 506"/>
                  <a:gd name="T42" fmla="*/ 179 w 695"/>
                  <a:gd name="T43" fmla="*/ 216 h 506"/>
                  <a:gd name="T44" fmla="*/ 170 w 695"/>
                  <a:gd name="T45" fmla="*/ 220 h 506"/>
                  <a:gd name="T46" fmla="*/ 140 w 695"/>
                  <a:gd name="T47" fmla="*/ 226 h 506"/>
                  <a:gd name="T48" fmla="*/ 130 w 695"/>
                  <a:gd name="T49" fmla="*/ 240 h 506"/>
                  <a:gd name="T50" fmla="*/ 122 w 695"/>
                  <a:gd name="T51" fmla="*/ 231 h 506"/>
                  <a:gd name="T52" fmla="*/ 128 w 695"/>
                  <a:gd name="T53" fmla="*/ 217 h 506"/>
                  <a:gd name="T54" fmla="*/ 132 w 695"/>
                  <a:gd name="T55" fmla="*/ 216 h 506"/>
                  <a:gd name="T56" fmla="*/ 143 w 695"/>
                  <a:gd name="T57" fmla="*/ 217 h 506"/>
                  <a:gd name="T58" fmla="*/ 165 w 695"/>
                  <a:gd name="T59" fmla="*/ 202 h 506"/>
                  <a:gd name="T60" fmla="*/ 165 w 695"/>
                  <a:gd name="T61" fmla="*/ 210 h 506"/>
                  <a:gd name="T62" fmla="*/ 178 w 695"/>
                  <a:gd name="T63" fmla="*/ 183 h 506"/>
                  <a:gd name="T64" fmla="*/ 174 w 695"/>
                  <a:gd name="T65" fmla="*/ 177 h 506"/>
                  <a:gd name="T66" fmla="*/ 192 w 695"/>
                  <a:gd name="T67" fmla="*/ 143 h 506"/>
                  <a:gd name="T68" fmla="*/ 181 w 695"/>
                  <a:gd name="T69" fmla="*/ 146 h 506"/>
                  <a:gd name="T70" fmla="*/ 154 w 695"/>
                  <a:gd name="T71" fmla="*/ 165 h 506"/>
                  <a:gd name="T72" fmla="*/ 148 w 695"/>
                  <a:gd name="T73" fmla="*/ 191 h 506"/>
                  <a:gd name="T74" fmla="*/ 138 w 695"/>
                  <a:gd name="T75" fmla="*/ 165 h 506"/>
                  <a:gd name="T76" fmla="*/ 168 w 695"/>
                  <a:gd name="T77" fmla="*/ 150 h 506"/>
                  <a:gd name="T78" fmla="*/ 183 w 695"/>
                  <a:gd name="T79" fmla="*/ 111 h 506"/>
                  <a:gd name="T80" fmla="*/ 180 w 695"/>
                  <a:gd name="T81" fmla="*/ 105 h 506"/>
                  <a:gd name="T82" fmla="*/ 166 w 695"/>
                  <a:gd name="T83" fmla="*/ 122 h 506"/>
                  <a:gd name="T84" fmla="*/ 157 w 695"/>
                  <a:gd name="T85" fmla="*/ 111 h 506"/>
                  <a:gd name="T86" fmla="*/ 72 w 695"/>
                  <a:gd name="T87" fmla="*/ 63 h 506"/>
                  <a:gd name="T88" fmla="*/ 16 w 695"/>
                  <a:gd name="T89" fmla="*/ 86 h 5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5"/>
                  <a:gd name="T136" fmla="*/ 0 h 506"/>
                  <a:gd name="T137" fmla="*/ 695 w 695"/>
                  <a:gd name="T138" fmla="*/ 506 h 5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5" h="506">
                    <a:moveTo>
                      <a:pt x="16" y="86"/>
                    </a:moveTo>
                    <a:lnTo>
                      <a:pt x="16" y="86"/>
                    </a:lnTo>
                    <a:lnTo>
                      <a:pt x="26" y="109"/>
                    </a:lnTo>
                    <a:lnTo>
                      <a:pt x="24" y="139"/>
                    </a:lnTo>
                    <a:lnTo>
                      <a:pt x="22" y="165"/>
                    </a:lnTo>
                    <a:lnTo>
                      <a:pt x="26" y="177"/>
                    </a:lnTo>
                    <a:lnTo>
                      <a:pt x="20" y="215"/>
                    </a:lnTo>
                    <a:lnTo>
                      <a:pt x="32" y="207"/>
                    </a:lnTo>
                    <a:lnTo>
                      <a:pt x="50" y="223"/>
                    </a:lnTo>
                    <a:lnTo>
                      <a:pt x="30" y="224"/>
                    </a:lnTo>
                    <a:lnTo>
                      <a:pt x="18" y="223"/>
                    </a:lnTo>
                    <a:lnTo>
                      <a:pt x="16" y="238"/>
                    </a:lnTo>
                    <a:lnTo>
                      <a:pt x="16" y="249"/>
                    </a:lnTo>
                    <a:lnTo>
                      <a:pt x="32" y="249"/>
                    </a:lnTo>
                    <a:lnTo>
                      <a:pt x="35" y="255"/>
                    </a:lnTo>
                    <a:lnTo>
                      <a:pt x="22" y="261"/>
                    </a:lnTo>
                    <a:lnTo>
                      <a:pt x="24" y="277"/>
                    </a:lnTo>
                    <a:lnTo>
                      <a:pt x="15" y="293"/>
                    </a:lnTo>
                    <a:lnTo>
                      <a:pt x="9" y="292"/>
                    </a:lnTo>
                    <a:lnTo>
                      <a:pt x="15" y="267"/>
                    </a:lnTo>
                    <a:lnTo>
                      <a:pt x="12" y="260"/>
                    </a:lnTo>
                    <a:lnTo>
                      <a:pt x="0" y="298"/>
                    </a:lnTo>
                    <a:lnTo>
                      <a:pt x="18" y="311"/>
                    </a:lnTo>
                    <a:lnTo>
                      <a:pt x="50" y="325"/>
                    </a:lnTo>
                    <a:lnTo>
                      <a:pt x="52" y="338"/>
                    </a:lnTo>
                    <a:lnTo>
                      <a:pt x="65" y="339"/>
                    </a:lnTo>
                    <a:lnTo>
                      <a:pt x="92" y="390"/>
                    </a:lnTo>
                    <a:lnTo>
                      <a:pt x="85" y="407"/>
                    </a:lnTo>
                    <a:lnTo>
                      <a:pt x="127" y="441"/>
                    </a:lnTo>
                    <a:lnTo>
                      <a:pt x="197" y="439"/>
                    </a:lnTo>
                    <a:lnTo>
                      <a:pt x="249" y="461"/>
                    </a:lnTo>
                    <a:lnTo>
                      <a:pt x="274" y="457"/>
                    </a:lnTo>
                    <a:lnTo>
                      <a:pt x="433" y="461"/>
                    </a:lnTo>
                    <a:lnTo>
                      <a:pt x="614" y="505"/>
                    </a:lnTo>
                    <a:lnTo>
                      <a:pt x="617" y="449"/>
                    </a:lnTo>
                    <a:lnTo>
                      <a:pt x="694" y="125"/>
                    </a:lnTo>
                    <a:lnTo>
                      <a:pt x="212" y="0"/>
                    </a:lnTo>
                    <a:lnTo>
                      <a:pt x="208" y="2"/>
                    </a:lnTo>
                    <a:lnTo>
                      <a:pt x="211" y="9"/>
                    </a:lnTo>
                    <a:lnTo>
                      <a:pt x="206" y="11"/>
                    </a:lnTo>
                    <a:lnTo>
                      <a:pt x="211" y="19"/>
                    </a:lnTo>
                    <a:lnTo>
                      <a:pt x="210" y="26"/>
                    </a:lnTo>
                    <a:lnTo>
                      <a:pt x="211" y="35"/>
                    </a:lnTo>
                    <a:lnTo>
                      <a:pt x="218" y="31"/>
                    </a:lnTo>
                    <a:lnTo>
                      <a:pt x="226" y="35"/>
                    </a:lnTo>
                    <a:lnTo>
                      <a:pt x="224" y="49"/>
                    </a:lnTo>
                    <a:lnTo>
                      <a:pt x="225" y="56"/>
                    </a:lnTo>
                    <a:lnTo>
                      <a:pt x="216" y="75"/>
                    </a:lnTo>
                    <a:lnTo>
                      <a:pt x="204" y="63"/>
                    </a:lnTo>
                    <a:lnTo>
                      <a:pt x="201" y="64"/>
                    </a:lnTo>
                    <a:lnTo>
                      <a:pt x="201" y="73"/>
                    </a:lnTo>
                    <a:lnTo>
                      <a:pt x="209" y="75"/>
                    </a:lnTo>
                    <a:lnTo>
                      <a:pt x="218" y="96"/>
                    </a:lnTo>
                    <a:lnTo>
                      <a:pt x="213" y="122"/>
                    </a:lnTo>
                    <a:lnTo>
                      <a:pt x="218" y="130"/>
                    </a:lnTo>
                    <a:lnTo>
                      <a:pt x="224" y="131"/>
                    </a:lnTo>
                    <a:lnTo>
                      <a:pt x="220" y="138"/>
                    </a:lnTo>
                    <a:lnTo>
                      <a:pt x="213" y="139"/>
                    </a:lnTo>
                    <a:lnTo>
                      <a:pt x="201" y="156"/>
                    </a:lnTo>
                    <a:lnTo>
                      <a:pt x="201" y="162"/>
                    </a:lnTo>
                    <a:lnTo>
                      <a:pt x="197" y="171"/>
                    </a:lnTo>
                    <a:lnTo>
                      <a:pt x="192" y="173"/>
                    </a:lnTo>
                    <a:lnTo>
                      <a:pt x="197" y="180"/>
                    </a:lnTo>
                    <a:lnTo>
                      <a:pt x="191" y="184"/>
                    </a:lnTo>
                    <a:lnTo>
                      <a:pt x="191" y="213"/>
                    </a:lnTo>
                    <a:lnTo>
                      <a:pt x="179" y="216"/>
                    </a:lnTo>
                    <a:lnTo>
                      <a:pt x="179" y="224"/>
                    </a:lnTo>
                    <a:lnTo>
                      <a:pt x="171" y="215"/>
                    </a:lnTo>
                    <a:lnTo>
                      <a:pt x="170" y="220"/>
                    </a:lnTo>
                    <a:lnTo>
                      <a:pt x="150" y="237"/>
                    </a:lnTo>
                    <a:lnTo>
                      <a:pt x="144" y="236"/>
                    </a:lnTo>
                    <a:lnTo>
                      <a:pt x="140" y="226"/>
                    </a:lnTo>
                    <a:lnTo>
                      <a:pt x="138" y="232"/>
                    </a:lnTo>
                    <a:lnTo>
                      <a:pt x="133" y="227"/>
                    </a:lnTo>
                    <a:lnTo>
                      <a:pt x="130" y="240"/>
                    </a:lnTo>
                    <a:lnTo>
                      <a:pt x="128" y="239"/>
                    </a:lnTo>
                    <a:lnTo>
                      <a:pt x="128" y="230"/>
                    </a:lnTo>
                    <a:lnTo>
                      <a:pt x="122" y="231"/>
                    </a:lnTo>
                    <a:lnTo>
                      <a:pt x="130" y="223"/>
                    </a:lnTo>
                    <a:lnTo>
                      <a:pt x="120" y="223"/>
                    </a:lnTo>
                    <a:lnTo>
                      <a:pt x="128" y="217"/>
                    </a:lnTo>
                    <a:lnTo>
                      <a:pt x="118" y="216"/>
                    </a:lnTo>
                    <a:lnTo>
                      <a:pt x="123" y="209"/>
                    </a:lnTo>
                    <a:lnTo>
                      <a:pt x="132" y="216"/>
                    </a:lnTo>
                    <a:lnTo>
                      <a:pt x="136" y="207"/>
                    </a:lnTo>
                    <a:lnTo>
                      <a:pt x="150" y="199"/>
                    </a:lnTo>
                    <a:lnTo>
                      <a:pt x="143" y="217"/>
                    </a:lnTo>
                    <a:lnTo>
                      <a:pt x="146" y="226"/>
                    </a:lnTo>
                    <a:lnTo>
                      <a:pt x="151" y="209"/>
                    </a:lnTo>
                    <a:lnTo>
                      <a:pt x="165" y="202"/>
                    </a:lnTo>
                    <a:lnTo>
                      <a:pt x="158" y="213"/>
                    </a:lnTo>
                    <a:lnTo>
                      <a:pt x="165" y="219"/>
                    </a:lnTo>
                    <a:lnTo>
                      <a:pt x="165" y="210"/>
                    </a:lnTo>
                    <a:lnTo>
                      <a:pt x="172" y="203"/>
                    </a:lnTo>
                    <a:lnTo>
                      <a:pt x="180" y="191"/>
                    </a:lnTo>
                    <a:lnTo>
                      <a:pt x="178" y="183"/>
                    </a:lnTo>
                    <a:lnTo>
                      <a:pt x="165" y="183"/>
                    </a:lnTo>
                    <a:lnTo>
                      <a:pt x="168" y="171"/>
                    </a:lnTo>
                    <a:lnTo>
                      <a:pt x="174" y="177"/>
                    </a:lnTo>
                    <a:lnTo>
                      <a:pt x="175" y="159"/>
                    </a:lnTo>
                    <a:lnTo>
                      <a:pt x="191" y="160"/>
                    </a:lnTo>
                    <a:lnTo>
                      <a:pt x="192" y="143"/>
                    </a:lnTo>
                    <a:lnTo>
                      <a:pt x="186" y="132"/>
                    </a:lnTo>
                    <a:lnTo>
                      <a:pt x="186" y="149"/>
                    </a:lnTo>
                    <a:lnTo>
                      <a:pt x="181" y="146"/>
                    </a:lnTo>
                    <a:lnTo>
                      <a:pt x="171" y="153"/>
                    </a:lnTo>
                    <a:lnTo>
                      <a:pt x="164" y="165"/>
                    </a:lnTo>
                    <a:lnTo>
                      <a:pt x="154" y="165"/>
                    </a:lnTo>
                    <a:lnTo>
                      <a:pt x="138" y="176"/>
                    </a:lnTo>
                    <a:lnTo>
                      <a:pt x="125" y="191"/>
                    </a:lnTo>
                    <a:lnTo>
                      <a:pt x="148" y="191"/>
                    </a:lnTo>
                    <a:lnTo>
                      <a:pt x="128" y="196"/>
                    </a:lnTo>
                    <a:lnTo>
                      <a:pt x="118" y="193"/>
                    </a:lnTo>
                    <a:lnTo>
                      <a:pt x="138" y="165"/>
                    </a:lnTo>
                    <a:lnTo>
                      <a:pt x="151" y="159"/>
                    </a:lnTo>
                    <a:lnTo>
                      <a:pt x="166" y="141"/>
                    </a:lnTo>
                    <a:lnTo>
                      <a:pt x="168" y="150"/>
                    </a:lnTo>
                    <a:lnTo>
                      <a:pt x="178" y="143"/>
                    </a:lnTo>
                    <a:lnTo>
                      <a:pt x="186" y="124"/>
                    </a:lnTo>
                    <a:lnTo>
                      <a:pt x="183" y="111"/>
                    </a:lnTo>
                    <a:lnTo>
                      <a:pt x="181" y="120"/>
                    </a:lnTo>
                    <a:lnTo>
                      <a:pt x="175" y="119"/>
                    </a:lnTo>
                    <a:lnTo>
                      <a:pt x="180" y="105"/>
                    </a:lnTo>
                    <a:lnTo>
                      <a:pt x="173" y="105"/>
                    </a:lnTo>
                    <a:lnTo>
                      <a:pt x="172" y="118"/>
                    </a:lnTo>
                    <a:lnTo>
                      <a:pt x="166" y="122"/>
                    </a:lnTo>
                    <a:lnTo>
                      <a:pt x="166" y="108"/>
                    </a:lnTo>
                    <a:lnTo>
                      <a:pt x="161" y="105"/>
                    </a:lnTo>
                    <a:lnTo>
                      <a:pt x="157" y="111"/>
                    </a:lnTo>
                    <a:lnTo>
                      <a:pt x="150" y="95"/>
                    </a:lnTo>
                    <a:lnTo>
                      <a:pt x="133" y="93"/>
                    </a:lnTo>
                    <a:lnTo>
                      <a:pt x="72" y="63"/>
                    </a:lnTo>
                    <a:lnTo>
                      <a:pt x="30" y="24"/>
                    </a:lnTo>
                    <a:lnTo>
                      <a:pt x="16" y="51"/>
                    </a:lnTo>
                    <a:lnTo>
                      <a:pt x="16" y="8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2" name="Freeform 149"/>
              <p:cNvSpPr>
                <a:spLocks/>
              </p:cNvSpPr>
              <p:nvPr/>
            </p:nvSpPr>
            <p:spPr bwMode="auto">
              <a:xfrm>
                <a:off x="579" y="470"/>
                <a:ext cx="32" cy="38"/>
              </a:xfrm>
              <a:custGeom>
                <a:avLst/>
                <a:gdLst>
                  <a:gd name="T0" fmla="*/ 0 w 32"/>
                  <a:gd name="T1" fmla="*/ 16 h 38"/>
                  <a:gd name="T2" fmla="*/ 0 w 32"/>
                  <a:gd name="T3" fmla="*/ 16 h 38"/>
                  <a:gd name="T4" fmla="*/ 26 w 32"/>
                  <a:gd name="T5" fmla="*/ 0 h 38"/>
                  <a:gd name="T6" fmla="*/ 31 w 32"/>
                  <a:gd name="T7" fmla="*/ 15 h 38"/>
                  <a:gd name="T8" fmla="*/ 27 w 32"/>
                  <a:gd name="T9" fmla="*/ 37 h 38"/>
                  <a:gd name="T10" fmla="*/ 0 w 32"/>
                  <a:gd name="T11" fmla="*/ 16 h 38"/>
                  <a:gd name="T12" fmla="*/ 0 w 32"/>
                  <a:gd name="T13" fmla="*/ 16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6"/>
                    </a:moveTo>
                    <a:lnTo>
                      <a:pt x="0" y="16"/>
                    </a:lnTo>
                    <a:lnTo>
                      <a:pt x="26" y="0"/>
                    </a:lnTo>
                    <a:lnTo>
                      <a:pt x="31" y="15"/>
                    </a:lnTo>
                    <a:lnTo>
                      <a:pt x="27" y="37"/>
                    </a:lnTo>
                    <a:lnTo>
                      <a:pt x="0" y="1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3" name="Freeform 150"/>
              <p:cNvSpPr>
                <a:spLocks/>
              </p:cNvSpPr>
              <p:nvPr/>
            </p:nvSpPr>
            <p:spPr bwMode="auto">
              <a:xfrm>
                <a:off x="600" y="519"/>
                <a:ext cx="24" cy="54"/>
              </a:xfrm>
              <a:custGeom>
                <a:avLst/>
                <a:gdLst>
                  <a:gd name="T0" fmla="*/ 0 w 24"/>
                  <a:gd name="T1" fmla="*/ 15 h 54"/>
                  <a:gd name="T2" fmla="*/ 0 w 24"/>
                  <a:gd name="T3" fmla="*/ 15 h 54"/>
                  <a:gd name="T4" fmla="*/ 14 w 24"/>
                  <a:gd name="T5" fmla="*/ 0 h 54"/>
                  <a:gd name="T6" fmla="*/ 23 w 24"/>
                  <a:gd name="T7" fmla="*/ 8 h 54"/>
                  <a:gd name="T8" fmla="*/ 18 w 24"/>
                  <a:gd name="T9" fmla="*/ 53 h 54"/>
                  <a:gd name="T10" fmla="*/ 0 w 24"/>
                  <a:gd name="T11" fmla="*/ 15 h 54"/>
                  <a:gd name="T12" fmla="*/ 0 w 24"/>
                  <a:gd name="T13" fmla="*/ 15 h 54"/>
                  <a:gd name="T14" fmla="*/ 0 60000 65536"/>
                  <a:gd name="T15" fmla="*/ 0 60000 65536"/>
                  <a:gd name="T16" fmla="*/ 0 60000 65536"/>
                  <a:gd name="T17" fmla="*/ 0 60000 65536"/>
                  <a:gd name="T18" fmla="*/ 0 60000 65536"/>
                  <a:gd name="T19" fmla="*/ 0 60000 65536"/>
                  <a:gd name="T20" fmla="*/ 0 60000 65536"/>
                  <a:gd name="T21" fmla="*/ 0 w 24"/>
                  <a:gd name="T22" fmla="*/ 0 h 54"/>
                  <a:gd name="T23" fmla="*/ 24 w 2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4">
                    <a:moveTo>
                      <a:pt x="0" y="15"/>
                    </a:moveTo>
                    <a:lnTo>
                      <a:pt x="0" y="15"/>
                    </a:lnTo>
                    <a:lnTo>
                      <a:pt x="14" y="0"/>
                    </a:lnTo>
                    <a:lnTo>
                      <a:pt x="23" y="8"/>
                    </a:lnTo>
                    <a:lnTo>
                      <a:pt x="18" y="53"/>
                    </a:lnTo>
                    <a:lnTo>
                      <a:pt x="0" y="1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08" name="Freeform 151"/>
            <p:cNvSpPr>
              <a:spLocks/>
            </p:cNvSpPr>
            <p:nvPr/>
          </p:nvSpPr>
          <p:spPr bwMode="auto">
            <a:xfrm>
              <a:off x="7835543" y="3240171"/>
              <a:ext cx="353649" cy="351461"/>
            </a:xfrm>
            <a:custGeom>
              <a:avLst/>
              <a:gdLst>
                <a:gd name="T0" fmla="*/ 0 w 467"/>
                <a:gd name="T1" fmla="*/ 320 h 464"/>
                <a:gd name="T2" fmla="*/ 0 w 467"/>
                <a:gd name="T3" fmla="*/ 320 h 464"/>
                <a:gd name="T4" fmla="*/ 19 w 467"/>
                <a:gd name="T5" fmla="*/ 384 h 464"/>
                <a:gd name="T6" fmla="*/ 39 w 467"/>
                <a:gd name="T7" fmla="*/ 406 h 464"/>
                <a:gd name="T8" fmla="*/ 77 w 467"/>
                <a:gd name="T9" fmla="*/ 429 h 464"/>
                <a:gd name="T10" fmla="*/ 106 w 467"/>
                <a:gd name="T11" fmla="*/ 463 h 464"/>
                <a:gd name="T12" fmla="*/ 143 w 467"/>
                <a:gd name="T13" fmla="*/ 445 h 464"/>
                <a:gd name="T14" fmla="*/ 158 w 467"/>
                <a:gd name="T15" fmla="*/ 456 h 464"/>
                <a:gd name="T16" fmla="*/ 181 w 467"/>
                <a:gd name="T17" fmla="*/ 445 h 464"/>
                <a:gd name="T18" fmla="*/ 195 w 467"/>
                <a:gd name="T19" fmla="*/ 426 h 464"/>
                <a:gd name="T20" fmla="*/ 235 w 467"/>
                <a:gd name="T21" fmla="*/ 419 h 464"/>
                <a:gd name="T22" fmla="*/ 256 w 467"/>
                <a:gd name="T23" fmla="*/ 391 h 464"/>
                <a:gd name="T24" fmla="*/ 245 w 467"/>
                <a:gd name="T25" fmla="*/ 384 h 464"/>
                <a:gd name="T26" fmla="*/ 282 w 467"/>
                <a:gd name="T27" fmla="*/ 297 h 464"/>
                <a:gd name="T28" fmla="*/ 291 w 467"/>
                <a:gd name="T29" fmla="*/ 254 h 464"/>
                <a:gd name="T30" fmla="*/ 327 w 467"/>
                <a:gd name="T31" fmla="*/ 271 h 464"/>
                <a:gd name="T32" fmla="*/ 346 w 467"/>
                <a:gd name="T33" fmla="*/ 221 h 464"/>
                <a:gd name="T34" fmla="*/ 364 w 467"/>
                <a:gd name="T35" fmla="*/ 218 h 464"/>
                <a:gd name="T36" fmla="*/ 392 w 467"/>
                <a:gd name="T37" fmla="*/ 171 h 464"/>
                <a:gd name="T38" fmla="*/ 400 w 467"/>
                <a:gd name="T39" fmla="*/ 119 h 464"/>
                <a:gd name="T40" fmla="*/ 456 w 467"/>
                <a:gd name="T41" fmla="*/ 151 h 464"/>
                <a:gd name="T42" fmla="*/ 466 w 467"/>
                <a:gd name="T43" fmla="*/ 125 h 464"/>
                <a:gd name="T44" fmla="*/ 451 w 467"/>
                <a:gd name="T45" fmla="*/ 104 h 464"/>
                <a:gd name="T46" fmla="*/ 425 w 467"/>
                <a:gd name="T47" fmla="*/ 93 h 464"/>
                <a:gd name="T48" fmla="*/ 394 w 467"/>
                <a:gd name="T49" fmla="*/ 96 h 464"/>
                <a:gd name="T50" fmla="*/ 384 w 467"/>
                <a:gd name="T51" fmla="*/ 114 h 464"/>
                <a:gd name="T52" fmla="*/ 327 w 467"/>
                <a:gd name="T53" fmla="*/ 129 h 464"/>
                <a:gd name="T54" fmla="*/ 293 w 467"/>
                <a:gd name="T55" fmla="*/ 172 h 464"/>
                <a:gd name="T56" fmla="*/ 281 w 467"/>
                <a:gd name="T57" fmla="*/ 104 h 464"/>
                <a:gd name="T58" fmla="*/ 180 w 467"/>
                <a:gd name="T59" fmla="*/ 121 h 464"/>
                <a:gd name="T60" fmla="*/ 160 w 467"/>
                <a:gd name="T61" fmla="*/ 0 h 464"/>
                <a:gd name="T62" fmla="*/ 146 w 467"/>
                <a:gd name="T63" fmla="*/ 11 h 464"/>
                <a:gd name="T64" fmla="*/ 155 w 467"/>
                <a:gd name="T65" fmla="*/ 34 h 464"/>
                <a:gd name="T66" fmla="*/ 142 w 467"/>
                <a:gd name="T67" fmla="*/ 141 h 464"/>
                <a:gd name="T68" fmla="*/ 123 w 467"/>
                <a:gd name="T69" fmla="*/ 164 h 464"/>
                <a:gd name="T70" fmla="*/ 69 w 467"/>
                <a:gd name="T71" fmla="*/ 205 h 464"/>
                <a:gd name="T72" fmla="*/ 59 w 467"/>
                <a:gd name="T73" fmla="*/ 250 h 464"/>
                <a:gd name="T74" fmla="*/ 39 w 467"/>
                <a:gd name="T75" fmla="*/ 239 h 464"/>
                <a:gd name="T76" fmla="*/ 32 w 467"/>
                <a:gd name="T77" fmla="*/ 293 h 464"/>
                <a:gd name="T78" fmla="*/ 0 w 467"/>
                <a:gd name="T79" fmla="*/ 320 h 464"/>
                <a:gd name="T80" fmla="*/ 0 w 467"/>
                <a:gd name="T81" fmla="*/ 320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7"/>
                <a:gd name="T124" fmla="*/ 0 h 464"/>
                <a:gd name="T125" fmla="*/ 467 w 467"/>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7" h="464">
                  <a:moveTo>
                    <a:pt x="0" y="320"/>
                  </a:moveTo>
                  <a:lnTo>
                    <a:pt x="0" y="320"/>
                  </a:lnTo>
                  <a:lnTo>
                    <a:pt x="19" y="384"/>
                  </a:lnTo>
                  <a:lnTo>
                    <a:pt x="39" y="406"/>
                  </a:lnTo>
                  <a:lnTo>
                    <a:pt x="77" y="429"/>
                  </a:lnTo>
                  <a:lnTo>
                    <a:pt x="106" y="463"/>
                  </a:lnTo>
                  <a:lnTo>
                    <a:pt x="143" y="445"/>
                  </a:lnTo>
                  <a:lnTo>
                    <a:pt x="158" y="456"/>
                  </a:lnTo>
                  <a:lnTo>
                    <a:pt x="181" y="445"/>
                  </a:lnTo>
                  <a:lnTo>
                    <a:pt x="195" y="426"/>
                  </a:lnTo>
                  <a:lnTo>
                    <a:pt x="235" y="419"/>
                  </a:lnTo>
                  <a:lnTo>
                    <a:pt x="256" y="391"/>
                  </a:lnTo>
                  <a:lnTo>
                    <a:pt x="245" y="384"/>
                  </a:lnTo>
                  <a:lnTo>
                    <a:pt x="282" y="297"/>
                  </a:lnTo>
                  <a:lnTo>
                    <a:pt x="291" y="254"/>
                  </a:lnTo>
                  <a:lnTo>
                    <a:pt x="327" y="271"/>
                  </a:lnTo>
                  <a:lnTo>
                    <a:pt x="346" y="221"/>
                  </a:lnTo>
                  <a:lnTo>
                    <a:pt x="364" y="218"/>
                  </a:lnTo>
                  <a:lnTo>
                    <a:pt x="392" y="171"/>
                  </a:lnTo>
                  <a:lnTo>
                    <a:pt x="400" y="119"/>
                  </a:lnTo>
                  <a:lnTo>
                    <a:pt x="456" y="151"/>
                  </a:lnTo>
                  <a:lnTo>
                    <a:pt x="466" y="125"/>
                  </a:lnTo>
                  <a:lnTo>
                    <a:pt x="451" y="104"/>
                  </a:lnTo>
                  <a:lnTo>
                    <a:pt x="425" y="93"/>
                  </a:lnTo>
                  <a:lnTo>
                    <a:pt x="394" y="96"/>
                  </a:lnTo>
                  <a:lnTo>
                    <a:pt x="384" y="114"/>
                  </a:lnTo>
                  <a:lnTo>
                    <a:pt x="327" y="129"/>
                  </a:lnTo>
                  <a:lnTo>
                    <a:pt x="293" y="172"/>
                  </a:lnTo>
                  <a:lnTo>
                    <a:pt x="281" y="104"/>
                  </a:lnTo>
                  <a:lnTo>
                    <a:pt x="180" y="121"/>
                  </a:lnTo>
                  <a:lnTo>
                    <a:pt x="160" y="0"/>
                  </a:lnTo>
                  <a:lnTo>
                    <a:pt x="146" y="11"/>
                  </a:lnTo>
                  <a:lnTo>
                    <a:pt x="155" y="34"/>
                  </a:lnTo>
                  <a:lnTo>
                    <a:pt x="142" y="141"/>
                  </a:lnTo>
                  <a:lnTo>
                    <a:pt x="123" y="164"/>
                  </a:lnTo>
                  <a:lnTo>
                    <a:pt x="69" y="205"/>
                  </a:lnTo>
                  <a:lnTo>
                    <a:pt x="59" y="250"/>
                  </a:lnTo>
                  <a:lnTo>
                    <a:pt x="39" y="239"/>
                  </a:lnTo>
                  <a:lnTo>
                    <a:pt x="32" y="293"/>
                  </a:lnTo>
                  <a:lnTo>
                    <a:pt x="0" y="32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9" name="Freeform 152"/>
            <p:cNvSpPr>
              <a:spLocks/>
            </p:cNvSpPr>
            <p:nvPr/>
          </p:nvSpPr>
          <p:spPr bwMode="auto">
            <a:xfrm>
              <a:off x="7022985" y="2697073"/>
              <a:ext cx="416503" cy="438569"/>
            </a:xfrm>
            <a:custGeom>
              <a:avLst/>
              <a:gdLst>
                <a:gd name="T0" fmla="*/ 0 w 550"/>
                <a:gd name="T1" fmla="*/ 176 h 579"/>
                <a:gd name="T2" fmla="*/ 0 w 550"/>
                <a:gd name="T3" fmla="*/ 176 h 579"/>
                <a:gd name="T4" fmla="*/ 14 w 550"/>
                <a:gd name="T5" fmla="*/ 220 h 579"/>
                <a:gd name="T6" fmla="*/ 13 w 550"/>
                <a:gd name="T7" fmla="*/ 290 h 579"/>
                <a:gd name="T8" fmla="*/ 80 w 550"/>
                <a:gd name="T9" fmla="*/ 332 h 579"/>
                <a:gd name="T10" fmla="*/ 106 w 550"/>
                <a:gd name="T11" fmla="*/ 362 h 579"/>
                <a:gd name="T12" fmla="*/ 144 w 550"/>
                <a:gd name="T13" fmla="*/ 387 h 579"/>
                <a:gd name="T14" fmla="*/ 158 w 550"/>
                <a:gd name="T15" fmla="*/ 403 h 579"/>
                <a:gd name="T16" fmla="*/ 168 w 550"/>
                <a:gd name="T17" fmla="*/ 450 h 579"/>
                <a:gd name="T18" fmla="*/ 177 w 550"/>
                <a:gd name="T19" fmla="*/ 516 h 579"/>
                <a:gd name="T20" fmla="*/ 228 w 550"/>
                <a:gd name="T21" fmla="*/ 578 h 579"/>
                <a:gd name="T22" fmla="*/ 501 w 550"/>
                <a:gd name="T23" fmla="*/ 559 h 579"/>
                <a:gd name="T24" fmla="*/ 485 w 550"/>
                <a:gd name="T25" fmla="*/ 470 h 579"/>
                <a:gd name="T26" fmla="*/ 494 w 550"/>
                <a:gd name="T27" fmla="*/ 378 h 579"/>
                <a:gd name="T28" fmla="*/ 511 w 550"/>
                <a:gd name="T29" fmla="*/ 336 h 579"/>
                <a:gd name="T30" fmla="*/ 509 w 550"/>
                <a:gd name="T31" fmla="*/ 299 h 579"/>
                <a:gd name="T32" fmla="*/ 543 w 550"/>
                <a:gd name="T33" fmla="*/ 216 h 579"/>
                <a:gd name="T34" fmla="*/ 549 w 550"/>
                <a:gd name="T35" fmla="*/ 194 h 579"/>
                <a:gd name="T36" fmla="*/ 539 w 550"/>
                <a:gd name="T37" fmla="*/ 190 h 579"/>
                <a:gd name="T38" fmla="*/ 525 w 550"/>
                <a:gd name="T39" fmla="*/ 207 h 579"/>
                <a:gd name="T40" fmla="*/ 514 w 550"/>
                <a:gd name="T41" fmla="*/ 250 h 579"/>
                <a:gd name="T42" fmla="*/ 492 w 550"/>
                <a:gd name="T43" fmla="*/ 255 h 579"/>
                <a:gd name="T44" fmla="*/ 481 w 550"/>
                <a:gd name="T45" fmla="*/ 280 h 579"/>
                <a:gd name="T46" fmla="*/ 458 w 550"/>
                <a:gd name="T47" fmla="*/ 297 h 579"/>
                <a:gd name="T48" fmla="*/ 460 w 550"/>
                <a:gd name="T49" fmla="*/ 269 h 579"/>
                <a:gd name="T50" fmla="*/ 474 w 550"/>
                <a:gd name="T51" fmla="*/ 240 h 579"/>
                <a:gd name="T52" fmla="*/ 490 w 550"/>
                <a:gd name="T53" fmla="*/ 230 h 579"/>
                <a:gd name="T54" fmla="*/ 492 w 550"/>
                <a:gd name="T55" fmla="*/ 220 h 579"/>
                <a:gd name="T56" fmla="*/ 463 w 550"/>
                <a:gd name="T57" fmla="*/ 139 h 579"/>
                <a:gd name="T58" fmla="*/ 442 w 550"/>
                <a:gd name="T59" fmla="*/ 133 h 579"/>
                <a:gd name="T60" fmla="*/ 434 w 550"/>
                <a:gd name="T61" fmla="*/ 115 h 579"/>
                <a:gd name="T62" fmla="*/ 383 w 550"/>
                <a:gd name="T63" fmla="*/ 109 h 579"/>
                <a:gd name="T64" fmla="*/ 268 w 550"/>
                <a:gd name="T65" fmla="*/ 79 h 579"/>
                <a:gd name="T66" fmla="*/ 222 w 550"/>
                <a:gd name="T67" fmla="*/ 46 h 579"/>
                <a:gd name="T68" fmla="*/ 196 w 550"/>
                <a:gd name="T69" fmla="*/ 35 h 579"/>
                <a:gd name="T70" fmla="*/ 180 w 550"/>
                <a:gd name="T71" fmla="*/ 46 h 579"/>
                <a:gd name="T72" fmla="*/ 175 w 550"/>
                <a:gd name="T73" fmla="*/ 42 h 579"/>
                <a:gd name="T74" fmla="*/ 184 w 550"/>
                <a:gd name="T75" fmla="*/ 35 h 579"/>
                <a:gd name="T76" fmla="*/ 184 w 550"/>
                <a:gd name="T77" fmla="*/ 20 h 579"/>
                <a:gd name="T78" fmla="*/ 189 w 550"/>
                <a:gd name="T79" fmla="*/ 15 h 579"/>
                <a:gd name="T80" fmla="*/ 189 w 550"/>
                <a:gd name="T81" fmla="*/ 4 h 579"/>
                <a:gd name="T82" fmla="*/ 182 w 550"/>
                <a:gd name="T83" fmla="*/ 0 h 579"/>
                <a:gd name="T84" fmla="*/ 118 w 550"/>
                <a:gd name="T85" fmla="*/ 28 h 579"/>
                <a:gd name="T86" fmla="*/ 94 w 550"/>
                <a:gd name="T87" fmla="*/ 38 h 579"/>
                <a:gd name="T88" fmla="*/ 84 w 550"/>
                <a:gd name="T89" fmla="*/ 39 h 579"/>
                <a:gd name="T90" fmla="*/ 68 w 550"/>
                <a:gd name="T91" fmla="*/ 30 h 579"/>
                <a:gd name="T92" fmla="*/ 66 w 550"/>
                <a:gd name="T93" fmla="*/ 38 h 579"/>
                <a:gd name="T94" fmla="*/ 63 w 550"/>
                <a:gd name="T95" fmla="*/ 30 h 579"/>
                <a:gd name="T96" fmla="*/ 51 w 550"/>
                <a:gd name="T97" fmla="*/ 41 h 579"/>
                <a:gd name="T98" fmla="*/ 54 w 550"/>
                <a:gd name="T99" fmla="*/ 108 h 579"/>
                <a:gd name="T100" fmla="*/ 0 w 550"/>
                <a:gd name="T101" fmla="*/ 176 h 579"/>
                <a:gd name="T102" fmla="*/ 0 w 550"/>
                <a:gd name="T103" fmla="*/ 176 h 5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0"/>
                <a:gd name="T157" fmla="*/ 0 h 579"/>
                <a:gd name="T158" fmla="*/ 550 w 550"/>
                <a:gd name="T159" fmla="*/ 579 h 5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0" h="579">
                  <a:moveTo>
                    <a:pt x="0" y="176"/>
                  </a:moveTo>
                  <a:lnTo>
                    <a:pt x="0" y="176"/>
                  </a:lnTo>
                  <a:lnTo>
                    <a:pt x="14" y="220"/>
                  </a:lnTo>
                  <a:lnTo>
                    <a:pt x="13" y="290"/>
                  </a:lnTo>
                  <a:lnTo>
                    <a:pt x="80" y="332"/>
                  </a:lnTo>
                  <a:lnTo>
                    <a:pt x="106" y="362"/>
                  </a:lnTo>
                  <a:lnTo>
                    <a:pt x="144" y="387"/>
                  </a:lnTo>
                  <a:lnTo>
                    <a:pt x="158" y="403"/>
                  </a:lnTo>
                  <a:lnTo>
                    <a:pt x="168" y="450"/>
                  </a:lnTo>
                  <a:lnTo>
                    <a:pt x="177" y="516"/>
                  </a:lnTo>
                  <a:lnTo>
                    <a:pt x="228" y="578"/>
                  </a:lnTo>
                  <a:lnTo>
                    <a:pt x="501" y="559"/>
                  </a:lnTo>
                  <a:lnTo>
                    <a:pt x="485" y="470"/>
                  </a:lnTo>
                  <a:lnTo>
                    <a:pt x="494" y="378"/>
                  </a:lnTo>
                  <a:lnTo>
                    <a:pt x="511" y="336"/>
                  </a:lnTo>
                  <a:lnTo>
                    <a:pt x="509" y="299"/>
                  </a:lnTo>
                  <a:lnTo>
                    <a:pt x="543" y="216"/>
                  </a:lnTo>
                  <a:lnTo>
                    <a:pt x="549" y="194"/>
                  </a:lnTo>
                  <a:lnTo>
                    <a:pt x="539" y="190"/>
                  </a:lnTo>
                  <a:lnTo>
                    <a:pt x="525" y="207"/>
                  </a:lnTo>
                  <a:lnTo>
                    <a:pt x="514" y="250"/>
                  </a:lnTo>
                  <a:lnTo>
                    <a:pt x="492" y="255"/>
                  </a:lnTo>
                  <a:lnTo>
                    <a:pt x="481" y="280"/>
                  </a:lnTo>
                  <a:lnTo>
                    <a:pt x="458" y="297"/>
                  </a:lnTo>
                  <a:lnTo>
                    <a:pt x="460" y="269"/>
                  </a:lnTo>
                  <a:lnTo>
                    <a:pt x="474" y="240"/>
                  </a:lnTo>
                  <a:lnTo>
                    <a:pt x="490" y="230"/>
                  </a:lnTo>
                  <a:lnTo>
                    <a:pt x="492" y="220"/>
                  </a:lnTo>
                  <a:lnTo>
                    <a:pt x="463" y="139"/>
                  </a:lnTo>
                  <a:lnTo>
                    <a:pt x="442" y="133"/>
                  </a:lnTo>
                  <a:lnTo>
                    <a:pt x="434" y="115"/>
                  </a:lnTo>
                  <a:lnTo>
                    <a:pt x="383" y="109"/>
                  </a:lnTo>
                  <a:lnTo>
                    <a:pt x="268" y="79"/>
                  </a:lnTo>
                  <a:lnTo>
                    <a:pt x="222" y="46"/>
                  </a:lnTo>
                  <a:lnTo>
                    <a:pt x="196" y="35"/>
                  </a:lnTo>
                  <a:lnTo>
                    <a:pt x="180" y="46"/>
                  </a:lnTo>
                  <a:lnTo>
                    <a:pt x="175" y="42"/>
                  </a:lnTo>
                  <a:lnTo>
                    <a:pt x="184" y="35"/>
                  </a:lnTo>
                  <a:lnTo>
                    <a:pt x="184" y="20"/>
                  </a:lnTo>
                  <a:lnTo>
                    <a:pt x="189" y="15"/>
                  </a:lnTo>
                  <a:lnTo>
                    <a:pt x="189" y="4"/>
                  </a:lnTo>
                  <a:lnTo>
                    <a:pt x="182" y="0"/>
                  </a:lnTo>
                  <a:lnTo>
                    <a:pt x="118" y="28"/>
                  </a:lnTo>
                  <a:lnTo>
                    <a:pt x="94" y="38"/>
                  </a:lnTo>
                  <a:lnTo>
                    <a:pt x="84" y="39"/>
                  </a:lnTo>
                  <a:lnTo>
                    <a:pt x="68" y="30"/>
                  </a:lnTo>
                  <a:lnTo>
                    <a:pt x="66" y="38"/>
                  </a:lnTo>
                  <a:lnTo>
                    <a:pt x="63" y="30"/>
                  </a:lnTo>
                  <a:lnTo>
                    <a:pt x="51" y="41"/>
                  </a:lnTo>
                  <a:lnTo>
                    <a:pt x="54" y="108"/>
                  </a:lnTo>
                  <a:lnTo>
                    <a:pt x="0" y="17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10" name="Freeform 153"/>
            <p:cNvSpPr>
              <a:spLocks/>
            </p:cNvSpPr>
            <p:nvPr/>
          </p:nvSpPr>
          <p:spPr bwMode="auto">
            <a:xfrm>
              <a:off x="5691691" y="2807662"/>
              <a:ext cx="553570" cy="457505"/>
            </a:xfrm>
            <a:custGeom>
              <a:avLst/>
              <a:gdLst>
                <a:gd name="T0" fmla="*/ 0 w 731"/>
                <a:gd name="T1" fmla="*/ 518 h 604"/>
                <a:gd name="T2" fmla="*/ 0 w 731"/>
                <a:gd name="T3" fmla="*/ 518 h 604"/>
                <a:gd name="T4" fmla="*/ 22 w 731"/>
                <a:gd name="T5" fmla="*/ 387 h 604"/>
                <a:gd name="T6" fmla="*/ 75 w 731"/>
                <a:gd name="T7" fmla="*/ 64 h 604"/>
                <a:gd name="T8" fmla="*/ 87 w 731"/>
                <a:gd name="T9" fmla="*/ 0 h 604"/>
                <a:gd name="T10" fmla="*/ 374 w 731"/>
                <a:gd name="T11" fmla="*/ 43 h 604"/>
                <a:gd name="T12" fmla="*/ 730 w 731"/>
                <a:gd name="T13" fmla="*/ 80 h 604"/>
                <a:gd name="T14" fmla="*/ 705 w 731"/>
                <a:gd name="T15" fmla="*/ 342 h 604"/>
                <a:gd name="T16" fmla="*/ 680 w 731"/>
                <a:gd name="T17" fmla="*/ 603 h 604"/>
                <a:gd name="T18" fmla="*/ 194 w 731"/>
                <a:gd name="T19" fmla="*/ 548 h 604"/>
                <a:gd name="T20" fmla="*/ 0 w 731"/>
                <a:gd name="T21" fmla="*/ 518 h 604"/>
                <a:gd name="T22" fmla="*/ 0 w 731"/>
                <a:gd name="T23" fmla="*/ 518 h 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1"/>
                <a:gd name="T37" fmla="*/ 0 h 604"/>
                <a:gd name="T38" fmla="*/ 731 w 731"/>
                <a:gd name="T39" fmla="*/ 604 h 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1" h="604">
                  <a:moveTo>
                    <a:pt x="0" y="518"/>
                  </a:moveTo>
                  <a:lnTo>
                    <a:pt x="0" y="518"/>
                  </a:lnTo>
                  <a:lnTo>
                    <a:pt x="22" y="387"/>
                  </a:lnTo>
                  <a:lnTo>
                    <a:pt x="75" y="64"/>
                  </a:lnTo>
                  <a:lnTo>
                    <a:pt x="87" y="0"/>
                  </a:lnTo>
                  <a:lnTo>
                    <a:pt x="374" y="43"/>
                  </a:lnTo>
                  <a:lnTo>
                    <a:pt x="730" y="80"/>
                  </a:lnTo>
                  <a:lnTo>
                    <a:pt x="705" y="342"/>
                  </a:lnTo>
                  <a:lnTo>
                    <a:pt x="680" y="603"/>
                  </a:lnTo>
                  <a:lnTo>
                    <a:pt x="194" y="548"/>
                  </a:lnTo>
                  <a:lnTo>
                    <a:pt x="0" y="51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41" name="Freeform 156"/>
          <p:cNvSpPr>
            <a:spLocks/>
          </p:cNvSpPr>
          <p:nvPr/>
        </p:nvSpPr>
        <p:spPr bwMode="auto">
          <a:xfrm>
            <a:off x="6535739" y="2230438"/>
            <a:ext cx="307975" cy="1338262"/>
          </a:xfrm>
          <a:custGeom>
            <a:avLst/>
            <a:gdLst>
              <a:gd name="T0" fmla="*/ 2147483647 w 194"/>
              <a:gd name="T1" fmla="*/ 0 h 843"/>
              <a:gd name="T2" fmla="*/ 2147483647 w 194"/>
              <a:gd name="T3" fmla="*/ 2147483647 h 843"/>
              <a:gd name="T4" fmla="*/ 2147483647 w 194"/>
              <a:gd name="T5" fmla="*/ 2147483647 h 843"/>
              <a:gd name="T6" fmla="*/ 2147483647 w 194"/>
              <a:gd name="T7" fmla="*/ 2147483647 h 843"/>
              <a:gd name="T8" fmla="*/ 0 60000 65536"/>
              <a:gd name="T9" fmla="*/ 0 60000 65536"/>
              <a:gd name="T10" fmla="*/ 0 60000 65536"/>
              <a:gd name="T11" fmla="*/ 0 60000 65536"/>
              <a:gd name="T12" fmla="*/ 0 w 194"/>
              <a:gd name="T13" fmla="*/ 0 h 843"/>
              <a:gd name="T14" fmla="*/ 194 w 194"/>
              <a:gd name="T15" fmla="*/ 843 h 843"/>
            </a:gdLst>
            <a:ahLst/>
            <a:cxnLst>
              <a:cxn ang="T8">
                <a:pos x="T0" y="T1"/>
              </a:cxn>
              <a:cxn ang="T9">
                <a:pos x="T2" y="T3"/>
              </a:cxn>
              <a:cxn ang="T10">
                <a:pos x="T4" y="T5"/>
              </a:cxn>
              <a:cxn ang="T11">
                <a:pos x="T6" y="T7"/>
              </a:cxn>
            </a:cxnLst>
            <a:rect l="T12" t="T13" r="T14" b="T15"/>
            <a:pathLst>
              <a:path w="194" h="843">
                <a:moveTo>
                  <a:pt x="194" y="0"/>
                </a:moveTo>
                <a:cubicBezTo>
                  <a:pt x="137" y="132"/>
                  <a:pt x="78" y="282"/>
                  <a:pt x="46" y="387"/>
                </a:cubicBezTo>
                <a:cubicBezTo>
                  <a:pt x="14" y="492"/>
                  <a:pt x="8" y="557"/>
                  <a:pt x="4" y="633"/>
                </a:cubicBezTo>
                <a:cubicBezTo>
                  <a:pt x="0" y="709"/>
                  <a:pt x="21" y="799"/>
                  <a:pt x="25" y="843"/>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2" name="Freeform 157"/>
          <p:cNvSpPr>
            <a:spLocks/>
          </p:cNvSpPr>
          <p:nvPr/>
        </p:nvSpPr>
        <p:spPr bwMode="auto">
          <a:xfrm>
            <a:off x="7407276" y="2343151"/>
            <a:ext cx="2212975" cy="2098675"/>
          </a:xfrm>
          <a:custGeom>
            <a:avLst/>
            <a:gdLst>
              <a:gd name="T0" fmla="*/ 2147483647 w 1394"/>
              <a:gd name="T1" fmla="*/ 0 h 1322"/>
              <a:gd name="T2" fmla="*/ 2147483647 w 1394"/>
              <a:gd name="T3" fmla="*/ 2147483647 h 1322"/>
              <a:gd name="T4" fmla="*/ 2147483647 w 1394"/>
              <a:gd name="T5" fmla="*/ 2147483647 h 1322"/>
              <a:gd name="T6" fmla="*/ 2147483647 w 1394"/>
              <a:gd name="T7" fmla="*/ 2147483647 h 1322"/>
              <a:gd name="T8" fmla="*/ 2147483647 w 1394"/>
              <a:gd name="T9" fmla="*/ 2147483647 h 1322"/>
              <a:gd name="T10" fmla="*/ 2147483647 w 1394"/>
              <a:gd name="T11" fmla="*/ 2147483647 h 1322"/>
              <a:gd name="T12" fmla="*/ 2147483647 w 1394"/>
              <a:gd name="T13" fmla="*/ 2147483647 h 1322"/>
              <a:gd name="T14" fmla="*/ 0 60000 65536"/>
              <a:gd name="T15" fmla="*/ 0 60000 65536"/>
              <a:gd name="T16" fmla="*/ 0 60000 65536"/>
              <a:gd name="T17" fmla="*/ 0 60000 65536"/>
              <a:gd name="T18" fmla="*/ 0 60000 65536"/>
              <a:gd name="T19" fmla="*/ 0 60000 65536"/>
              <a:gd name="T20" fmla="*/ 0 60000 65536"/>
              <a:gd name="T21" fmla="*/ 0 w 1394"/>
              <a:gd name="T22" fmla="*/ 0 h 1322"/>
              <a:gd name="T23" fmla="*/ 1394 w 1394"/>
              <a:gd name="T24" fmla="*/ 1322 h 13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4" h="1322">
                <a:moveTo>
                  <a:pt x="24" y="0"/>
                </a:moveTo>
                <a:cubicBezTo>
                  <a:pt x="24" y="47"/>
                  <a:pt x="0" y="164"/>
                  <a:pt x="24" y="281"/>
                </a:cubicBezTo>
                <a:cubicBezTo>
                  <a:pt x="48" y="398"/>
                  <a:pt x="105" y="569"/>
                  <a:pt x="171" y="702"/>
                </a:cubicBezTo>
                <a:cubicBezTo>
                  <a:pt x="237" y="835"/>
                  <a:pt x="327" y="985"/>
                  <a:pt x="417" y="1081"/>
                </a:cubicBezTo>
                <a:cubicBezTo>
                  <a:pt x="507" y="1177"/>
                  <a:pt x="596" y="1242"/>
                  <a:pt x="712" y="1278"/>
                </a:cubicBezTo>
                <a:cubicBezTo>
                  <a:pt x="828" y="1314"/>
                  <a:pt x="999" y="1322"/>
                  <a:pt x="1113" y="1299"/>
                </a:cubicBezTo>
                <a:cubicBezTo>
                  <a:pt x="1227" y="1276"/>
                  <a:pt x="1309" y="1205"/>
                  <a:pt x="1394" y="1138"/>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3" name="Freeform 158"/>
          <p:cNvSpPr>
            <a:spLocks/>
          </p:cNvSpPr>
          <p:nvPr/>
        </p:nvSpPr>
        <p:spPr bwMode="auto">
          <a:xfrm>
            <a:off x="6170613" y="3160713"/>
            <a:ext cx="965200" cy="1003300"/>
          </a:xfrm>
          <a:custGeom>
            <a:avLst/>
            <a:gdLst>
              <a:gd name="T0" fmla="*/ 2147483647 w 608"/>
              <a:gd name="T1" fmla="*/ 2147483647 h 632"/>
              <a:gd name="T2" fmla="*/ 2147483647 w 608"/>
              <a:gd name="T3" fmla="*/ 2147483647 h 632"/>
              <a:gd name="T4" fmla="*/ 2147483647 w 608"/>
              <a:gd name="T5" fmla="*/ 2147483647 h 632"/>
              <a:gd name="T6" fmla="*/ 2147483647 w 608"/>
              <a:gd name="T7" fmla="*/ 2147483647 h 632"/>
              <a:gd name="T8" fmla="*/ 2147483647 w 608"/>
              <a:gd name="T9" fmla="*/ 2147483647 h 632"/>
              <a:gd name="T10" fmla="*/ 2147483647 w 608"/>
              <a:gd name="T11" fmla="*/ 2147483647 h 632"/>
              <a:gd name="T12" fmla="*/ 2147483647 w 608"/>
              <a:gd name="T13" fmla="*/ 2147483647 h 632"/>
              <a:gd name="T14" fmla="*/ 2147483647 w 608"/>
              <a:gd name="T15" fmla="*/ 2147483647 h 632"/>
              <a:gd name="T16" fmla="*/ 2147483647 w 608"/>
              <a:gd name="T17" fmla="*/ 2147483647 h 632"/>
              <a:gd name="T18" fmla="*/ 2147483647 w 608"/>
              <a:gd name="T19" fmla="*/ 2147483647 h 632"/>
              <a:gd name="T20" fmla="*/ 2147483647 w 608"/>
              <a:gd name="T21" fmla="*/ 2147483647 h 6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8"/>
              <a:gd name="T34" fmla="*/ 0 h 632"/>
              <a:gd name="T35" fmla="*/ 608 w 608"/>
              <a:gd name="T36" fmla="*/ 632 h 6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8" h="632">
                <a:moveTo>
                  <a:pt x="51" y="271"/>
                </a:moveTo>
                <a:cubicBezTo>
                  <a:pt x="27" y="212"/>
                  <a:pt x="4" y="153"/>
                  <a:pt x="2" y="110"/>
                </a:cubicBezTo>
                <a:cubicBezTo>
                  <a:pt x="0" y="67"/>
                  <a:pt x="15" y="24"/>
                  <a:pt x="37" y="12"/>
                </a:cubicBezTo>
                <a:cubicBezTo>
                  <a:pt x="59" y="0"/>
                  <a:pt x="109" y="9"/>
                  <a:pt x="136" y="40"/>
                </a:cubicBezTo>
                <a:cubicBezTo>
                  <a:pt x="163" y="71"/>
                  <a:pt x="174" y="160"/>
                  <a:pt x="199" y="201"/>
                </a:cubicBezTo>
                <a:cubicBezTo>
                  <a:pt x="224" y="242"/>
                  <a:pt x="238" y="243"/>
                  <a:pt x="283" y="286"/>
                </a:cubicBezTo>
                <a:cubicBezTo>
                  <a:pt x="328" y="329"/>
                  <a:pt x="415" y="421"/>
                  <a:pt x="466" y="461"/>
                </a:cubicBezTo>
                <a:cubicBezTo>
                  <a:pt x="517" y="501"/>
                  <a:pt x="576" y="496"/>
                  <a:pt x="592" y="524"/>
                </a:cubicBezTo>
                <a:cubicBezTo>
                  <a:pt x="608" y="552"/>
                  <a:pt x="605" y="628"/>
                  <a:pt x="564" y="630"/>
                </a:cubicBezTo>
                <a:cubicBezTo>
                  <a:pt x="523" y="632"/>
                  <a:pt x="415" y="573"/>
                  <a:pt x="346" y="538"/>
                </a:cubicBezTo>
                <a:cubicBezTo>
                  <a:pt x="277" y="503"/>
                  <a:pt x="213" y="461"/>
                  <a:pt x="150" y="419"/>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4" name="Freeform 159"/>
          <p:cNvSpPr>
            <a:spLocks/>
          </p:cNvSpPr>
          <p:nvPr/>
        </p:nvSpPr>
        <p:spPr bwMode="auto">
          <a:xfrm>
            <a:off x="8486776" y="2570164"/>
            <a:ext cx="1801813" cy="631825"/>
          </a:xfrm>
          <a:custGeom>
            <a:avLst/>
            <a:gdLst>
              <a:gd name="T0" fmla="*/ 2147483647 w 1135"/>
              <a:gd name="T1" fmla="*/ 2147483647 h 398"/>
              <a:gd name="T2" fmla="*/ 2147483647 w 1135"/>
              <a:gd name="T3" fmla="*/ 2147483647 h 398"/>
              <a:gd name="T4" fmla="*/ 2147483647 w 1135"/>
              <a:gd name="T5" fmla="*/ 2147483647 h 398"/>
              <a:gd name="T6" fmla="*/ 2147483647 w 1135"/>
              <a:gd name="T7" fmla="*/ 2147483647 h 398"/>
              <a:gd name="T8" fmla="*/ 2147483647 w 1135"/>
              <a:gd name="T9" fmla="*/ 2147483647 h 398"/>
              <a:gd name="T10" fmla="*/ 2147483647 w 1135"/>
              <a:gd name="T11" fmla="*/ 2147483647 h 398"/>
              <a:gd name="T12" fmla="*/ 2147483647 w 1135"/>
              <a:gd name="T13" fmla="*/ 2147483647 h 398"/>
              <a:gd name="T14" fmla="*/ 2147483647 w 1135"/>
              <a:gd name="T15" fmla="*/ 2147483647 h 398"/>
              <a:gd name="T16" fmla="*/ 0 60000 65536"/>
              <a:gd name="T17" fmla="*/ 0 60000 65536"/>
              <a:gd name="T18" fmla="*/ 0 60000 65536"/>
              <a:gd name="T19" fmla="*/ 0 60000 65536"/>
              <a:gd name="T20" fmla="*/ 0 60000 65536"/>
              <a:gd name="T21" fmla="*/ 0 60000 65536"/>
              <a:gd name="T22" fmla="*/ 0 60000 65536"/>
              <a:gd name="T23" fmla="*/ 0 60000 65536"/>
              <a:gd name="T24" fmla="*/ 0 w 1135"/>
              <a:gd name="T25" fmla="*/ 0 h 398"/>
              <a:gd name="T26" fmla="*/ 1135 w 1135"/>
              <a:gd name="T27" fmla="*/ 398 h 3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5" h="398">
                <a:moveTo>
                  <a:pt x="1135" y="124"/>
                </a:moveTo>
                <a:cubicBezTo>
                  <a:pt x="1105" y="106"/>
                  <a:pt x="1088" y="36"/>
                  <a:pt x="953" y="18"/>
                </a:cubicBezTo>
                <a:cubicBezTo>
                  <a:pt x="818" y="0"/>
                  <a:pt x="475" y="0"/>
                  <a:pt x="327" y="18"/>
                </a:cubicBezTo>
                <a:cubicBezTo>
                  <a:pt x="179" y="36"/>
                  <a:pt x="118" y="78"/>
                  <a:pt x="67" y="124"/>
                </a:cubicBezTo>
                <a:cubicBezTo>
                  <a:pt x="16" y="170"/>
                  <a:pt x="0" y="251"/>
                  <a:pt x="18" y="292"/>
                </a:cubicBezTo>
                <a:cubicBezTo>
                  <a:pt x="36" y="333"/>
                  <a:pt x="88" y="352"/>
                  <a:pt x="173" y="370"/>
                </a:cubicBezTo>
                <a:cubicBezTo>
                  <a:pt x="258" y="388"/>
                  <a:pt x="426" y="398"/>
                  <a:pt x="531" y="398"/>
                </a:cubicBezTo>
                <a:cubicBezTo>
                  <a:pt x="636" y="398"/>
                  <a:pt x="748" y="376"/>
                  <a:pt x="805" y="37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5" name="Freeform 160"/>
          <p:cNvSpPr>
            <a:spLocks/>
          </p:cNvSpPr>
          <p:nvPr/>
        </p:nvSpPr>
        <p:spPr bwMode="auto">
          <a:xfrm>
            <a:off x="9764714" y="2913064"/>
            <a:ext cx="401637" cy="712787"/>
          </a:xfrm>
          <a:custGeom>
            <a:avLst/>
            <a:gdLst>
              <a:gd name="T0" fmla="*/ 2147483647 w 253"/>
              <a:gd name="T1" fmla="*/ 2147483647 h 449"/>
              <a:gd name="T2" fmla="*/ 2147483647 w 253"/>
              <a:gd name="T3" fmla="*/ 2147483647 h 449"/>
              <a:gd name="T4" fmla="*/ 2147483647 w 253"/>
              <a:gd name="T5" fmla="*/ 2147483647 h 449"/>
              <a:gd name="T6" fmla="*/ 2147483647 w 253"/>
              <a:gd name="T7" fmla="*/ 2147483647 h 449"/>
              <a:gd name="T8" fmla="*/ 2147483647 w 253"/>
              <a:gd name="T9" fmla="*/ 2147483647 h 449"/>
              <a:gd name="T10" fmla="*/ 2147483647 w 253"/>
              <a:gd name="T11" fmla="*/ 2147483647 h 449"/>
              <a:gd name="T12" fmla="*/ 0 60000 65536"/>
              <a:gd name="T13" fmla="*/ 0 60000 65536"/>
              <a:gd name="T14" fmla="*/ 0 60000 65536"/>
              <a:gd name="T15" fmla="*/ 0 60000 65536"/>
              <a:gd name="T16" fmla="*/ 0 60000 65536"/>
              <a:gd name="T17" fmla="*/ 0 60000 65536"/>
              <a:gd name="T18" fmla="*/ 0 w 253"/>
              <a:gd name="T19" fmla="*/ 0 h 449"/>
              <a:gd name="T20" fmla="*/ 253 w 253"/>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253" h="449">
                <a:moveTo>
                  <a:pt x="253" y="90"/>
                </a:moveTo>
                <a:cubicBezTo>
                  <a:pt x="233" y="76"/>
                  <a:pt x="172" y="12"/>
                  <a:pt x="133" y="6"/>
                </a:cubicBezTo>
                <a:cubicBezTo>
                  <a:pt x="94" y="0"/>
                  <a:pt x="42" y="22"/>
                  <a:pt x="21" y="55"/>
                </a:cubicBezTo>
                <a:cubicBezTo>
                  <a:pt x="0" y="88"/>
                  <a:pt x="1" y="155"/>
                  <a:pt x="7" y="203"/>
                </a:cubicBezTo>
                <a:cubicBezTo>
                  <a:pt x="13" y="251"/>
                  <a:pt x="31" y="302"/>
                  <a:pt x="56" y="343"/>
                </a:cubicBezTo>
                <a:cubicBezTo>
                  <a:pt x="81" y="384"/>
                  <a:pt x="135" y="427"/>
                  <a:pt x="155" y="449"/>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6" name="Freeform 161"/>
          <p:cNvSpPr>
            <a:spLocks/>
          </p:cNvSpPr>
          <p:nvPr/>
        </p:nvSpPr>
        <p:spPr bwMode="auto">
          <a:xfrm>
            <a:off x="8091489" y="2844800"/>
            <a:ext cx="1806575" cy="958850"/>
          </a:xfrm>
          <a:custGeom>
            <a:avLst/>
            <a:gdLst>
              <a:gd name="T0" fmla="*/ 2147483647 w 1138"/>
              <a:gd name="T1" fmla="*/ 0 h 604"/>
              <a:gd name="T2" fmla="*/ 2147483647 w 1138"/>
              <a:gd name="T3" fmla="*/ 2147483647 h 604"/>
              <a:gd name="T4" fmla="*/ 2147483647 w 1138"/>
              <a:gd name="T5" fmla="*/ 2147483647 h 604"/>
              <a:gd name="T6" fmla="*/ 2147483647 w 1138"/>
              <a:gd name="T7" fmla="*/ 2147483647 h 604"/>
              <a:gd name="T8" fmla="*/ 2147483647 w 1138"/>
              <a:gd name="T9" fmla="*/ 2147483647 h 604"/>
              <a:gd name="T10" fmla="*/ 2147483647 w 1138"/>
              <a:gd name="T11" fmla="*/ 2147483647 h 604"/>
              <a:gd name="T12" fmla="*/ 2147483647 w 1138"/>
              <a:gd name="T13" fmla="*/ 2147483647 h 604"/>
              <a:gd name="T14" fmla="*/ 0 60000 65536"/>
              <a:gd name="T15" fmla="*/ 0 60000 65536"/>
              <a:gd name="T16" fmla="*/ 0 60000 65536"/>
              <a:gd name="T17" fmla="*/ 0 60000 65536"/>
              <a:gd name="T18" fmla="*/ 0 60000 65536"/>
              <a:gd name="T19" fmla="*/ 0 60000 65536"/>
              <a:gd name="T20" fmla="*/ 0 60000 65536"/>
              <a:gd name="T21" fmla="*/ 0 w 1138"/>
              <a:gd name="T22" fmla="*/ 0 h 604"/>
              <a:gd name="T23" fmla="*/ 1138 w 1138"/>
              <a:gd name="T24" fmla="*/ 604 h 6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8" h="604">
                <a:moveTo>
                  <a:pt x="267" y="0"/>
                </a:moveTo>
                <a:cubicBezTo>
                  <a:pt x="236" y="6"/>
                  <a:pt x="121" y="0"/>
                  <a:pt x="78" y="35"/>
                </a:cubicBezTo>
                <a:cubicBezTo>
                  <a:pt x="35" y="70"/>
                  <a:pt x="0" y="147"/>
                  <a:pt x="7" y="211"/>
                </a:cubicBezTo>
                <a:cubicBezTo>
                  <a:pt x="14" y="275"/>
                  <a:pt x="51" y="359"/>
                  <a:pt x="120" y="421"/>
                </a:cubicBezTo>
                <a:cubicBezTo>
                  <a:pt x="189" y="483"/>
                  <a:pt x="292" y="562"/>
                  <a:pt x="422" y="583"/>
                </a:cubicBezTo>
                <a:cubicBezTo>
                  <a:pt x="552" y="604"/>
                  <a:pt x="780" y="575"/>
                  <a:pt x="899" y="548"/>
                </a:cubicBezTo>
                <a:cubicBezTo>
                  <a:pt x="1018" y="521"/>
                  <a:pt x="1088" y="447"/>
                  <a:pt x="1138" y="421"/>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7" name="Freeform 162"/>
          <p:cNvSpPr>
            <a:spLocks/>
          </p:cNvSpPr>
          <p:nvPr/>
        </p:nvSpPr>
        <p:spPr bwMode="auto">
          <a:xfrm>
            <a:off x="8251825" y="3546476"/>
            <a:ext cx="642938" cy="881063"/>
          </a:xfrm>
          <a:custGeom>
            <a:avLst/>
            <a:gdLst>
              <a:gd name="T0" fmla="*/ 2147483647 w 405"/>
              <a:gd name="T1" fmla="*/ 2147483647 h 555"/>
              <a:gd name="T2" fmla="*/ 2147483647 w 405"/>
              <a:gd name="T3" fmla="*/ 2147483647 h 555"/>
              <a:gd name="T4" fmla="*/ 2147483647 w 405"/>
              <a:gd name="T5" fmla="*/ 2147483647 h 555"/>
              <a:gd name="T6" fmla="*/ 2147483647 w 405"/>
              <a:gd name="T7" fmla="*/ 0 h 555"/>
              <a:gd name="T8" fmla="*/ 0 60000 65536"/>
              <a:gd name="T9" fmla="*/ 0 60000 65536"/>
              <a:gd name="T10" fmla="*/ 0 60000 65536"/>
              <a:gd name="T11" fmla="*/ 0 60000 65536"/>
              <a:gd name="T12" fmla="*/ 0 w 405"/>
              <a:gd name="T13" fmla="*/ 0 h 555"/>
              <a:gd name="T14" fmla="*/ 405 w 405"/>
              <a:gd name="T15" fmla="*/ 555 h 555"/>
            </a:gdLst>
            <a:ahLst/>
            <a:cxnLst>
              <a:cxn ang="T8">
                <a:pos x="T0" y="T1"/>
              </a:cxn>
              <a:cxn ang="T9">
                <a:pos x="T2" y="T3"/>
              </a:cxn>
              <a:cxn ang="T10">
                <a:pos x="T4" y="T5"/>
              </a:cxn>
              <a:cxn ang="T11">
                <a:pos x="T6" y="T7"/>
              </a:cxn>
            </a:cxnLst>
            <a:rect l="T12" t="T13" r="T14" b="T15"/>
            <a:pathLst>
              <a:path w="405" h="555">
                <a:moveTo>
                  <a:pt x="405" y="555"/>
                </a:moveTo>
                <a:cubicBezTo>
                  <a:pt x="297" y="509"/>
                  <a:pt x="189" y="463"/>
                  <a:pt x="124" y="408"/>
                </a:cubicBezTo>
                <a:cubicBezTo>
                  <a:pt x="59" y="353"/>
                  <a:pt x="24" y="293"/>
                  <a:pt x="12" y="225"/>
                </a:cubicBezTo>
                <a:cubicBezTo>
                  <a:pt x="0" y="157"/>
                  <a:pt x="27" y="78"/>
                  <a:pt x="54"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8" name="Freeform 163"/>
          <p:cNvSpPr>
            <a:spLocks/>
          </p:cNvSpPr>
          <p:nvPr/>
        </p:nvSpPr>
        <p:spPr bwMode="auto">
          <a:xfrm>
            <a:off x="9420226" y="4343401"/>
            <a:ext cx="390525" cy="434975"/>
          </a:xfrm>
          <a:custGeom>
            <a:avLst/>
            <a:gdLst>
              <a:gd name="T0" fmla="*/ 2147483647 w 246"/>
              <a:gd name="T1" fmla="*/ 2147483647 h 274"/>
              <a:gd name="T2" fmla="*/ 2147483647 w 246"/>
              <a:gd name="T3" fmla="*/ 2147483647 h 274"/>
              <a:gd name="T4" fmla="*/ 2147483647 w 246"/>
              <a:gd name="T5" fmla="*/ 2147483647 h 274"/>
              <a:gd name="T6" fmla="*/ 2147483647 w 246"/>
              <a:gd name="T7" fmla="*/ 2147483647 h 274"/>
              <a:gd name="T8" fmla="*/ 2147483647 w 246"/>
              <a:gd name="T9" fmla="*/ 2147483647 h 274"/>
              <a:gd name="T10" fmla="*/ 2147483647 w 246"/>
              <a:gd name="T11" fmla="*/ 2147483647 h 274"/>
              <a:gd name="T12" fmla="*/ 2147483647 w 246"/>
              <a:gd name="T13" fmla="*/ 2147483647 h 274"/>
              <a:gd name="T14" fmla="*/ 2147483647 w 246"/>
              <a:gd name="T15" fmla="*/ 2147483647 h 274"/>
              <a:gd name="T16" fmla="*/ 0 60000 65536"/>
              <a:gd name="T17" fmla="*/ 0 60000 65536"/>
              <a:gd name="T18" fmla="*/ 0 60000 65536"/>
              <a:gd name="T19" fmla="*/ 0 60000 65536"/>
              <a:gd name="T20" fmla="*/ 0 60000 65536"/>
              <a:gd name="T21" fmla="*/ 0 60000 65536"/>
              <a:gd name="T22" fmla="*/ 0 60000 65536"/>
              <a:gd name="T23" fmla="*/ 0 60000 65536"/>
              <a:gd name="T24" fmla="*/ 0 w 246"/>
              <a:gd name="T25" fmla="*/ 0 h 274"/>
              <a:gd name="T26" fmla="*/ 246 w 246"/>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6" h="274">
                <a:moveTo>
                  <a:pt x="231" y="95"/>
                </a:moveTo>
                <a:cubicBezTo>
                  <a:pt x="210" y="63"/>
                  <a:pt x="190" y="32"/>
                  <a:pt x="161" y="18"/>
                </a:cubicBezTo>
                <a:cubicBezTo>
                  <a:pt x="132" y="4"/>
                  <a:pt x="81" y="0"/>
                  <a:pt x="55" y="11"/>
                </a:cubicBezTo>
                <a:cubicBezTo>
                  <a:pt x="29" y="22"/>
                  <a:pt x="12" y="52"/>
                  <a:pt x="6" y="81"/>
                </a:cubicBezTo>
                <a:cubicBezTo>
                  <a:pt x="0" y="110"/>
                  <a:pt x="2" y="157"/>
                  <a:pt x="20" y="187"/>
                </a:cubicBezTo>
                <a:cubicBezTo>
                  <a:pt x="38" y="217"/>
                  <a:pt x="78" y="254"/>
                  <a:pt x="112" y="264"/>
                </a:cubicBezTo>
                <a:cubicBezTo>
                  <a:pt x="146" y="274"/>
                  <a:pt x="202" y="263"/>
                  <a:pt x="224" y="250"/>
                </a:cubicBezTo>
                <a:cubicBezTo>
                  <a:pt x="246" y="237"/>
                  <a:pt x="243" y="210"/>
                  <a:pt x="245" y="187"/>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9" name="Text Box 164"/>
          <p:cNvSpPr txBox="1">
            <a:spLocks noChangeArrowheads="1"/>
          </p:cNvSpPr>
          <p:nvPr/>
        </p:nvSpPr>
        <p:spPr bwMode="auto">
          <a:xfrm>
            <a:off x="8664575" y="3313113"/>
            <a:ext cx="60305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Corn and</a:t>
            </a:r>
          </a:p>
          <a:p>
            <a:pPr>
              <a:lnSpc>
                <a:spcPct val="80000"/>
              </a:lnSpc>
            </a:pPr>
            <a:r>
              <a:rPr lang="en-US" sz="1000" b="1">
                <a:latin typeface="Agency FB" pitchFamily="34" charset="0"/>
              </a:rPr>
              <a:t>Soybeans</a:t>
            </a:r>
          </a:p>
        </p:txBody>
      </p:sp>
      <p:sp>
        <p:nvSpPr>
          <p:cNvPr id="81950" name="Text Box 165"/>
          <p:cNvSpPr txBox="1">
            <a:spLocks noChangeArrowheads="1"/>
          </p:cNvSpPr>
          <p:nvPr/>
        </p:nvSpPr>
        <p:spPr bwMode="auto">
          <a:xfrm>
            <a:off x="7624763" y="2705101"/>
            <a:ext cx="455574" cy="246221"/>
          </a:xfrm>
          <a:prstGeom prst="rect">
            <a:avLst/>
          </a:prstGeom>
          <a:noFill/>
          <a:ln w="9525">
            <a:noFill/>
            <a:miter lim="800000"/>
            <a:headEnd/>
            <a:tailEnd/>
          </a:ln>
        </p:spPr>
        <p:txBody>
          <a:bodyPr wrap="none">
            <a:spAutoFit/>
          </a:bodyPr>
          <a:lstStyle/>
          <a:p>
            <a:r>
              <a:rPr lang="en-US" sz="1000" b="1">
                <a:latin typeface="Agency FB" pitchFamily="34" charset="0"/>
              </a:rPr>
              <a:t>Wheat</a:t>
            </a:r>
          </a:p>
        </p:txBody>
      </p:sp>
      <p:sp>
        <p:nvSpPr>
          <p:cNvPr id="81951" name="Text Box 166"/>
          <p:cNvSpPr txBox="1">
            <a:spLocks noChangeArrowheads="1"/>
          </p:cNvSpPr>
          <p:nvPr/>
        </p:nvSpPr>
        <p:spPr bwMode="auto">
          <a:xfrm>
            <a:off x="6718300" y="3105150"/>
            <a:ext cx="663964"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Beef Cattle</a:t>
            </a:r>
          </a:p>
          <a:p>
            <a:pPr>
              <a:lnSpc>
                <a:spcPct val="80000"/>
              </a:lnSpc>
            </a:pPr>
            <a:r>
              <a:rPr lang="en-US" sz="1000" b="1">
                <a:latin typeface="Agency FB" pitchFamily="34" charset="0"/>
              </a:rPr>
              <a:t>and Sheep</a:t>
            </a:r>
          </a:p>
        </p:txBody>
      </p:sp>
      <p:sp>
        <p:nvSpPr>
          <p:cNvPr id="81952" name="Text Box 167"/>
          <p:cNvSpPr txBox="1">
            <a:spLocks noChangeArrowheads="1"/>
          </p:cNvSpPr>
          <p:nvPr/>
        </p:nvSpPr>
        <p:spPr bwMode="auto">
          <a:xfrm>
            <a:off x="8669339" y="3894138"/>
            <a:ext cx="652743"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Cotton and</a:t>
            </a:r>
          </a:p>
          <a:p>
            <a:pPr>
              <a:lnSpc>
                <a:spcPct val="80000"/>
              </a:lnSpc>
            </a:pPr>
            <a:r>
              <a:rPr lang="en-US" sz="1000" b="1">
                <a:latin typeface="Agency FB" pitchFamily="34" charset="0"/>
              </a:rPr>
              <a:t>Tobacco</a:t>
            </a:r>
          </a:p>
        </p:txBody>
      </p:sp>
      <p:sp>
        <p:nvSpPr>
          <p:cNvPr id="81953" name="Text Box 168"/>
          <p:cNvSpPr txBox="1">
            <a:spLocks noChangeArrowheads="1"/>
          </p:cNvSpPr>
          <p:nvPr/>
        </p:nvSpPr>
        <p:spPr bwMode="auto">
          <a:xfrm>
            <a:off x="6146800" y="2551114"/>
            <a:ext cx="468398" cy="246221"/>
          </a:xfrm>
          <a:prstGeom prst="rect">
            <a:avLst/>
          </a:prstGeom>
          <a:noFill/>
          <a:ln w="9525">
            <a:noFill/>
            <a:miter lim="800000"/>
            <a:headEnd/>
            <a:tailEnd/>
          </a:ln>
        </p:spPr>
        <p:txBody>
          <a:bodyPr wrap="none">
            <a:spAutoFit/>
          </a:bodyPr>
          <a:lstStyle/>
          <a:p>
            <a:r>
              <a:rPr lang="en-US" sz="1000" b="1">
                <a:latin typeface="Agency FB" pitchFamily="34" charset="0"/>
              </a:rPr>
              <a:t>Forest</a:t>
            </a:r>
          </a:p>
        </p:txBody>
      </p:sp>
      <p:sp>
        <p:nvSpPr>
          <p:cNvPr id="81954" name="Text Box 169"/>
          <p:cNvSpPr txBox="1">
            <a:spLocks noChangeArrowheads="1"/>
          </p:cNvSpPr>
          <p:nvPr/>
        </p:nvSpPr>
        <p:spPr bwMode="auto">
          <a:xfrm>
            <a:off x="9440863" y="4384675"/>
            <a:ext cx="58702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Specialty</a:t>
            </a:r>
          </a:p>
          <a:p>
            <a:pPr>
              <a:lnSpc>
                <a:spcPct val="80000"/>
              </a:lnSpc>
            </a:pPr>
            <a:r>
              <a:rPr lang="en-US" sz="1000" b="1">
                <a:latin typeface="Agency FB" pitchFamily="34" charset="0"/>
              </a:rPr>
              <a:t>Crops</a:t>
            </a:r>
          </a:p>
        </p:txBody>
      </p:sp>
      <p:sp>
        <p:nvSpPr>
          <p:cNvPr id="81955" name="Text Box 170"/>
          <p:cNvSpPr txBox="1">
            <a:spLocks noChangeArrowheads="1"/>
          </p:cNvSpPr>
          <p:nvPr/>
        </p:nvSpPr>
        <p:spPr bwMode="auto">
          <a:xfrm>
            <a:off x="6080125" y="3544888"/>
            <a:ext cx="58702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Specialty</a:t>
            </a:r>
          </a:p>
          <a:p>
            <a:pPr>
              <a:lnSpc>
                <a:spcPct val="80000"/>
              </a:lnSpc>
            </a:pPr>
            <a:r>
              <a:rPr lang="en-US" sz="1000" b="1">
                <a:latin typeface="Agency FB" pitchFamily="34" charset="0"/>
              </a:rPr>
              <a:t>Crops</a:t>
            </a:r>
          </a:p>
        </p:txBody>
      </p:sp>
      <p:sp>
        <p:nvSpPr>
          <p:cNvPr id="81956" name="Text Box 171"/>
          <p:cNvSpPr txBox="1">
            <a:spLocks noChangeArrowheads="1"/>
          </p:cNvSpPr>
          <p:nvPr/>
        </p:nvSpPr>
        <p:spPr bwMode="auto">
          <a:xfrm>
            <a:off x="9097963" y="2844801"/>
            <a:ext cx="420308" cy="246221"/>
          </a:xfrm>
          <a:prstGeom prst="rect">
            <a:avLst/>
          </a:prstGeom>
          <a:noFill/>
          <a:ln w="9525">
            <a:noFill/>
            <a:miter lim="800000"/>
            <a:headEnd/>
            <a:tailEnd/>
          </a:ln>
        </p:spPr>
        <p:txBody>
          <a:bodyPr wrap="none">
            <a:spAutoFit/>
          </a:bodyPr>
          <a:lstStyle/>
          <a:p>
            <a:r>
              <a:rPr lang="en-US" sz="1000" b="1">
                <a:latin typeface="Agency FB" pitchFamily="34" charset="0"/>
              </a:rPr>
              <a:t>Dairy</a:t>
            </a:r>
          </a:p>
        </p:txBody>
      </p:sp>
      <p:sp>
        <p:nvSpPr>
          <p:cNvPr id="81957" name="Text Box 172"/>
          <p:cNvSpPr txBox="1">
            <a:spLocks noChangeArrowheads="1"/>
          </p:cNvSpPr>
          <p:nvPr/>
        </p:nvSpPr>
        <p:spPr bwMode="auto">
          <a:xfrm>
            <a:off x="9802813" y="3082925"/>
            <a:ext cx="479298" cy="153888"/>
          </a:xfrm>
          <a:prstGeom prst="rect">
            <a:avLst/>
          </a:prstGeom>
          <a:noFill/>
          <a:ln w="9525">
            <a:noFill/>
            <a:miter lim="800000"/>
            <a:headEnd/>
            <a:tailEnd/>
          </a:ln>
        </p:spPr>
        <p:txBody>
          <a:bodyPr wrap="none" lIns="0" tIns="0" rIns="0" bIns="0">
            <a:spAutoFit/>
          </a:bodyPr>
          <a:lstStyle/>
          <a:p>
            <a:r>
              <a:rPr lang="en-US" sz="1000" b="1">
                <a:latin typeface="Agency FB" pitchFamily="34" charset="0"/>
              </a:rPr>
              <a:t>Vegetables</a:t>
            </a:r>
          </a:p>
        </p:txBody>
      </p:sp>
      <p:sp>
        <p:nvSpPr>
          <p:cNvPr id="81958" name="Text Box 173"/>
          <p:cNvSpPr txBox="1">
            <a:spLocks noChangeArrowheads="1"/>
          </p:cNvSpPr>
          <p:nvPr/>
        </p:nvSpPr>
        <p:spPr bwMode="auto">
          <a:xfrm>
            <a:off x="1798639" y="4598761"/>
            <a:ext cx="1895071" cy="738664"/>
          </a:xfrm>
          <a:prstGeom prst="rect">
            <a:avLst/>
          </a:prstGeom>
          <a:noFill/>
          <a:ln w="9525">
            <a:noFill/>
            <a:miter lim="800000"/>
            <a:headEnd/>
            <a:tailEnd/>
          </a:ln>
        </p:spPr>
        <p:txBody>
          <a:bodyPr wrap="none">
            <a:spAutoFit/>
          </a:bodyPr>
          <a:lstStyle/>
          <a:p>
            <a:r>
              <a:rPr lang="en-US" sz="1050" b="1" dirty="0">
                <a:latin typeface="Agency FB" pitchFamily="34" charset="0"/>
              </a:rPr>
              <a:t>Assumptions</a:t>
            </a:r>
          </a:p>
          <a:p>
            <a:r>
              <a:rPr lang="en-US" sz="1050" b="1" dirty="0">
                <a:latin typeface="Agency FB" pitchFamily="34" charset="0"/>
              </a:rPr>
              <a:t>1. New York City the only market</a:t>
            </a:r>
          </a:p>
          <a:p>
            <a:r>
              <a:rPr lang="en-US" sz="1050" b="1" dirty="0">
                <a:latin typeface="Agency FB" pitchFamily="34" charset="0"/>
              </a:rPr>
              <a:t>2. Crops ranked by rent paying ability</a:t>
            </a:r>
          </a:p>
          <a:p>
            <a:r>
              <a:rPr lang="en-US" sz="1050" b="1" dirty="0">
                <a:latin typeface="Agency FB" pitchFamily="34" charset="0"/>
              </a:rPr>
              <a:t>3. No terrain or climatic variation </a:t>
            </a:r>
          </a:p>
        </p:txBody>
      </p:sp>
      <p:sp>
        <p:nvSpPr>
          <p:cNvPr id="81959" name="Text Box 174"/>
          <p:cNvSpPr txBox="1">
            <a:spLocks noChangeArrowheads="1"/>
          </p:cNvSpPr>
          <p:nvPr/>
        </p:nvSpPr>
        <p:spPr bwMode="auto">
          <a:xfrm>
            <a:off x="6176964" y="4440011"/>
            <a:ext cx="1895071" cy="900246"/>
          </a:xfrm>
          <a:prstGeom prst="rect">
            <a:avLst/>
          </a:prstGeom>
          <a:noFill/>
          <a:ln w="9525">
            <a:noFill/>
            <a:miter lim="800000"/>
            <a:headEnd/>
            <a:tailEnd/>
          </a:ln>
        </p:spPr>
        <p:txBody>
          <a:bodyPr wrap="none">
            <a:spAutoFit/>
          </a:bodyPr>
          <a:lstStyle/>
          <a:p>
            <a:r>
              <a:rPr lang="en-US" sz="1050" b="1" dirty="0">
                <a:latin typeface="Agency FB" pitchFamily="34" charset="0"/>
              </a:rPr>
              <a:t>Assumptions</a:t>
            </a:r>
          </a:p>
          <a:p>
            <a:r>
              <a:rPr lang="en-US" sz="1050" b="1" dirty="0">
                <a:latin typeface="Agency FB" pitchFamily="34" charset="0"/>
              </a:rPr>
              <a:t>1. New York City the only market</a:t>
            </a:r>
          </a:p>
          <a:p>
            <a:r>
              <a:rPr lang="en-US" sz="1050" b="1" dirty="0">
                <a:latin typeface="Agency FB" pitchFamily="34" charset="0"/>
              </a:rPr>
              <a:t>2. Crops ranked by rent paying ability</a:t>
            </a:r>
          </a:p>
          <a:p>
            <a:r>
              <a:rPr lang="en-US" sz="1050" b="1" dirty="0">
                <a:latin typeface="Agency FB" pitchFamily="34" charset="0"/>
              </a:rPr>
              <a:t>3. No terrain variation </a:t>
            </a:r>
          </a:p>
          <a:p>
            <a:r>
              <a:rPr lang="en-US" sz="1050" b="1" dirty="0">
                <a:latin typeface="Agency FB" pitchFamily="34" charset="0"/>
              </a:rPr>
              <a:t>4. Climatic variation considered</a:t>
            </a:r>
          </a:p>
        </p:txBody>
      </p:sp>
      <p:sp>
        <p:nvSpPr>
          <p:cNvPr id="174" name="Rounded Rectangle 173"/>
          <p:cNvSpPr/>
          <p:nvPr/>
        </p:nvSpPr>
        <p:spPr bwMode="auto">
          <a:xfrm>
            <a:off x="1756317" y="2078688"/>
            <a:ext cx="4297680" cy="329184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5" name="Rounded Rectangle 174"/>
          <p:cNvSpPr/>
          <p:nvPr/>
        </p:nvSpPr>
        <p:spPr bwMode="auto">
          <a:xfrm>
            <a:off x="6111083" y="2078688"/>
            <a:ext cx="4297680" cy="329184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81960" name="Text Box 177"/>
          <p:cNvSpPr txBox="1">
            <a:spLocks noChangeArrowheads="1"/>
          </p:cNvSpPr>
          <p:nvPr/>
        </p:nvSpPr>
        <p:spPr bwMode="auto">
          <a:xfrm>
            <a:off x="5533319" y="5165517"/>
            <a:ext cx="300082" cy="400110"/>
          </a:xfrm>
          <a:prstGeom prst="rect">
            <a:avLst/>
          </a:prstGeom>
          <a:solidFill>
            <a:schemeClr val="bg1"/>
          </a:solidFill>
          <a:ln w="9525">
            <a:noFill/>
            <a:miter lim="800000"/>
            <a:headEnd/>
            <a:tailEnd/>
          </a:ln>
        </p:spPr>
        <p:txBody>
          <a:bodyPr wrap="none">
            <a:spAutoFit/>
          </a:bodyPr>
          <a:lstStyle/>
          <a:p>
            <a:r>
              <a:rPr lang="en-US" sz="2000" b="1" dirty="0">
                <a:latin typeface="Agency FB" pitchFamily="34" charset="0"/>
              </a:rPr>
              <a:t>A</a:t>
            </a:r>
          </a:p>
        </p:txBody>
      </p:sp>
      <p:sp>
        <p:nvSpPr>
          <p:cNvPr id="81961" name="Text Box 178"/>
          <p:cNvSpPr txBox="1">
            <a:spLocks noChangeArrowheads="1"/>
          </p:cNvSpPr>
          <p:nvPr/>
        </p:nvSpPr>
        <p:spPr bwMode="auto">
          <a:xfrm>
            <a:off x="9886244" y="5165517"/>
            <a:ext cx="303288" cy="400110"/>
          </a:xfrm>
          <a:prstGeom prst="rect">
            <a:avLst/>
          </a:prstGeom>
          <a:solidFill>
            <a:schemeClr val="bg1"/>
          </a:solidFill>
          <a:ln w="9525">
            <a:noFill/>
            <a:miter lim="800000"/>
            <a:headEnd/>
            <a:tailEnd/>
          </a:ln>
        </p:spPr>
        <p:txBody>
          <a:bodyPr wrap="none">
            <a:spAutoFit/>
          </a:bodyPr>
          <a:lstStyle/>
          <a:p>
            <a:r>
              <a:rPr lang="en-US" sz="2000" b="1">
                <a:latin typeface="Agency FB" pitchFamily="34" charset="0"/>
              </a:rPr>
              <a:t>B</a:t>
            </a:r>
          </a:p>
        </p:txBody>
      </p:sp>
    </p:spTree>
    <p:extLst>
      <p:ext uri="{BB962C8B-B14F-4D97-AF65-F5344CB8AC3E}">
        <p14:creationId xmlns:p14="http://schemas.microsoft.com/office/powerpoint/2010/main" val="111693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1"/>
          <p:cNvSpPr>
            <a:spLocks noGrp="1" noChangeArrowheads="1"/>
          </p:cNvSpPr>
          <p:nvPr>
            <p:ph type="title"/>
          </p:nvPr>
        </p:nvSpPr>
        <p:spPr/>
        <p:txBody>
          <a:bodyPr/>
          <a:lstStyle/>
          <a:p>
            <a:pPr eaLnBrk="1" hangingPunct="1"/>
            <a:r>
              <a:rPr lang="en-US" dirty="0"/>
              <a:t>Burgess’ Urban Land Use Model</a:t>
            </a:r>
          </a:p>
        </p:txBody>
      </p:sp>
      <p:sp>
        <p:nvSpPr>
          <p:cNvPr id="42"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82949" name="Freeform 3"/>
          <p:cNvSpPr>
            <a:spLocks/>
          </p:cNvSpPr>
          <p:nvPr/>
        </p:nvSpPr>
        <p:spPr bwMode="auto">
          <a:xfrm>
            <a:off x="4815206" y="1777113"/>
            <a:ext cx="2368248" cy="3840466"/>
          </a:xfrm>
          <a:custGeom>
            <a:avLst/>
            <a:gdLst>
              <a:gd name="T0" fmla="*/ 0 w 1056"/>
              <a:gd name="T1" fmla="*/ 0 h 1704"/>
              <a:gd name="T2" fmla="*/ 2147483647 w 1056"/>
              <a:gd name="T3" fmla="*/ 2147483647 h 1704"/>
              <a:gd name="T4" fmla="*/ 2147483647 w 1056"/>
              <a:gd name="T5" fmla="*/ 2147483647 h 1704"/>
              <a:gd name="T6" fmla="*/ 2147483647 w 1056"/>
              <a:gd name="T7" fmla="*/ 2147483647 h 1704"/>
              <a:gd name="T8" fmla="*/ 2147483647 w 1056"/>
              <a:gd name="T9" fmla="*/ 2147483647 h 1704"/>
              <a:gd name="T10" fmla="*/ 2147483647 w 1056"/>
              <a:gd name="T11" fmla="*/ 2147483647 h 1704"/>
              <a:gd name="T12" fmla="*/ 2147483647 w 1056"/>
              <a:gd name="T13" fmla="*/ 2147483647 h 1704"/>
              <a:gd name="T14" fmla="*/ 2147483647 w 1056"/>
              <a:gd name="T15" fmla="*/ 2147483647 h 1704"/>
              <a:gd name="T16" fmla="*/ 2147483647 w 1056"/>
              <a:gd name="T17" fmla="*/ 2147483647 h 1704"/>
              <a:gd name="T18" fmla="*/ 2147483647 w 1056"/>
              <a:gd name="T19" fmla="*/ 2147483647 h 1704"/>
              <a:gd name="T20" fmla="*/ 2147483647 w 1056"/>
              <a:gd name="T21" fmla="*/ 2147483647 h 1704"/>
              <a:gd name="T22" fmla="*/ 2147483647 w 1056"/>
              <a:gd name="T23" fmla="*/ 2147483647 h 1704"/>
              <a:gd name="T24" fmla="*/ 2147483647 w 1056"/>
              <a:gd name="T25" fmla="*/ 2147483647 h 1704"/>
              <a:gd name="T26" fmla="*/ 2147483647 w 1056"/>
              <a:gd name="T27" fmla="*/ 2147483647 h 1704"/>
              <a:gd name="T28" fmla="*/ 2147483647 w 1056"/>
              <a:gd name="T29" fmla="*/ 2147483647 h 1704"/>
              <a:gd name="T30" fmla="*/ 2147483647 w 1056"/>
              <a:gd name="T31" fmla="*/ 2147483647 h 1704"/>
              <a:gd name="T32" fmla="*/ 2147483647 w 1056"/>
              <a:gd name="T33" fmla="*/ 2147483647 h 1704"/>
              <a:gd name="T34" fmla="*/ 2147483647 w 1056"/>
              <a:gd name="T35" fmla="*/ 2147483647 h 1704"/>
              <a:gd name="T36" fmla="*/ 2147483647 w 1056"/>
              <a:gd name="T37" fmla="*/ 0 h 1704"/>
              <a:gd name="T38" fmla="*/ 0 w 1056"/>
              <a:gd name="T39" fmla="*/ 0 h 17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6"/>
              <a:gd name="T61" fmla="*/ 0 h 1704"/>
              <a:gd name="T62" fmla="*/ 1056 w 1056"/>
              <a:gd name="T63" fmla="*/ 1704 h 1704"/>
              <a:gd name="connsiteX0" fmla="*/ 0 w 10000"/>
              <a:gd name="connsiteY0" fmla="*/ 0 h 9981"/>
              <a:gd name="connsiteX1" fmla="*/ 455 w 10000"/>
              <a:gd name="connsiteY1" fmla="*/ 845 h 9981"/>
              <a:gd name="connsiteX2" fmla="*/ 455 w 10000"/>
              <a:gd name="connsiteY2" fmla="*/ 1127 h 9981"/>
              <a:gd name="connsiteX3" fmla="*/ 909 w 10000"/>
              <a:gd name="connsiteY3" fmla="*/ 1690 h 9981"/>
              <a:gd name="connsiteX4" fmla="*/ 909 w 10000"/>
              <a:gd name="connsiteY4" fmla="*/ 2254 h 9981"/>
              <a:gd name="connsiteX5" fmla="*/ 1364 w 10000"/>
              <a:gd name="connsiteY5" fmla="*/ 2817 h 9981"/>
              <a:gd name="connsiteX6" fmla="*/ 1364 w 10000"/>
              <a:gd name="connsiteY6" fmla="*/ 3099 h 9981"/>
              <a:gd name="connsiteX7" fmla="*/ 1818 w 10000"/>
              <a:gd name="connsiteY7" fmla="*/ 3662 h 9981"/>
              <a:gd name="connsiteX8" fmla="*/ 1818 w 10000"/>
              <a:gd name="connsiteY8" fmla="*/ 3944 h 9981"/>
              <a:gd name="connsiteX9" fmla="*/ 2273 w 10000"/>
              <a:gd name="connsiteY9" fmla="*/ 4507 h 9981"/>
              <a:gd name="connsiteX10" fmla="*/ 1818 w 10000"/>
              <a:gd name="connsiteY10" fmla="*/ 5352 h 9981"/>
              <a:gd name="connsiteX11" fmla="*/ 2273 w 10000"/>
              <a:gd name="connsiteY11" fmla="*/ 5915 h 9981"/>
              <a:gd name="connsiteX12" fmla="*/ 3182 w 10000"/>
              <a:gd name="connsiteY12" fmla="*/ 7042 h 9981"/>
              <a:gd name="connsiteX13" fmla="*/ 3636 w 10000"/>
              <a:gd name="connsiteY13" fmla="*/ 7324 h 9981"/>
              <a:gd name="connsiteX14" fmla="*/ 5000 w 10000"/>
              <a:gd name="connsiteY14" fmla="*/ 8732 h 9981"/>
              <a:gd name="connsiteX15" fmla="*/ 5455 w 10000"/>
              <a:gd name="connsiteY15" fmla="*/ 9014 h 9981"/>
              <a:gd name="connsiteX16" fmla="*/ 5783 w 10000"/>
              <a:gd name="connsiteY16" fmla="*/ 9981 h 9981"/>
              <a:gd name="connsiteX17" fmla="*/ 10000 w 10000"/>
              <a:gd name="connsiteY17" fmla="*/ 9977 h 9981"/>
              <a:gd name="connsiteX18" fmla="*/ 10000 w 10000"/>
              <a:gd name="connsiteY18" fmla="*/ 0 h 9981"/>
              <a:gd name="connsiteX19" fmla="*/ 0 w 10000"/>
              <a:gd name="connsiteY19" fmla="*/ 0 h 9981"/>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364 w 10000"/>
              <a:gd name="connsiteY5" fmla="*/ 2822 h 10000"/>
              <a:gd name="connsiteX6" fmla="*/ 1364 w 10000"/>
              <a:gd name="connsiteY6" fmla="*/ 3105 h 10000"/>
              <a:gd name="connsiteX7" fmla="*/ 1818 w 10000"/>
              <a:gd name="connsiteY7" fmla="*/ 3669 h 10000"/>
              <a:gd name="connsiteX8" fmla="*/ 1818 w 10000"/>
              <a:gd name="connsiteY8" fmla="*/ 3952 h 10000"/>
              <a:gd name="connsiteX9" fmla="*/ 2273 w 10000"/>
              <a:gd name="connsiteY9" fmla="*/ 4516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364 w 10000"/>
              <a:gd name="connsiteY5" fmla="*/ 2822 h 10000"/>
              <a:gd name="connsiteX6" fmla="*/ 1364 w 10000"/>
              <a:gd name="connsiteY6" fmla="*/ 3105 h 10000"/>
              <a:gd name="connsiteX7" fmla="*/ 1818 w 10000"/>
              <a:gd name="connsiteY7" fmla="*/ 3669 h 10000"/>
              <a:gd name="connsiteX8" fmla="*/ 1818 w 10000"/>
              <a:gd name="connsiteY8" fmla="*/ 3952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364 w 10000"/>
              <a:gd name="connsiteY5" fmla="*/ 2822 h 10000"/>
              <a:gd name="connsiteX6" fmla="*/ 1364 w 10000"/>
              <a:gd name="connsiteY6" fmla="*/ 3105 h 10000"/>
              <a:gd name="connsiteX7" fmla="*/ 1818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364 w 10000"/>
              <a:gd name="connsiteY5" fmla="*/ 2822 h 10000"/>
              <a:gd name="connsiteX6" fmla="*/ 1364 w 10000"/>
              <a:gd name="connsiteY6" fmla="*/ 3105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364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909 w 10000"/>
              <a:gd name="connsiteY4" fmla="*/ 2258 h 10000"/>
              <a:gd name="connsiteX5" fmla="*/ 1513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909 w 10000"/>
              <a:gd name="connsiteY3" fmla="*/ 1693 h 10000"/>
              <a:gd name="connsiteX4" fmla="*/ 1058 w 10000"/>
              <a:gd name="connsiteY4" fmla="*/ 2277 h 10000"/>
              <a:gd name="connsiteX5" fmla="*/ 1513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455 w 10000"/>
              <a:gd name="connsiteY2" fmla="*/ 1129 h 10000"/>
              <a:gd name="connsiteX3" fmla="*/ 1118 w 10000"/>
              <a:gd name="connsiteY3" fmla="*/ 1731 h 10000"/>
              <a:gd name="connsiteX4" fmla="*/ 1058 w 10000"/>
              <a:gd name="connsiteY4" fmla="*/ 2277 h 10000"/>
              <a:gd name="connsiteX5" fmla="*/ 1513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455 w 10000"/>
              <a:gd name="connsiteY1" fmla="*/ 847 h 10000"/>
              <a:gd name="connsiteX2" fmla="*/ 694 w 10000"/>
              <a:gd name="connsiteY2" fmla="*/ 1148 h 10000"/>
              <a:gd name="connsiteX3" fmla="*/ 1118 w 10000"/>
              <a:gd name="connsiteY3" fmla="*/ 1731 h 10000"/>
              <a:gd name="connsiteX4" fmla="*/ 1058 w 10000"/>
              <a:gd name="connsiteY4" fmla="*/ 2277 h 10000"/>
              <a:gd name="connsiteX5" fmla="*/ 1513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00"/>
              <a:gd name="connsiteX1" fmla="*/ 664 w 10000"/>
              <a:gd name="connsiteY1" fmla="*/ 885 h 10000"/>
              <a:gd name="connsiteX2" fmla="*/ 694 w 10000"/>
              <a:gd name="connsiteY2" fmla="*/ 1148 h 10000"/>
              <a:gd name="connsiteX3" fmla="*/ 1118 w 10000"/>
              <a:gd name="connsiteY3" fmla="*/ 1731 h 10000"/>
              <a:gd name="connsiteX4" fmla="*/ 1058 w 10000"/>
              <a:gd name="connsiteY4" fmla="*/ 2277 h 10000"/>
              <a:gd name="connsiteX5" fmla="*/ 1513 w 10000"/>
              <a:gd name="connsiteY5" fmla="*/ 2822 h 10000"/>
              <a:gd name="connsiteX6" fmla="*/ 1454 w 10000"/>
              <a:gd name="connsiteY6" fmla="*/ 3124 h 10000"/>
              <a:gd name="connsiteX7" fmla="*/ 1997 w 10000"/>
              <a:gd name="connsiteY7" fmla="*/ 3669 h 10000"/>
              <a:gd name="connsiteX8" fmla="*/ 1878 w 10000"/>
              <a:gd name="connsiteY8" fmla="*/ 4027 h 10000"/>
              <a:gd name="connsiteX9" fmla="*/ 2452 w 10000"/>
              <a:gd name="connsiteY9" fmla="*/ 4610 h 10000"/>
              <a:gd name="connsiteX10" fmla="*/ 1967 w 10000"/>
              <a:gd name="connsiteY10" fmla="*/ 5475 h 10000"/>
              <a:gd name="connsiteX11" fmla="*/ 2273 w 10000"/>
              <a:gd name="connsiteY11" fmla="*/ 5926 h 10000"/>
              <a:gd name="connsiteX12" fmla="*/ 3182 w 10000"/>
              <a:gd name="connsiteY12" fmla="*/ 7055 h 10000"/>
              <a:gd name="connsiteX13" fmla="*/ 3636 w 10000"/>
              <a:gd name="connsiteY13" fmla="*/ 7338 h 10000"/>
              <a:gd name="connsiteX14" fmla="*/ 5000 w 10000"/>
              <a:gd name="connsiteY14" fmla="*/ 8749 h 10000"/>
              <a:gd name="connsiteX15" fmla="*/ 5455 w 10000"/>
              <a:gd name="connsiteY15" fmla="*/ 9031 h 10000"/>
              <a:gd name="connsiteX16" fmla="*/ 5783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9821"/>
              <a:gd name="connsiteY0" fmla="*/ 0 h 10000"/>
              <a:gd name="connsiteX1" fmla="*/ 485 w 9821"/>
              <a:gd name="connsiteY1" fmla="*/ 885 h 10000"/>
              <a:gd name="connsiteX2" fmla="*/ 515 w 9821"/>
              <a:gd name="connsiteY2" fmla="*/ 1148 h 10000"/>
              <a:gd name="connsiteX3" fmla="*/ 939 w 9821"/>
              <a:gd name="connsiteY3" fmla="*/ 1731 h 10000"/>
              <a:gd name="connsiteX4" fmla="*/ 879 w 9821"/>
              <a:gd name="connsiteY4" fmla="*/ 2277 h 10000"/>
              <a:gd name="connsiteX5" fmla="*/ 1334 w 9821"/>
              <a:gd name="connsiteY5" fmla="*/ 2822 h 10000"/>
              <a:gd name="connsiteX6" fmla="*/ 1275 w 9821"/>
              <a:gd name="connsiteY6" fmla="*/ 3124 h 10000"/>
              <a:gd name="connsiteX7" fmla="*/ 1818 w 9821"/>
              <a:gd name="connsiteY7" fmla="*/ 3669 h 10000"/>
              <a:gd name="connsiteX8" fmla="*/ 1699 w 9821"/>
              <a:gd name="connsiteY8" fmla="*/ 4027 h 10000"/>
              <a:gd name="connsiteX9" fmla="*/ 2273 w 9821"/>
              <a:gd name="connsiteY9" fmla="*/ 4610 h 10000"/>
              <a:gd name="connsiteX10" fmla="*/ 1788 w 9821"/>
              <a:gd name="connsiteY10" fmla="*/ 5475 h 10000"/>
              <a:gd name="connsiteX11" fmla="*/ 2094 w 9821"/>
              <a:gd name="connsiteY11" fmla="*/ 5926 h 10000"/>
              <a:gd name="connsiteX12" fmla="*/ 3003 w 9821"/>
              <a:gd name="connsiteY12" fmla="*/ 7055 h 10000"/>
              <a:gd name="connsiteX13" fmla="*/ 3457 w 9821"/>
              <a:gd name="connsiteY13" fmla="*/ 7338 h 10000"/>
              <a:gd name="connsiteX14" fmla="*/ 4821 w 9821"/>
              <a:gd name="connsiteY14" fmla="*/ 8749 h 10000"/>
              <a:gd name="connsiteX15" fmla="*/ 5276 w 9821"/>
              <a:gd name="connsiteY15" fmla="*/ 9031 h 10000"/>
              <a:gd name="connsiteX16" fmla="*/ 5604 w 9821"/>
              <a:gd name="connsiteY16" fmla="*/ 10000 h 10000"/>
              <a:gd name="connsiteX17" fmla="*/ 9821 w 9821"/>
              <a:gd name="connsiteY17" fmla="*/ 9996 h 10000"/>
              <a:gd name="connsiteX18" fmla="*/ 9821 w 9821"/>
              <a:gd name="connsiteY18" fmla="*/ 0 h 10000"/>
              <a:gd name="connsiteX19" fmla="*/ 0 w 9821"/>
              <a:gd name="connsiteY19" fmla="*/ 0 h 10000"/>
              <a:gd name="connsiteX0" fmla="*/ 0 w 10000"/>
              <a:gd name="connsiteY0" fmla="*/ 0 h 10000"/>
              <a:gd name="connsiteX1" fmla="*/ 494 w 10000"/>
              <a:gd name="connsiteY1" fmla="*/ 885 h 10000"/>
              <a:gd name="connsiteX2" fmla="*/ 524 w 10000"/>
              <a:gd name="connsiteY2" fmla="*/ 1148 h 10000"/>
              <a:gd name="connsiteX3" fmla="*/ 956 w 10000"/>
              <a:gd name="connsiteY3" fmla="*/ 1731 h 10000"/>
              <a:gd name="connsiteX4" fmla="*/ 895 w 10000"/>
              <a:gd name="connsiteY4" fmla="*/ 2277 h 10000"/>
              <a:gd name="connsiteX5" fmla="*/ 1358 w 10000"/>
              <a:gd name="connsiteY5" fmla="*/ 2822 h 10000"/>
              <a:gd name="connsiteX6" fmla="*/ 1298 w 10000"/>
              <a:gd name="connsiteY6" fmla="*/ 3124 h 10000"/>
              <a:gd name="connsiteX7" fmla="*/ 1851 w 10000"/>
              <a:gd name="connsiteY7" fmla="*/ 3669 h 10000"/>
              <a:gd name="connsiteX8" fmla="*/ 1730 w 10000"/>
              <a:gd name="connsiteY8" fmla="*/ 4027 h 10000"/>
              <a:gd name="connsiteX9" fmla="*/ 2314 w 10000"/>
              <a:gd name="connsiteY9" fmla="*/ 4610 h 10000"/>
              <a:gd name="connsiteX10" fmla="*/ 1821 w 10000"/>
              <a:gd name="connsiteY10" fmla="*/ 5475 h 10000"/>
              <a:gd name="connsiteX11" fmla="*/ 2132 w 10000"/>
              <a:gd name="connsiteY11" fmla="*/ 5926 h 10000"/>
              <a:gd name="connsiteX12" fmla="*/ 3058 w 10000"/>
              <a:gd name="connsiteY12" fmla="*/ 7055 h 10000"/>
              <a:gd name="connsiteX13" fmla="*/ 3520 w 10000"/>
              <a:gd name="connsiteY13" fmla="*/ 7338 h 10000"/>
              <a:gd name="connsiteX14" fmla="*/ 4909 w 10000"/>
              <a:gd name="connsiteY14" fmla="*/ 8749 h 10000"/>
              <a:gd name="connsiteX15" fmla="*/ 5554 w 10000"/>
              <a:gd name="connsiteY15" fmla="*/ 9162 h 10000"/>
              <a:gd name="connsiteX16" fmla="*/ 5706 w 10000"/>
              <a:gd name="connsiteY16" fmla="*/ 10000 h 10000"/>
              <a:gd name="connsiteX17" fmla="*/ 10000 w 10000"/>
              <a:gd name="connsiteY17" fmla="*/ 9996 h 10000"/>
              <a:gd name="connsiteX18" fmla="*/ 10000 w 10000"/>
              <a:gd name="connsiteY18" fmla="*/ 0 h 10000"/>
              <a:gd name="connsiteX19" fmla="*/ 0 w 10000"/>
              <a:gd name="connsiteY19" fmla="*/ 0 h 10000"/>
              <a:gd name="connsiteX0" fmla="*/ 0 w 10000"/>
              <a:gd name="connsiteY0" fmla="*/ 0 h 10019"/>
              <a:gd name="connsiteX1" fmla="*/ 494 w 10000"/>
              <a:gd name="connsiteY1" fmla="*/ 885 h 10019"/>
              <a:gd name="connsiteX2" fmla="*/ 524 w 10000"/>
              <a:gd name="connsiteY2" fmla="*/ 1148 h 10019"/>
              <a:gd name="connsiteX3" fmla="*/ 956 w 10000"/>
              <a:gd name="connsiteY3" fmla="*/ 1731 h 10019"/>
              <a:gd name="connsiteX4" fmla="*/ 895 w 10000"/>
              <a:gd name="connsiteY4" fmla="*/ 2277 h 10019"/>
              <a:gd name="connsiteX5" fmla="*/ 1358 w 10000"/>
              <a:gd name="connsiteY5" fmla="*/ 2822 h 10019"/>
              <a:gd name="connsiteX6" fmla="*/ 1298 w 10000"/>
              <a:gd name="connsiteY6" fmla="*/ 3124 h 10019"/>
              <a:gd name="connsiteX7" fmla="*/ 1851 w 10000"/>
              <a:gd name="connsiteY7" fmla="*/ 3669 h 10019"/>
              <a:gd name="connsiteX8" fmla="*/ 1730 w 10000"/>
              <a:gd name="connsiteY8" fmla="*/ 4027 h 10019"/>
              <a:gd name="connsiteX9" fmla="*/ 2314 w 10000"/>
              <a:gd name="connsiteY9" fmla="*/ 4610 h 10019"/>
              <a:gd name="connsiteX10" fmla="*/ 1821 w 10000"/>
              <a:gd name="connsiteY10" fmla="*/ 5475 h 10019"/>
              <a:gd name="connsiteX11" fmla="*/ 2132 w 10000"/>
              <a:gd name="connsiteY11" fmla="*/ 5926 h 10019"/>
              <a:gd name="connsiteX12" fmla="*/ 3058 w 10000"/>
              <a:gd name="connsiteY12" fmla="*/ 7055 h 10019"/>
              <a:gd name="connsiteX13" fmla="*/ 3520 w 10000"/>
              <a:gd name="connsiteY13" fmla="*/ 7338 h 10019"/>
              <a:gd name="connsiteX14" fmla="*/ 4909 w 10000"/>
              <a:gd name="connsiteY14" fmla="*/ 8749 h 10019"/>
              <a:gd name="connsiteX15" fmla="*/ 5554 w 10000"/>
              <a:gd name="connsiteY15" fmla="*/ 9162 h 10019"/>
              <a:gd name="connsiteX16" fmla="*/ 5493 w 10000"/>
              <a:gd name="connsiteY16" fmla="*/ 10019 h 10019"/>
              <a:gd name="connsiteX17" fmla="*/ 10000 w 10000"/>
              <a:gd name="connsiteY17" fmla="*/ 9996 h 10019"/>
              <a:gd name="connsiteX18" fmla="*/ 10000 w 10000"/>
              <a:gd name="connsiteY18" fmla="*/ 0 h 10019"/>
              <a:gd name="connsiteX19" fmla="*/ 0 w 10000"/>
              <a:gd name="connsiteY19" fmla="*/ 0 h 10019"/>
              <a:gd name="connsiteX0" fmla="*/ 0 w 10000"/>
              <a:gd name="connsiteY0" fmla="*/ 0 h 10019"/>
              <a:gd name="connsiteX1" fmla="*/ 494 w 10000"/>
              <a:gd name="connsiteY1" fmla="*/ 885 h 10019"/>
              <a:gd name="connsiteX2" fmla="*/ 524 w 10000"/>
              <a:gd name="connsiteY2" fmla="*/ 1148 h 10019"/>
              <a:gd name="connsiteX3" fmla="*/ 956 w 10000"/>
              <a:gd name="connsiteY3" fmla="*/ 1731 h 10019"/>
              <a:gd name="connsiteX4" fmla="*/ 895 w 10000"/>
              <a:gd name="connsiteY4" fmla="*/ 2277 h 10019"/>
              <a:gd name="connsiteX5" fmla="*/ 1358 w 10000"/>
              <a:gd name="connsiteY5" fmla="*/ 2822 h 10019"/>
              <a:gd name="connsiteX6" fmla="*/ 1298 w 10000"/>
              <a:gd name="connsiteY6" fmla="*/ 3124 h 10019"/>
              <a:gd name="connsiteX7" fmla="*/ 1851 w 10000"/>
              <a:gd name="connsiteY7" fmla="*/ 3669 h 10019"/>
              <a:gd name="connsiteX8" fmla="*/ 1730 w 10000"/>
              <a:gd name="connsiteY8" fmla="*/ 4027 h 10019"/>
              <a:gd name="connsiteX9" fmla="*/ 2314 w 10000"/>
              <a:gd name="connsiteY9" fmla="*/ 4610 h 10019"/>
              <a:gd name="connsiteX10" fmla="*/ 1821 w 10000"/>
              <a:gd name="connsiteY10" fmla="*/ 5475 h 10019"/>
              <a:gd name="connsiteX11" fmla="*/ 2132 w 10000"/>
              <a:gd name="connsiteY11" fmla="*/ 5926 h 10019"/>
              <a:gd name="connsiteX12" fmla="*/ 3058 w 10000"/>
              <a:gd name="connsiteY12" fmla="*/ 7055 h 10019"/>
              <a:gd name="connsiteX13" fmla="*/ 3520 w 10000"/>
              <a:gd name="connsiteY13" fmla="*/ 7338 h 10019"/>
              <a:gd name="connsiteX14" fmla="*/ 4909 w 10000"/>
              <a:gd name="connsiteY14" fmla="*/ 8749 h 10019"/>
              <a:gd name="connsiteX15" fmla="*/ 5554 w 10000"/>
              <a:gd name="connsiteY15" fmla="*/ 9162 h 10019"/>
              <a:gd name="connsiteX16" fmla="*/ 5493 w 10000"/>
              <a:gd name="connsiteY16" fmla="*/ 10019 h 10019"/>
              <a:gd name="connsiteX17" fmla="*/ 9970 w 10000"/>
              <a:gd name="connsiteY17" fmla="*/ 9996 h 10019"/>
              <a:gd name="connsiteX18" fmla="*/ 10000 w 10000"/>
              <a:gd name="connsiteY18" fmla="*/ 0 h 10019"/>
              <a:gd name="connsiteX19" fmla="*/ 0 w 10000"/>
              <a:gd name="connsiteY19" fmla="*/ 0 h 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19">
                <a:moveTo>
                  <a:pt x="0" y="0"/>
                </a:moveTo>
                <a:lnTo>
                  <a:pt x="494" y="885"/>
                </a:lnTo>
                <a:cubicBezTo>
                  <a:pt x="504" y="973"/>
                  <a:pt x="514" y="1060"/>
                  <a:pt x="524" y="1148"/>
                </a:cubicBezTo>
                <a:lnTo>
                  <a:pt x="956" y="1731"/>
                </a:lnTo>
                <a:cubicBezTo>
                  <a:pt x="1007" y="1926"/>
                  <a:pt x="844" y="2082"/>
                  <a:pt x="895" y="2277"/>
                </a:cubicBezTo>
                <a:lnTo>
                  <a:pt x="1358" y="2822"/>
                </a:lnTo>
                <a:cubicBezTo>
                  <a:pt x="1389" y="2923"/>
                  <a:pt x="1268" y="3023"/>
                  <a:pt x="1298" y="3124"/>
                </a:cubicBezTo>
                <a:lnTo>
                  <a:pt x="1851" y="3669"/>
                </a:lnTo>
                <a:cubicBezTo>
                  <a:pt x="1871" y="3788"/>
                  <a:pt x="1710" y="3908"/>
                  <a:pt x="1730" y="4027"/>
                </a:cubicBezTo>
                <a:lnTo>
                  <a:pt x="2314" y="4610"/>
                </a:lnTo>
                <a:lnTo>
                  <a:pt x="1821" y="5475"/>
                </a:lnTo>
                <a:lnTo>
                  <a:pt x="2132" y="5926"/>
                </a:lnTo>
                <a:lnTo>
                  <a:pt x="3058" y="7055"/>
                </a:lnTo>
                <a:lnTo>
                  <a:pt x="3520" y="7338"/>
                </a:lnTo>
                <a:lnTo>
                  <a:pt x="4909" y="8749"/>
                </a:lnTo>
                <a:lnTo>
                  <a:pt x="5554" y="9162"/>
                </a:lnTo>
                <a:cubicBezTo>
                  <a:pt x="5605" y="9441"/>
                  <a:pt x="5442" y="9740"/>
                  <a:pt x="5493" y="10019"/>
                </a:cubicBezTo>
                <a:lnTo>
                  <a:pt x="9970" y="9996"/>
                </a:lnTo>
                <a:lnTo>
                  <a:pt x="10000" y="0"/>
                </a:lnTo>
                <a:lnTo>
                  <a:pt x="0" y="0"/>
                </a:lnTo>
                <a:close/>
              </a:path>
            </a:pathLst>
          </a:custGeom>
          <a:solidFill>
            <a:srgbClr val="FFFFFF"/>
          </a:solidFill>
          <a:ln w="9525">
            <a:noFill/>
            <a:round/>
            <a:headEnd/>
            <a:tailEnd/>
          </a:ln>
        </p:spPr>
        <p:txBody>
          <a:bodyPr wrap="none" anchor="ctr"/>
          <a:lstStyle/>
          <a:p>
            <a:endParaRPr lang="en-US">
              <a:latin typeface="Arial Narrow" panose="020B0606020202030204" pitchFamily="34" charset="0"/>
              <a:cs typeface="Calibri" pitchFamily="34" charset="0"/>
            </a:endParaRPr>
          </a:p>
        </p:txBody>
      </p:sp>
      <p:sp>
        <p:nvSpPr>
          <p:cNvPr id="82950" name="Oval 23"/>
          <p:cNvSpPr>
            <a:spLocks noChangeArrowheads="1"/>
          </p:cNvSpPr>
          <p:nvPr/>
        </p:nvSpPr>
        <p:spPr bwMode="auto">
          <a:xfrm>
            <a:off x="3603130" y="1996188"/>
            <a:ext cx="3287713" cy="3289300"/>
          </a:xfrm>
          <a:prstGeom prst="ellipse">
            <a:avLst/>
          </a:prstGeom>
          <a:solidFill>
            <a:schemeClr val="accent3">
              <a:lumMod val="40000"/>
              <a:lumOff val="60000"/>
            </a:schemeClr>
          </a:solidFill>
          <a:ln w="9525">
            <a:solidFill>
              <a:srgbClr val="80808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82951" name="Oval 24"/>
          <p:cNvSpPr>
            <a:spLocks noChangeArrowheads="1"/>
          </p:cNvSpPr>
          <p:nvPr/>
        </p:nvSpPr>
        <p:spPr bwMode="auto">
          <a:xfrm>
            <a:off x="4150817" y="2543877"/>
            <a:ext cx="2190750" cy="2193925"/>
          </a:xfrm>
          <a:prstGeom prst="ellipse">
            <a:avLst/>
          </a:prstGeom>
          <a:solidFill>
            <a:schemeClr val="accent3">
              <a:lumMod val="75000"/>
            </a:schemeClr>
          </a:solidFill>
          <a:ln w="9525">
            <a:solidFill>
              <a:srgbClr val="80808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82952" name="Oval 25"/>
          <p:cNvSpPr>
            <a:spLocks noChangeArrowheads="1"/>
          </p:cNvSpPr>
          <p:nvPr/>
        </p:nvSpPr>
        <p:spPr bwMode="auto">
          <a:xfrm>
            <a:off x="4588968" y="2982027"/>
            <a:ext cx="1316037" cy="1317625"/>
          </a:xfrm>
          <a:prstGeom prst="ellipse">
            <a:avLst/>
          </a:prstGeom>
          <a:solidFill>
            <a:schemeClr val="accent4">
              <a:lumMod val="75000"/>
              <a:alpha val="50000"/>
            </a:schemeClr>
          </a:solidFill>
          <a:ln w="9525">
            <a:solidFill>
              <a:srgbClr val="FF99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82953" name="Oval 43"/>
          <p:cNvSpPr>
            <a:spLocks noChangeArrowheads="1"/>
          </p:cNvSpPr>
          <p:nvPr/>
        </p:nvSpPr>
        <p:spPr bwMode="auto">
          <a:xfrm>
            <a:off x="4850904" y="3248726"/>
            <a:ext cx="812800" cy="812800"/>
          </a:xfrm>
          <a:prstGeom prst="ellipse">
            <a:avLst/>
          </a:prstGeom>
          <a:solidFill>
            <a:schemeClr val="accent4">
              <a:lumMod val="50000"/>
            </a:schemeClr>
          </a:solidFill>
          <a:ln w="19050">
            <a:solidFill>
              <a:srgbClr val="808080"/>
            </a:solidFill>
            <a:prstDash val="sysDash"/>
            <a:round/>
            <a:headEnd/>
            <a:tailEnd/>
          </a:ln>
        </p:spPr>
        <p:txBody>
          <a:bodyPr wrap="none" anchor="ctr"/>
          <a:lstStyle/>
          <a:p>
            <a:endParaRPr lang="en-US">
              <a:latin typeface="Arial Narrow" panose="020B0606020202030204" pitchFamily="34" charset="0"/>
              <a:cs typeface="Calibri" pitchFamily="34" charset="0"/>
            </a:endParaRPr>
          </a:p>
        </p:txBody>
      </p:sp>
      <p:sp>
        <p:nvSpPr>
          <p:cNvPr id="82954" name="Text Box 10"/>
          <p:cNvSpPr txBox="1">
            <a:spLocks noChangeArrowheads="1"/>
          </p:cNvSpPr>
          <p:nvPr/>
        </p:nvSpPr>
        <p:spPr bwMode="auto">
          <a:xfrm>
            <a:off x="7467060" y="3635652"/>
            <a:ext cx="1871025" cy="246221"/>
          </a:xfrm>
          <a:prstGeom prst="rect">
            <a:avLst/>
          </a:prstGeom>
          <a:noFill/>
          <a:ln w="9525">
            <a:noFill/>
            <a:miter lim="800000"/>
            <a:headEnd/>
            <a:tailEnd/>
          </a:ln>
        </p:spPr>
        <p:txBody>
          <a:bodyPr wrap="none" lIns="0" tIns="0" rIns="0" bIns="0">
            <a:spAutoFit/>
          </a:bodyPr>
          <a:lstStyle/>
          <a:p>
            <a:pPr algn="ctr"/>
            <a:r>
              <a:rPr lang="en-US" sz="1600" b="1" dirty="0">
                <a:latin typeface="Arial Narrow" panose="020B0606020202030204" pitchFamily="34" charset="0"/>
                <a:cs typeface="Calibri" pitchFamily="34" charset="0"/>
              </a:rPr>
              <a:t>IV - Working class zone</a:t>
            </a:r>
          </a:p>
        </p:txBody>
      </p:sp>
      <p:sp>
        <p:nvSpPr>
          <p:cNvPr id="82955" name="Text Box 11"/>
          <p:cNvSpPr txBox="1">
            <a:spLocks noChangeArrowheads="1"/>
          </p:cNvSpPr>
          <p:nvPr/>
        </p:nvSpPr>
        <p:spPr bwMode="auto">
          <a:xfrm>
            <a:off x="7474158" y="3953152"/>
            <a:ext cx="1585370" cy="246221"/>
          </a:xfrm>
          <a:prstGeom prst="rect">
            <a:avLst/>
          </a:prstGeom>
          <a:noFill/>
          <a:ln w="9525">
            <a:noFill/>
            <a:miter lim="800000"/>
            <a:headEnd/>
            <a:tailEnd/>
          </a:ln>
        </p:spPr>
        <p:txBody>
          <a:bodyPr wrap="none" lIns="0" tIns="0" rIns="0" bIns="0">
            <a:spAutoFit/>
          </a:bodyPr>
          <a:lstStyle/>
          <a:p>
            <a:pPr algn="ctr"/>
            <a:r>
              <a:rPr lang="en-US" sz="1600" b="1">
                <a:latin typeface="Arial Narrow" panose="020B0606020202030204" pitchFamily="34" charset="0"/>
                <a:cs typeface="Calibri" pitchFamily="34" charset="0"/>
              </a:rPr>
              <a:t>V - Residential zone</a:t>
            </a:r>
          </a:p>
        </p:txBody>
      </p:sp>
      <p:sp>
        <p:nvSpPr>
          <p:cNvPr id="82956" name="Text Box 12"/>
          <p:cNvSpPr txBox="1">
            <a:spLocks noChangeArrowheads="1"/>
          </p:cNvSpPr>
          <p:nvPr/>
        </p:nvSpPr>
        <p:spPr bwMode="auto">
          <a:xfrm>
            <a:off x="7466258" y="4289702"/>
            <a:ext cx="1577356" cy="246221"/>
          </a:xfrm>
          <a:prstGeom prst="rect">
            <a:avLst/>
          </a:prstGeom>
          <a:noFill/>
          <a:ln w="9525">
            <a:noFill/>
            <a:miter lim="800000"/>
            <a:headEnd/>
            <a:tailEnd/>
          </a:ln>
        </p:spPr>
        <p:txBody>
          <a:bodyPr wrap="none" lIns="0" tIns="0" rIns="0" bIns="0">
            <a:spAutoFit/>
          </a:bodyPr>
          <a:lstStyle/>
          <a:p>
            <a:pPr algn="ctr"/>
            <a:r>
              <a:rPr lang="en-US" sz="1600" b="1">
                <a:latin typeface="Arial Narrow" panose="020B0606020202030204" pitchFamily="34" charset="0"/>
                <a:cs typeface="Calibri" pitchFamily="34" charset="0"/>
              </a:rPr>
              <a:t>VI - Commuter zone</a:t>
            </a:r>
          </a:p>
        </p:txBody>
      </p:sp>
      <p:sp>
        <p:nvSpPr>
          <p:cNvPr id="82957" name="Text Box 13"/>
          <p:cNvSpPr txBox="1">
            <a:spLocks noChangeArrowheads="1"/>
          </p:cNvSpPr>
          <p:nvPr/>
        </p:nvSpPr>
        <p:spPr bwMode="auto">
          <a:xfrm>
            <a:off x="7589980" y="2649498"/>
            <a:ext cx="1596591" cy="246221"/>
          </a:xfrm>
          <a:prstGeom prst="rect">
            <a:avLst/>
          </a:prstGeom>
          <a:noFill/>
          <a:ln w="9525">
            <a:noFill/>
            <a:miter lim="800000"/>
            <a:headEnd/>
            <a:tailEnd/>
          </a:ln>
        </p:spPr>
        <p:txBody>
          <a:bodyPr wrap="none" lIns="0" tIns="0" rIns="0" bIns="0">
            <a:spAutoFit/>
          </a:bodyPr>
          <a:lstStyle/>
          <a:p>
            <a:r>
              <a:rPr lang="en-US" sz="1600" b="1">
                <a:latin typeface="Arial Narrow" panose="020B0606020202030204" pitchFamily="34" charset="0"/>
                <a:cs typeface="Calibri" pitchFamily="34" charset="0"/>
              </a:rPr>
              <a:t>I - Loop (downtown)</a:t>
            </a:r>
          </a:p>
        </p:txBody>
      </p:sp>
      <p:sp>
        <p:nvSpPr>
          <p:cNvPr id="82958" name="Rectangle 14"/>
          <p:cNvSpPr>
            <a:spLocks noChangeArrowheads="1"/>
          </p:cNvSpPr>
          <p:nvPr/>
        </p:nvSpPr>
        <p:spPr bwMode="auto">
          <a:xfrm>
            <a:off x="7589979" y="2966998"/>
            <a:ext cx="1277594" cy="246221"/>
          </a:xfrm>
          <a:prstGeom prst="rect">
            <a:avLst/>
          </a:prstGeom>
          <a:noFill/>
          <a:ln w="9525">
            <a:noFill/>
            <a:miter lim="800000"/>
            <a:headEnd/>
            <a:tailEnd/>
          </a:ln>
        </p:spPr>
        <p:txBody>
          <a:bodyPr wrap="none" lIns="0" tIns="0" rIns="0" bIns="0">
            <a:spAutoFit/>
          </a:bodyPr>
          <a:lstStyle/>
          <a:p>
            <a:r>
              <a:rPr lang="en-US" sz="1600" b="1">
                <a:latin typeface="Arial Narrow" panose="020B0606020202030204" pitchFamily="34" charset="0"/>
                <a:cs typeface="Calibri" pitchFamily="34" charset="0"/>
              </a:rPr>
              <a:t>II - Factory zone</a:t>
            </a:r>
          </a:p>
        </p:txBody>
      </p:sp>
      <p:sp>
        <p:nvSpPr>
          <p:cNvPr id="82959" name="Rectangle 15"/>
          <p:cNvSpPr>
            <a:spLocks noChangeArrowheads="1"/>
          </p:cNvSpPr>
          <p:nvPr/>
        </p:nvSpPr>
        <p:spPr bwMode="auto">
          <a:xfrm>
            <a:off x="7589979" y="3303548"/>
            <a:ext cx="1705595" cy="246221"/>
          </a:xfrm>
          <a:prstGeom prst="rect">
            <a:avLst/>
          </a:prstGeom>
          <a:noFill/>
          <a:ln w="9525">
            <a:noFill/>
            <a:miter lim="800000"/>
            <a:headEnd/>
            <a:tailEnd/>
          </a:ln>
        </p:spPr>
        <p:txBody>
          <a:bodyPr wrap="none" lIns="0" tIns="0" rIns="0" bIns="0">
            <a:spAutoFit/>
          </a:bodyPr>
          <a:lstStyle/>
          <a:p>
            <a:r>
              <a:rPr lang="en-US" sz="1600" b="1" dirty="0">
                <a:latin typeface="Arial Narrow" panose="020B0606020202030204" pitchFamily="34" charset="0"/>
                <a:cs typeface="Calibri" pitchFamily="34" charset="0"/>
              </a:rPr>
              <a:t>III - Zone of transition</a:t>
            </a:r>
          </a:p>
        </p:txBody>
      </p:sp>
      <p:sp>
        <p:nvSpPr>
          <p:cNvPr id="82960" name="Rectangle 16"/>
          <p:cNvSpPr>
            <a:spLocks noChangeArrowheads="1"/>
          </p:cNvSpPr>
          <p:nvPr/>
        </p:nvSpPr>
        <p:spPr bwMode="auto">
          <a:xfrm>
            <a:off x="7301054" y="2649497"/>
            <a:ext cx="241300" cy="239712"/>
          </a:xfrm>
          <a:prstGeom prst="rect">
            <a:avLst/>
          </a:prstGeom>
          <a:solidFill>
            <a:schemeClr val="accent5">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61" name="Rectangle 17"/>
          <p:cNvSpPr>
            <a:spLocks noChangeArrowheads="1"/>
          </p:cNvSpPr>
          <p:nvPr/>
        </p:nvSpPr>
        <p:spPr bwMode="auto">
          <a:xfrm>
            <a:off x="7301054" y="2970172"/>
            <a:ext cx="241300" cy="241300"/>
          </a:xfrm>
          <a:prstGeom prst="rect">
            <a:avLst/>
          </a:prstGeom>
          <a:solidFill>
            <a:schemeClr val="accent4">
              <a:lumMod val="50000"/>
            </a:schemeClr>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62" name="Rectangle 18"/>
          <p:cNvSpPr>
            <a:spLocks noChangeArrowheads="1"/>
          </p:cNvSpPr>
          <p:nvPr/>
        </p:nvSpPr>
        <p:spPr bwMode="auto">
          <a:xfrm>
            <a:off x="7301054" y="3290847"/>
            <a:ext cx="241300" cy="241300"/>
          </a:xfrm>
          <a:prstGeom prst="rect">
            <a:avLst/>
          </a:prstGeom>
          <a:solidFill>
            <a:schemeClr val="accent4">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63" name="Rectangle 19"/>
          <p:cNvSpPr>
            <a:spLocks noChangeArrowheads="1"/>
          </p:cNvSpPr>
          <p:nvPr/>
        </p:nvSpPr>
        <p:spPr bwMode="auto">
          <a:xfrm>
            <a:off x="7301054" y="3635651"/>
            <a:ext cx="241300" cy="239712"/>
          </a:xfrm>
          <a:prstGeom prst="rect">
            <a:avLst/>
          </a:prstGeom>
          <a:solidFill>
            <a:schemeClr val="accent3">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64" name="Rectangle 20"/>
          <p:cNvSpPr>
            <a:spLocks noChangeArrowheads="1"/>
          </p:cNvSpPr>
          <p:nvPr/>
        </p:nvSpPr>
        <p:spPr bwMode="auto">
          <a:xfrm>
            <a:off x="7301054" y="3956326"/>
            <a:ext cx="241300" cy="241300"/>
          </a:xfrm>
          <a:prstGeom prst="rect">
            <a:avLst/>
          </a:prstGeom>
          <a:solidFill>
            <a:schemeClr val="accent3">
              <a:lumMod val="40000"/>
              <a:lumOff val="60000"/>
            </a:schemeClr>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65" name="Rectangle 21"/>
          <p:cNvSpPr>
            <a:spLocks noChangeArrowheads="1"/>
          </p:cNvSpPr>
          <p:nvPr/>
        </p:nvSpPr>
        <p:spPr bwMode="auto">
          <a:xfrm>
            <a:off x="7301054" y="4277001"/>
            <a:ext cx="241300" cy="241300"/>
          </a:xfrm>
          <a:prstGeom prst="rect">
            <a:avLst/>
          </a:prstGeom>
          <a:solidFill>
            <a:srgbClr val="FFFFFF"/>
          </a:solidFill>
          <a:ln w="9525">
            <a:solidFill>
              <a:schemeClr val="tx1"/>
            </a:solidFill>
            <a:miter lim="800000"/>
            <a:headEnd/>
            <a:tailEnd/>
          </a:ln>
        </p:spPr>
        <p:txBody>
          <a:bodyPr wrap="none" anchor="ctr"/>
          <a:lstStyle/>
          <a:p>
            <a:endParaRPr lang="en-US">
              <a:latin typeface="Arial Narrow" panose="020B0606020202030204" pitchFamily="34" charset="0"/>
              <a:cs typeface="Calibri" pitchFamily="34" charset="0"/>
            </a:endParaRPr>
          </a:p>
        </p:txBody>
      </p:sp>
      <p:sp>
        <p:nvSpPr>
          <p:cNvPr id="82973" name="Oval 26"/>
          <p:cNvSpPr>
            <a:spLocks noChangeArrowheads="1"/>
          </p:cNvSpPr>
          <p:nvPr/>
        </p:nvSpPr>
        <p:spPr bwMode="auto">
          <a:xfrm>
            <a:off x="5027118" y="3421763"/>
            <a:ext cx="439737" cy="438150"/>
          </a:xfrm>
          <a:prstGeom prst="ellipse">
            <a:avLst/>
          </a:prstGeom>
          <a:solidFill>
            <a:schemeClr val="accent5">
              <a:lumMod val="75000"/>
            </a:schemeClr>
          </a:solidFill>
          <a:ln w="9525">
            <a:solidFill>
              <a:srgbClr val="80808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82974" name="Text Box 27"/>
          <p:cNvSpPr txBox="1">
            <a:spLocks noChangeArrowheads="1"/>
          </p:cNvSpPr>
          <p:nvPr/>
        </p:nvSpPr>
        <p:spPr bwMode="auto">
          <a:xfrm>
            <a:off x="5085792" y="3557888"/>
            <a:ext cx="298159" cy="153888"/>
          </a:xfrm>
          <a:prstGeom prst="rect">
            <a:avLst/>
          </a:prstGeom>
          <a:noFill/>
          <a:ln w="9525">
            <a:noFill/>
            <a:miter lim="800000"/>
            <a:headEnd/>
            <a:tailEnd/>
          </a:ln>
        </p:spPr>
        <p:txBody>
          <a:bodyPr wrap="none" lIns="0" tIns="0" rIns="0" bIns="0">
            <a:spAutoFit/>
          </a:bodyPr>
          <a:lstStyle/>
          <a:p>
            <a:r>
              <a:rPr lang="en-US" sz="1000" b="1" dirty="0">
                <a:latin typeface="Arial Narrow" panose="020B0606020202030204" pitchFamily="34" charset="0"/>
                <a:cs typeface="Calibri" pitchFamily="34" charset="0"/>
              </a:rPr>
              <a:t>LOOP</a:t>
            </a:r>
          </a:p>
        </p:txBody>
      </p:sp>
      <p:sp>
        <p:nvSpPr>
          <p:cNvPr id="82975" name="Text Box 28"/>
          <p:cNvSpPr txBox="1">
            <a:spLocks noChangeArrowheads="1"/>
          </p:cNvSpPr>
          <p:nvPr/>
        </p:nvSpPr>
        <p:spPr bwMode="auto">
          <a:xfrm rot="-2700000">
            <a:off x="4813075" y="3189603"/>
            <a:ext cx="272510" cy="276999"/>
          </a:xfrm>
          <a:prstGeom prst="rect">
            <a:avLst/>
          </a:prstGeom>
          <a:noFill/>
          <a:ln w="9525">
            <a:noFill/>
            <a:miter lim="800000"/>
            <a:headEnd/>
            <a:tailEnd/>
          </a:ln>
        </p:spPr>
        <p:txBody>
          <a:bodyPr wrap="none" lIns="0" tIns="0" rIns="0" bIns="0">
            <a:spAutoFit/>
          </a:bodyPr>
          <a:lstStyle/>
          <a:p>
            <a:pPr>
              <a:lnSpc>
                <a:spcPct val="90000"/>
              </a:lnSpc>
            </a:pPr>
            <a:r>
              <a:rPr lang="en-US" sz="1000" b="1">
                <a:latin typeface="Arial Narrow" panose="020B0606020202030204" pitchFamily="34" charset="0"/>
                <a:cs typeface="Calibri" pitchFamily="34" charset="0"/>
              </a:rPr>
              <a:t>Little</a:t>
            </a:r>
          </a:p>
          <a:p>
            <a:pPr>
              <a:lnSpc>
                <a:spcPct val="90000"/>
              </a:lnSpc>
            </a:pPr>
            <a:r>
              <a:rPr lang="en-US" sz="1000" b="1">
                <a:latin typeface="Arial Narrow" panose="020B0606020202030204" pitchFamily="34" charset="0"/>
                <a:cs typeface="Calibri" pitchFamily="34" charset="0"/>
              </a:rPr>
              <a:t>Sicily</a:t>
            </a:r>
          </a:p>
        </p:txBody>
      </p:sp>
      <p:sp>
        <p:nvSpPr>
          <p:cNvPr id="82976" name="Text Box 29"/>
          <p:cNvSpPr txBox="1">
            <a:spLocks noChangeArrowheads="1"/>
          </p:cNvSpPr>
          <p:nvPr/>
        </p:nvSpPr>
        <p:spPr bwMode="auto">
          <a:xfrm rot="2790695">
            <a:off x="4138803" y="4019265"/>
            <a:ext cx="843180" cy="138499"/>
          </a:xfrm>
          <a:prstGeom prst="rect">
            <a:avLst/>
          </a:prstGeom>
          <a:noFill/>
          <a:ln w="9525">
            <a:noFill/>
            <a:miter lim="800000"/>
            <a:headEnd/>
            <a:tailEnd/>
          </a:ln>
        </p:spPr>
        <p:txBody>
          <a:bodyPr wrap="none" lIns="0" tIns="0" rIns="0" bIns="0">
            <a:spAutoFit/>
          </a:bodyPr>
          <a:lstStyle/>
          <a:p>
            <a:r>
              <a:rPr lang="en-US" sz="900" b="1">
                <a:latin typeface="Arial Narrow" panose="020B0606020202030204" pitchFamily="34" charset="0"/>
                <a:cs typeface="Calibri" pitchFamily="34" charset="0"/>
              </a:rPr>
              <a:t>Apartment Houses</a:t>
            </a:r>
          </a:p>
        </p:txBody>
      </p:sp>
      <p:sp>
        <p:nvSpPr>
          <p:cNvPr id="82977" name="Text Box 30"/>
          <p:cNvSpPr txBox="1">
            <a:spLocks noChangeArrowheads="1"/>
          </p:cNvSpPr>
          <p:nvPr/>
        </p:nvSpPr>
        <p:spPr bwMode="auto">
          <a:xfrm>
            <a:off x="5546986" y="5295014"/>
            <a:ext cx="500138" cy="276999"/>
          </a:xfrm>
          <a:prstGeom prst="rect">
            <a:avLst/>
          </a:prstGeom>
          <a:noFill/>
          <a:ln w="9525">
            <a:noFill/>
            <a:miter lim="800000"/>
            <a:headEnd/>
            <a:tailEnd/>
          </a:ln>
        </p:spPr>
        <p:txBody>
          <a:bodyPr wrap="none" lIns="0" tIns="0" rIns="0" bIns="0">
            <a:spAutoFit/>
          </a:bodyPr>
          <a:lstStyle/>
          <a:p>
            <a:pPr algn="ctr">
              <a:lnSpc>
                <a:spcPct val="90000"/>
              </a:lnSpc>
            </a:pPr>
            <a:r>
              <a:rPr lang="en-US" sz="1000" b="1">
                <a:latin typeface="Arial Narrow" panose="020B0606020202030204" pitchFamily="34" charset="0"/>
                <a:cs typeface="Calibri" pitchFamily="34" charset="0"/>
              </a:rPr>
              <a:t>Bungalow</a:t>
            </a:r>
          </a:p>
          <a:p>
            <a:pPr algn="ctr">
              <a:lnSpc>
                <a:spcPct val="90000"/>
              </a:lnSpc>
            </a:pPr>
            <a:r>
              <a:rPr lang="en-US" sz="1000" b="1">
                <a:latin typeface="Arial Narrow" panose="020B0606020202030204" pitchFamily="34" charset="0"/>
                <a:cs typeface="Calibri" pitchFamily="34" charset="0"/>
              </a:rPr>
              <a:t>Section</a:t>
            </a:r>
          </a:p>
        </p:txBody>
      </p:sp>
      <p:sp>
        <p:nvSpPr>
          <p:cNvPr id="82978" name="Text Box 31"/>
          <p:cNvSpPr txBox="1">
            <a:spLocks noChangeArrowheads="1"/>
          </p:cNvSpPr>
          <p:nvPr/>
        </p:nvSpPr>
        <p:spPr bwMode="auto">
          <a:xfrm rot="-2700000">
            <a:off x="3659291" y="2606632"/>
            <a:ext cx="1189428" cy="153888"/>
          </a:xfrm>
          <a:prstGeom prst="rect">
            <a:avLst/>
          </a:prstGeom>
          <a:noFill/>
          <a:ln w="9525">
            <a:noFill/>
            <a:miter lim="800000"/>
            <a:headEnd/>
            <a:tailEnd/>
          </a:ln>
        </p:spPr>
        <p:txBody>
          <a:bodyPr wrap="none" lIns="0" tIns="0" rIns="0" bIns="0">
            <a:spAutoFit/>
          </a:bodyPr>
          <a:lstStyle/>
          <a:p>
            <a:r>
              <a:rPr lang="en-US" sz="1000" b="1" dirty="0">
                <a:latin typeface="Arial Narrow" panose="020B0606020202030204" pitchFamily="34" charset="0"/>
                <a:cs typeface="Calibri" pitchFamily="34" charset="0"/>
              </a:rPr>
              <a:t>Single Family Dwellings</a:t>
            </a:r>
          </a:p>
        </p:txBody>
      </p:sp>
      <p:sp>
        <p:nvSpPr>
          <p:cNvPr id="82979" name="Text Box 32"/>
          <p:cNvSpPr txBox="1">
            <a:spLocks noChangeArrowheads="1"/>
          </p:cNvSpPr>
          <p:nvPr/>
        </p:nvSpPr>
        <p:spPr bwMode="auto">
          <a:xfrm>
            <a:off x="4479430" y="4896551"/>
            <a:ext cx="945772" cy="153888"/>
          </a:xfrm>
          <a:prstGeom prst="rect">
            <a:avLst/>
          </a:prstGeom>
          <a:noFill/>
          <a:ln w="9525">
            <a:noFill/>
            <a:miter lim="800000"/>
            <a:headEnd/>
            <a:tailEnd/>
          </a:ln>
        </p:spPr>
        <p:txBody>
          <a:bodyPr wrap="none" lIns="0" tIns="0" rIns="0" bIns="0">
            <a:spAutoFit/>
          </a:bodyPr>
          <a:lstStyle/>
          <a:p>
            <a:r>
              <a:rPr lang="en-US" sz="1000" b="1">
                <a:latin typeface="Arial Narrow" panose="020B0606020202030204" pitchFamily="34" charset="0"/>
                <a:cs typeface="Calibri" pitchFamily="34" charset="0"/>
              </a:rPr>
              <a:t>Residential District</a:t>
            </a:r>
          </a:p>
        </p:txBody>
      </p:sp>
      <p:sp>
        <p:nvSpPr>
          <p:cNvPr id="82980" name="Text Box 33"/>
          <p:cNvSpPr txBox="1">
            <a:spLocks noChangeArrowheads="1"/>
          </p:cNvSpPr>
          <p:nvPr/>
        </p:nvSpPr>
        <p:spPr bwMode="auto">
          <a:xfrm>
            <a:off x="4587379" y="3536063"/>
            <a:ext cx="338234" cy="153888"/>
          </a:xfrm>
          <a:prstGeom prst="rect">
            <a:avLst/>
          </a:prstGeom>
          <a:noFill/>
          <a:ln w="9525">
            <a:noFill/>
            <a:miter lim="800000"/>
            <a:headEnd/>
            <a:tailEnd/>
          </a:ln>
        </p:spPr>
        <p:txBody>
          <a:bodyPr wrap="none" lIns="0" tIns="0" rIns="0" bIns="0">
            <a:spAutoFit/>
          </a:bodyPr>
          <a:lstStyle/>
          <a:p>
            <a:r>
              <a:rPr lang="en-US" sz="1000" b="1">
                <a:latin typeface="Arial Narrow" panose="020B0606020202030204" pitchFamily="34" charset="0"/>
                <a:cs typeface="Calibri" pitchFamily="34" charset="0"/>
              </a:rPr>
              <a:t>Ghetto</a:t>
            </a:r>
          </a:p>
        </p:txBody>
      </p:sp>
      <p:sp>
        <p:nvSpPr>
          <p:cNvPr id="82981" name="Text Box 34"/>
          <p:cNvSpPr txBox="1">
            <a:spLocks noChangeArrowheads="1"/>
          </p:cNvSpPr>
          <p:nvPr/>
        </p:nvSpPr>
        <p:spPr bwMode="auto">
          <a:xfrm>
            <a:off x="4708980" y="3866264"/>
            <a:ext cx="460062" cy="307777"/>
          </a:xfrm>
          <a:prstGeom prst="rect">
            <a:avLst/>
          </a:prstGeom>
          <a:noFill/>
          <a:ln w="9525">
            <a:noFill/>
            <a:miter lim="800000"/>
            <a:headEnd/>
            <a:tailEnd/>
          </a:ln>
        </p:spPr>
        <p:txBody>
          <a:bodyPr wrap="none" lIns="0" tIns="0" rIns="0" bIns="0">
            <a:spAutoFit/>
          </a:bodyPr>
          <a:lstStyle/>
          <a:p>
            <a:pPr algn="ctr"/>
            <a:r>
              <a:rPr lang="en-US" sz="1000" b="1">
                <a:latin typeface="Arial Narrow" panose="020B0606020202030204" pitchFamily="34" charset="0"/>
                <a:cs typeface="Calibri" pitchFamily="34" charset="0"/>
              </a:rPr>
              <a:t>Two Plan</a:t>
            </a:r>
          </a:p>
          <a:p>
            <a:pPr algn="ctr"/>
            <a:r>
              <a:rPr lang="en-US" sz="1000" b="1">
                <a:latin typeface="Arial Narrow" panose="020B0606020202030204" pitchFamily="34" charset="0"/>
                <a:cs typeface="Calibri" pitchFamily="34" charset="0"/>
              </a:rPr>
              <a:t>Area</a:t>
            </a:r>
          </a:p>
        </p:txBody>
      </p:sp>
      <p:sp>
        <p:nvSpPr>
          <p:cNvPr id="82982" name="Text Box 35"/>
          <p:cNvSpPr txBox="1">
            <a:spLocks noChangeArrowheads="1"/>
          </p:cNvSpPr>
          <p:nvPr/>
        </p:nvSpPr>
        <p:spPr bwMode="auto">
          <a:xfrm rot="-2700000">
            <a:off x="4206725" y="2871001"/>
            <a:ext cx="913712" cy="307777"/>
          </a:xfrm>
          <a:prstGeom prst="rect">
            <a:avLst/>
          </a:prstGeom>
          <a:noFill/>
          <a:ln w="9525">
            <a:noFill/>
            <a:miter lim="800000"/>
            <a:headEnd/>
            <a:tailEnd/>
          </a:ln>
        </p:spPr>
        <p:txBody>
          <a:bodyPr wrap="none" lIns="0" tIns="0" rIns="0" bIns="0">
            <a:spAutoFit/>
          </a:bodyPr>
          <a:lstStyle/>
          <a:p>
            <a:pPr algn="ctr"/>
            <a:r>
              <a:rPr lang="en-US" sz="1000" b="1">
                <a:latin typeface="Arial Narrow" panose="020B0606020202030204" pitchFamily="34" charset="0"/>
                <a:cs typeface="Calibri" pitchFamily="34" charset="0"/>
              </a:rPr>
              <a:t>Second Immigrant</a:t>
            </a:r>
          </a:p>
          <a:p>
            <a:pPr algn="ctr"/>
            <a:r>
              <a:rPr lang="en-US" sz="1000" b="1">
                <a:latin typeface="Arial Narrow" panose="020B0606020202030204" pitchFamily="34" charset="0"/>
                <a:cs typeface="Calibri" pitchFamily="34" charset="0"/>
              </a:rPr>
              <a:t>Settlement</a:t>
            </a:r>
          </a:p>
        </p:txBody>
      </p:sp>
      <p:sp>
        <p:nvSpPr>
          <p:cNvPr id="82983" name="Freeform 36"/>
          <p:cNvSpPr>
            <a:spLocks/>
          </p:cNvSpPr>
          <p:nvPr/>
        </p:nvSpPr>
        <p:spPr bwMode="auto">
          <a:xfrm>
            <a:off x="4815979" y="1787377"/>
            <a:ext cx="1316038" cy="3836987"/>
          </a:xfrm>
          <a:custGeom>
            <a:avLst/>
            <a:gdLst>
              <a:gd name="T0" fmla="*/ 0 w 576"/>
              <a:gd name="T1" fmla="*/ 0 h 1680"/>
              <a:gd name="T2" fmla="*/ 2147483647 w 576"/>
              <a:gd name="T3" fmla="*/ 2147483647 h 1680"/>
              <a:gd name="T4" fmla="*/ 2147483647 w 576"/>
              <a:gd name="T5" fmla="*/ 2147483647 h 1680"/>
              <a:gd name="T6" fmla="*/ 2147483647 w 576"/>
              <a:gd name="T7" fmla="*/ 2147483647 h 1680"/>
              <a:gd name="T8" fmla="*/ 2147483647 w 576"/>
              <a:gd name="T9" fmla="*/ 2147483647 h 1680"/>
              <a:gd name="T10" fmla="*/ 2147483647 w 576"/>
              <a:gd name="T11" fmla="*/ 2147483647 h 1680"/>
              <a:gd name="T12" fmla="*/ 2147483647 w 576"/>
              <a:gd name="T13" fmla="*/ 2147483647 h 1680"/>
              <a:gd name="T14" fmla="*/ 2147483647 w 576"/>
              <a:gd name="T15" fmla="*/ 2147483647 h 1680"/>
              <a:gd name="T16" fmla="*/ 2147483647 w 576"/>
              <a:gd name="T17" fmla="*/ 2147483647 h 1680"/>
              <a:gd name="T18" fmla="*/ 2147483647 w 576"/>
              <a:gd name="T19" fmla="*/ 2147483647 h 1680"/>
              <a:gd name="T20" fmla="*/ 2147483647 w 576"/>
              <a:gd name="T21" fmla="*/ 2147483647 h 1680"/>
              <a:gd name="T22" fmla="*/ 2147483647 w 576"/>
              <a:gd name="T23" fmla="*/ 2147483647 h 1680"/>
              <a:gd name="T24" fmla="*/ 2147483647 w 576"/>
              <a:gd name="T25" fmla="*/ 2147483647 h 1680"/>
              <a:gd name="T26" fmla="*/ 2147483647 w 576"/>
              <a:gd name="T27" fmla="*/ 2147483647 h 1680"/>
              <a:gd name="T28" fmla="*/ 2147483647 w 576"/>
              <a:gd name="T29" fmla="*/ 2147483647 h 1680"/>
              <a:gd name="T30" fmla="*/ 2147483647 w 576"/>
              <a:gd name="T31" fmla="*/ 2147483647 h 16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6"/>
              <a:gd name="T49" fmla="*/ 0 h 1680"/>
              <a:gd name="T50" fmla="*/ 576 w 576"/>
              <a:gd name="T51" fmla="*/ 1680 h 16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6" h="1680">
                <a:moveTo>
                  <a:pt x="0" y="0"/>
                </a:moveTo>
                <a:lnTo>
                  <a:pt x="44" y="136"/>
                </a:lnTo>
                <a:lnTo>
                  <a:pt x="44" y="184"/>
                </a:lnTo>
                <a:lnTo>
                  <a:pt x="92" y="280"/>
                </a:lnTo>
                <a:lnTo>
                  <a:pt x="92" y="376"/>
                </a:lnTo>
                <a:lnTo>
                  <a:pt x="140" y="472"/>
                </a:lnTo>
                <a:lnTo>
                  <a:pt x="140" y="520"/>
                </a:lnTo>
                <a:lnTo>
                  <a:pt x="188" y="616"/>
                </a:lnTo>
                <a:lnTo>
                  <a:pt x="188" y="664"/>
                </a:lnTo>
                <a:lnTo>
                  <a:pt x="236" y="760"/>
                </a:lnTo>
                <a:lnTo>
                  <a:pt x="188" y="904"/>
                </a:lnTo>
                <a:lnTo>
                  <a:pt x="332" y="1192"/>
                </a:lnTo>
                <a:lnTo>
                  <a:pt x="380" y="1240"/>
                </a:lnTo>
                <a:lnTo>
                  <a:pt x="524" y="1480"/>
                </a:lnTo>
                <a:lnTo>
                  <a:pt x="572" y="1528"/>
                </a:lnTo>
                <a:lnTo>
                  <a:pt x="576" y="1680"/>
                </a:lnTo>
              </a:path>
            </a:pathLst>
          </a:custGeom>
          <a:noFill/>
          <a:ln w="19050">
            <a:solidFill>
              <a:schemeClr val="tx1">
                <a:lumMod val="95000"/>
                <a:lumOff val="5000"/>
              </a:schemeClr>
            </a:solidFill>
            <a:prstDash val="sysDash"/>
            <a:round/>
            <a:headEnd/>
            <a:tailEnd/>
          </a:ln>
        </p:spPr>
        <p:txBody>
          <a:bodyPr wrap="none" anchor="ctr"/>
          <a:lstStyle/>
          <a:p>
            <a:endParaRPr lang="en-US">
              <a:latin typeface="Arial Narrow" panose="020B0606020202030204" pitchFamily="34" charset="0"/>
              <a:cs typeface="Calibri" pitchFamily="34" charset="0"/>
            </a:endParaRPr>
          </a:p>
        </p:txBody>
      </p:sp>
      <p:sp>
        <p:nvSpPr>
          <p:cNvPr id="82986" name="Text Box 39"/>
          <p:cNvSpPr txBox="1">
            <a:spLocks noChangeArrowheads="1"/>
          </p:cNvSpPr>
          <p:nvPr/>
        </p:nvSpPr>
        <p:spPr bwMode="auto">
          <a:xfrm rot="-5400000">
            <a:off x="4916733" y="4530682"/>
            <a:ext cx="503343" cy="153888"/>
          </a:xfrm>
          <a:prstGeom prst="rect">
            <a:avLst/>
          </a:prstGeom>
          <a:noFill/>
          <a:ln w="9525">
            <a:noFill/>
            <a:miter lim="800000"/>
            <a:headEnd/>
            <a:tailEnd/>
          </a:ln>
        </p:spPr>
        <p:txBody>
          <a:bodyPr wrap="none" lIns="0" tIns="0" rIns="0" bIns="0">
            <a:spAutoFit/>
          </a:bodyPr>
          <a:lstStyle/>
          <a:p>
            <a:r>
              <a:rPr lang="en-US" sz="1000" b="1">
                <a:latin typeface="Arial Narrow" panose="020B0606020202030204" pitchFamily="34" charset="0"/>
                <a:cs typeface="Calibri" pitchFamily="34" charset="0"/>
              </a:rPr>
              <a:t>Black Belt</a:t>
            </a:r>
          </a:p>
        </p:txBody>
      </p:sp>
      <p:sp>
        <p:nvSpPr>
          <p:cNvPr id="37" name="Rounded Rectangle 36"/>
          <p:cNvSpPr/>
          <p:nvPr/>
        </p:nvSpPr>
        <p:spPr bwMode="auto">
          <a:xfrm>
            <a:off x="3183394" y="1770343"/>
            <a:ext cx="4023360" cy="384048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2984" name="Text Box 37"/>
          <p:cNvSpPr txBox="1">
            <a:spLocks noChangeArrowheads="1"/>
          </p:cNvSpPr>
          <p:nvPr/>
        </p:nvSpPr>
        <p:spPr bwMode="auto">
          <a:xfrm>
            <a:off x="6478295" y="1631830"/>
            <a:ext cx="638957"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cs typeface="Calibri" pitchFamily="34" charset="0"/>
              </a:rPr>
              <a:t>Model</a:t>
            </a:r>
          </a:p>
        </p:txBody>
      </p:sp>
      <p:sp>
        <p:nvSpPr>
          <p:cNvPr id="82985" name="Text Box 38"/>
          <p:cNvSpPr txBox="1">
            <a:spLocks noChangeArrowheads="1"/>
          </p:cNvSpPr>
          <p:nvPr/>
        </p:nvSpPr>
        <p:spPr bwMode="auto">
          <a:xfrm>
            <a:off x="3371032" y="1631144"/>
            <a:ext cx="1474121"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cs typeface="Calibri" pitchFamily="34" charset="0"/>
              </a:rPr>
              <a:t>Chicago, 1920s</a:t>
            </a:r>
          </a:p>
        </p:txBody>
      </p:sp>
    </p:spTree>
    <p:extLst>
      <p:ext uri="{BB962C8B-B14F-4D97-AF65-F5344CB8AC3E}">
        <p14:creationId xmlns:p14="http://schemas.microsoft.com/office/powerpoint/2010/main" val="192810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0"/>
          <p:cNvSpPr>
            <a:spLocks noGrp="1" noChangeArrowheads="1"/>
          </p:cNvSpPr>
          <p:nvPr>
            <p:ph type="title"/>
          </p:nvPr>
        </p:nvSpPr>
        <p:spPr/>
        <p:txBody>
          <a:bodyPr/>
          <a:lstStyle/>
          <a:p>
            <a:pPr eaLnBrk="1" hangingPunct="1"/>
            <a:r>
              <a:rPr lang="en-US"/>
              <a:t>Sector and Nuclei Urban Land Use Models </a:t>
            </a:r>
          </a:p>
        </p:txBody>
      </p:sp>
      <p:sp>
        <p:nvSpPr>
          <p:cNvPr id="64"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83972" name="AutoShape 69"/>
          <p:cNvSpPr>
            <a:spLocks noChangeArrowheads="1"/>
          </p:cNvSpPr>
          <p:nvPr/>
        </p:nvSpPr>
        <p:spPr bwMode="auto">
          <a:xfrm rot="8792550">
            <a:off x="2060575" y="-88900"/>
            <a:ext cx="3348038" cy="481171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171 w 21600"/>
              <a:gd name="T13" fmla="*/ 0 h 21600"/>
              <a:gd name="T14" fmla="*/ 17429 w 21600"/>
              <a:gd name="T15" fmla="*/ 4237 h 21600"/>
            </a:gdLst>
            <a:ahLst/>
            <a:cxnLst>
              <a:cxn ang="T8">
                <a:pos x="T0" y="T1"/>
              </a:cxn>
              <a:cxn ang="T9">
                <a:pos x="T2" y="T3"/>
              </a:cxn>
              <a:cxn ang="T10">
                <a:pos x="T4" y="T5"/>
              </a:cxn>
              <a:cxn ang="T11">
                <a:pos x="T6" y="T7"/>
              </a:cxn>
            </a:cxnLst>
            <a:rect l="T12" t="T13" r="T14" b="T15"/>
            <a:pathLst>
              <a:path w="21600" h="21600">
                <a:moveTo>
                  <a:pt x="7018" y="3397"/>
                </a:moveTo>
                <a:cubicBezTo>
                  <a:pt x="8188" y="2798"/>
                  <a:pt x="9485" y="2486"/>
                  <a:pt x="10800" y="2487"/>
                </a:cubicBezTo>
                <a:cubicBezTo>
                  <a:pt x="12114" y="2487"/>
                  <a:pt x="13411" y="2798"/>
                  <a:pt x="14581" y="3397"/>
                </a:cubicBezTo>
                <a:lnTo>
                  <a:pt x="15713" y="1182"/>
                </a:lnTo>
                <a:cubicBezTo>
                  <a:pt x="14192" y="405"/>
                  <a:pt x="12508" y="-1"/>
                  <a:pt x="10799" y="0"/>
                </a:cubicBezTo>
                <a:cubicBezTo>
                  <a:pt x="9091" y="0"/>
                  <a:pt x="7407" y="405"/>
                  <a:pt x="5886" y="1182"/>
                </a:cubicBezTo>
                <a:close/>
              </a:path>
            </a:pathLst>
          </a:custGeom>
          <a:solidFill>
            <a:schemeClr val="accent3">
              <a:lumMod val="75000"/>
            </a:schemeClr>
          </a:solidFill>
          <a:ln w="15875">
            <a:solidFill>
              <a:srgbClr val="808080"/>
            </a:solidFill>
            <a:miter lim="800000"/>
            <a:headEnd/>
            <a:tailEnd/>
          </a:ln>
        </p:spPr>
        <p:txBody>
          <a:bodyPr wrap="none" anchor="ctr"/>
          <a:lstStyle/>
          <a:p>
            <a:endParaRPr lang="en-US"/>
          </a:p>
        </p:txBody>
      </p:sp>
      <p:sp>
        <p:nvSpPr>
          <p:cNvPr id="83973" name="AutoShape 67"/>
          <p:cNvSpPr>
            <a:spLocks noChangeArrowheads="1"/>
          </p:cNvSpPr>
          <p:nvPr/>
        </p:nvSpPr>
        <p:spPr bwMode="auto">
          <a:xfrm rot="3059757">
            <a:off x="2533651" y="1544639"/>
            <a:ext cx="3184525" cy="37052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60 w 21600"/>
              <a:gd name="T13" fmla="*/ 0 h 21600"/>
              <a:gd name="T14" fmla="*/ 18640 w 21600"/>
              <a:gd name="T15" fmla="*/ 6754 h 21600"/>
            </a:gdLst>
            <a:ahLst/>
            <a:cxnLst>
              <a:cxn ang="T8">
                <a:pos x="T0" y="T1"/>
              </a:cxn>
              <a:cxn ang="T9">
                <a:pos x="T2" y="T3"/>
              </a:cxn>
              <a:cxn ang="T10">
                <a:pos x="T4" y="T5"/>
              </a:cxn>
              <a:cxn ang="T11">
                <a:pos x="T6" y="T7"/>
              </a:cxn>
            </a:cxnLst>
            <a:rect l="T12" t="T13" r="T14" b="T15"/>
            <a:pathLst>
              <a:path w="21600" h="21600">
                <a:moveTo>
                  <a:pt x="7424" y="5981"/>
                </a:moveTo>
                <a:cubicBezTo>
                  <a:pt x="8413" y="5288"/>
                  <a:pt x="9592" y="4916"/>
                  <a:pt x="10800" y="4917"/>
                </a:cubicBezTo>
                <a:cubicBezTo>
                  <a:pt x="12007" y="4917"/>
                  <a:pt x="13186" y="5288"/>
                  <a:pt x="14175" y="5981"/>
                </a:cubicBezTo>
                <a:lnTo>
                  <a:pt x="16996" y="1954"/>
                </a:lnTo>
                <a:cubicBezTo>
                  <a:pt x="15180" y="682"/>
                  <a:pt x="13017" y="-1"/>
                  <a:pt x="10799" y="0"/>
                </a:cubicBezTo>
                <a:cubicBezTo>
                  <a:pt x="8582" y="0"/>
                  <a:pt x="6419" y="682"/>
                  <a:pt x="4603" y="1954"/>
                </a:cubicBezTo>
                <a:close/>
              </a:path>
            </a:pathLst>
          </a:custGeom>
          <a:solidFill>
            <a:schemeClr val="accent3">
              <a:lumMod val="75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3974" name="Freeform 5"/>
          <p:cNvSpPr>
            <a:spLocks/>
          </p:cNvSpPr>
          <p:nvPr/>
        </p:nvSpPr>
        <p:spPr bwMode="auto">
          <a:xfrm>
            <a:off x="4248151" y="3079750"/>
            <a:ext cx="1781175" cy="800100"/>
          </a:xfrm>
          <a:custGeom>
            <a:avLst/>
            <a:gdLst>
              <a:gd name="T0" fmla="*/ 2147483647 w 1122"/>
              <a:gd name="T1" fmla="*/ 2147483647 h 504"/>
              <a:gd name="T2" fmla="*/ 2147483647 w 1122"/>
              <a:gd name="T3" fmla="*/ 0 h 504"/>
              <a:gd name="T4" fmla="*/ 0 w 1122"/>
              <a:gd name="T5" fmla="*/ 2147483647 h 504"/>
              <a:gd name="T6" fmla="*/ 2147483647 w 1122"/>
              <a:gd name="T7" fmla="*/ 2147483647 h 504"/>
              <a:gd name="T8" fmla="*/ 2147483647 w 1122"/>
              <a:gd name="T9" fmla="*/ 2147483647 h 504"/>
              <a:gd name="T10" fmla="*/ 2147483647 w 1122"/>
              <a:gd name="T11" fmla="*/ 2147483647 h 504"/>
              <a:gd name="T12" fmla="*/ 2147483647 w 1122"/>
              <a:gd name="T13" fmla="*/ 2147483647 h 504"/>
              <a:gd name="T14" fmla="*/ 2147483647 w 1122"/>
              <a:gd name="T15" fmla="*/ 2147483647 h 504"/>
              <a:gd name="T16" fmla="*/ 2147483647 w 1122"/>
              <a:gd name="T17" fmla="*/ 2147483647 h 504"/>
              <a:gd name="T18" fmla="*/ 2147483647 w 1122"/>
              <a:gd name="T19" fmla="*/ 2147483647 h 504"/>
              <a:gd name="T20" fmla="*/ 2147483647 w 1122"/>
              <a:gd name="T21" fmla="*/ 2147483647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2"/>
              <a:gd name="T34" fmla="*/ 0 h 504"/>
              <a:gd name="T35" fmla="*/ 1122 w 1122"/>
              <a:gd name="T36" fmla="*/ 504 h 5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2" h="504">
                <a:moveTo>
                  <a:pt x="1118" y="51"/>
                </a:moveTo>
                <a:lnTo>
                  <a:pt x="42" y="0"/>
                </a:lnTo>
                <a:lnTo>
                  <a:pt x="0" y="232"/>
                </a:lnTo>
                <a:lnTo>
                  <a:pt x="1049" y="504"/>
                </a:lnTo>
                <a:lnTo>
                  <a:pt x="1070" y="445"/>
                </a:lnTo>
                <a:lnTo>
                  <a:pt x="1095" y="372"/>
                </a:lnTo>
                <a:lnTo>
                  <a:pt x="1112" y="301"/>
                </a:lnTo>
                <a:lnTo>
                  <a:pt x="1119" y="237"/>
                </a:lnTo>
                <a:lnTo>
                  <a:pt x="1122" y="181"/>
                </a:lnTo>
                <a:lnTo>
                  <a:pt x="1122" y="123"/>
                </a:lnTo>
                <a:lnTo>
                  <a:pt x="1118" y="51"/>
                </a:lnTo>
                <a:close/>
              </a:path>
            </a:pathLst>
          </a:custGeom>
          <a:solidFill>
            <a:schemeClr val="accent3">
              <a:lumMod val="40000"/>
              <a:lumOff val="60000"/>
            </a:schemeClr>
          </a:solidFill>
          <a:ln w="19050" cap="rnd">
            <a:solidFill>
              <a:srgbClr val="808080"/>
            </a:solidFill>
            <a:round/>
            <a:headEnd/>
            <a:tailEnd/>
          </a:ln>
        </p:spPr>
        <p:txBody>
          <a:bodyPr/>
          <a:lstStyle/>
          <a:p>
            <a:endParaRPr lang="en-US">
              <a:latin typeface="Arial Narrow" panose="020B0606020202030204" pitchFamily="34" charset="0"/>
            </a:endParaRPr>
          </a:p>
        </p:txBody>
      </p:sp>
      <p:sp>
        <p:nvSpPr>
          <p:cNvPr id="83975" name="Arc 6"/>
          <p:cNvSpPr>
            <a:spLocks/>
          </p:cNvSpPr>
          <p:nvPr/>
        </p:nvSpPr>
        <p:spPr bwMode="auto">
          <a:xfrm rot="6300000">
            <a:off x="3891756" y="2845594"/>
            <a:ext cx="1582738" cy="876300"/>
          </a:xfrm>
          <a:custGeom>
            <a:avLst/>
            <a:gdLst>
              <a:gd name="T0" fmla="*/ 0 w 40873"/>
              <a:gd name="T1" fmla="*/ 2147483647 h 21600"/>
              <a:gd name="T2" fmla="*/ 2147483647 w 40873"/>
              <a:gd name="T3" fmla="*/ 2147483647 h 21600"/>
              <a:gd name="T4" fmla="*/ 2147483647 w 40873"/>
              <a:gd name="T5" fmla="*/ 2147483647 h 21600"/>
              <a:gd name="T6" fmla="*/ 0 60000 65536"/>
              <a:gd name="T7" fmla="*/ 0 60000 65536"/>
              <a:gd name="T8" fmla="*/ 0 60000 65536"/>
              <a:gd name="T9" fmla="*/ 0 w 40873"/>
              <a:gd name="T10" fmla="*/ 0 h 21600"/>
              <a:gd name="T11" fmla="*/ 40873 w 40873"/>
              <a:gd name="T12" fmla="*/ 21600 h 21600"/>
            </a:gdLst>
            <a:ahLst/>
            <a:cxnLst>
              <a:cxn ang="T6">
                <a:pos x="T0" y="T1"/>
              </a:cxn>
              <a:cxn ang="T7">
                <a:pos x="T2" y="T3"/>
              </a:cxn>
              <a:cxn ang="T8">
                <a:pos x="T4" y="T5"/>
              </a:cxn>
            </a:cxnLst>
            <a:rect l="T9" t="T10" r="T11" b="T12"/>
            <a:pathLst>
              <a:path w="40873" h="21600" fill="none" extrusionOk="0">
                <a:moveTo>
                  <a:pt x="0" y="17056"/>
                </a:moveTo>
                <a:cubicBezTo>
                  <a:pt x="2141" y="7105"/>
                  <a:pt x="10938" y="-1"/>
                  <a:pt x="21117" y="0"/>
                </a:cubicBezTo>
                <a:cubicBezTo>
                  <a:pt x="29668" y="0"/>
                  <a:pt x="37415" y="5045"/>
                  <a:pt x="40872" y="12867"/>
                </a:cubicBezTo>
              </a:path>
              <a:path w="40873" h="21600" stroke="0" extrusionOk="0">
                <a:moveTo>
                  <a:pt x="0" y="17056"/>
                </a:moveTo>
                <a:cubicBezTo>
                  <a:pt x="2141" y="7105"/>
                  <a:pt x="10938" y="-1"/>
                  <a:pt x="21117" y="0"/>
                </a:cubicBezTo>
                <a:cubicBezTo>
                  <a:pt x="29668" y="0"/>
                  <a:pt x="37415" y="5045"/>
                  <a:pt x="40872" y="12867"/>
                </a:cubicBezTo>
                <a:lnTo>
                  <a:pt x="21117" y="21600"/>
                </a:lnTo>
                <a:close/>
              </a:path>
            </a:pathLst>
          </a:custGeom>
          <a:solidFill>
            <a:schemeClr val="accent4">
              <a:lumMod val="60000"/>
              <a:lumOff val="40000"/>
            </a:schemeClr>
          </a:solidFill>
          <a:ln w="22225" cap="rnd">
            <a:solidFill>
              <a:srgbClr val="808080"/>
            </a:solidFill>
            <a:prstDash val="lgDash"/>
            <a:round/>
            <a:headEnd type="none" w="sm" len="sm"/>
            <a:tailEnd type="none" w="sm" len="sm"/>
          </a:ln>
        </p:spPr>
        <p:txBody>
          <a:bodyPr wrap="none" anchor="ctr"/>
          <a:lstStyle/>
          <a:p>
            <a:endParaRPr lang="en-US">
              <a:latin typeface="Arial Narrow" panose="020B0606020202030204" pitchFamily="34" charset="0"/>
            </a:endParaRPr>
          </a:p>
        </p:txBody>
      </p:sp>
      <p:sp>
        <p:nvSpPr>
          <p:cNvPr id="83976" name="Freeform 15"/>
          <p:cNvSpPr>
            <a:spLocks/>
          </p:cNvSpPr>
          <p:nvPr/>
        </p:nvSpPr>
        <p:spPr bwMode="auto">
          <a:xfrm>
            <a:off x="3440113" y="3433763"/>
            <a:ext cx="996950" cy="1422400"/>
          </a:xfrm>
          <a:custGeom>
            <a:avLst/>
            <a:gdLst>
              <a:gd name="T0" fmla="*/ 2147483647 w 628"/>
              <a:gd name="T1" fmla="*/ 0 h 896"/>
              <a:gd name="T2" fmla="*/ 0 w 628"/>
              <a:gd name="T3" fmla="*/ 2147483647 h 896"/>
              <a:gd name="T4" fmla="*/ 2147483647 w 628"/>
              <a:gd name="T5" fmla="*/ 2147483647 h 896"/>
              <a:gd name="T6" fmla="*/ 2147483647 w 628"/>
              <a:gd name="T7" fmla="*/ 2147483647 h 896"/>
              <a:gd name="T8" fmla="*/ 2147483647 w 628"/>
              <a:gd name="T9" fmla="*/ 2147483647 h 896"/>
              <a:gd name="T10" fmla="*/ 2147483647 w 628"/>
              <a:gd name="T11" fmla="*/ 2147483647 h 896"/>
              <a:gd name="T12" fmla="*/ 2147483647 w 628"/>
              <a:gd name="T13" fmla="*/ 2147483647 h 896"/>
              <a:gd name="T14" fmla="*/ 2147483647 w 628"/>
              <a:gd name="T15" fmla="*/ 2147483647 h 896"/>
              <a:gd name="T16" fmla="*/ 2147483647 w 628"/>
              <a:gd name="T17" fmla="*/ 2147483647 h 896"/>
              <a:gd name="T18" fmla="*/ 2147483647 w 628"/>
              <a:gd name="T19" fmla="*/ 2147483647 h 896"/>
              <a:gd name="T20" fmla="*/ 2147483647 w 628"/>
              <a:gd name="T21" fmla="*/ 0 h 8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8"/>
              <a:gd name="T34" fmla="*/ 0 h 896"/>
              <a:gd name="T35" fmla="*/ 628 w 628"/>
              <a:gd name="T36" fmla="*/ 896 h 8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8" h="896">
                <a:moveTo>
                  <a:pt x="463" y="0"/>
                </a:moveTo>
                <a:lnTo>
                  <a:pt x="0" y="770"/>
                </a:lnTo>
                <a:lnTo>
                  <a:pt x="56" y="804"/>
                </a:lnTo>
                <a:lnTo>
                  <a:pt x="115" y="831"/>
                </a:lnTo>
                <a:lnTo>
                  <a:pt x="184" y="854"/>
                </a:lnTo>
                <a:lnTo>
                  <a:pt x="266" y="875"/>
                </a:lnTo>
                <a:lnTo>
                  <a:pt x="352" y="888"/>
                </a:lnTo>
                <a:lnTo>
                  <a:pt x="449" y="896"/>
                </a:lnTo>
                <a:lnTo>
                  <a:pt x="535" y="894"/>
                </a:lnTo>
                <a:lnTo>
                  <a:pt x="628" y="71"/>
                </a:lnTo>
                <a:lnTo>
                  <a:pt x="463" y="0"/>
                </a:lnTo>
              </a:path>
            </a:pathLst>
          </a:custGeom>
          <a:solidFill>
            <a:schemeClr val="accent4">
              <a:lumMod val="60000"/>
              <a:lumOff val="40000"/>
            </a:schemeClr>
          </a:solidFill>
          <a:ln w="15875" cap="rnd">
            <a:solidFill>
              <a:srgbClr val="808080"/>
            </a:solidFill>
            <a:round/>
            <a:headEnd/>
            <a:tailEnd/>
          </a:ln>
        </p:spPr>
        <p:txBody>
          <a:bodyPr/>
          <a:lstStyle/>
          <a:p>
            <a:endParaRPr lang="en-US">
              <a:latin typeface="Arial Narrow" panose="020B0606020202030204" pitchFamily="34" charset="0"/>
            </a:endParaRPr>
          </a:p>
        </p:txBody>
      </p:sp>
      <p:sp>
        <p:nvSpPr>
          <p:cNvPr id="83977" name="Freeform 55"/>
          <p:cNvSpPr>
            <a:spLocks/>
          </p:cNvSpPr>
          <p:nvPr/>
        </p:nvSpPr>
        <p:spPr bwMode="auto">
          <a:xfrm>
            <a:off x="4203700" y="1524000"/>
            <a:ext cx="609600" cy="1504950"/>
          </a:xfrm>
          <a:custGeom>
            <a:avLst/>
            <a:gdLst>
              <a:gd name="T0" fmla="*/ 2147483647 w 384"/>
              <a:gd name="T1" fmla="*/ 2147483647 h 948"/>
              <a:gd name="T2" fmla="*/ 2147483647 w 384"/>
              <a:gd name="T3" fmla="*/ 2147483647 h 948"/>
              <a:gd name="T4" fmla="*/ 2147483647 w 384"/>
              <a:gd name="T5" fmla="*/ 2147483647 h 948"/>
              <a:gd name="T6" fmla="*/ 2147483647 w 384"/>
              <a:gd name="T7" fmla="*/ 2147483647 h 948"/>
              <a:gd name="T8" fmla="*/ 2147483647 w 384"/>
              <a:gd name="T9" fmla="*/ 2147483647 h 948"/>
              <a:gd name="T10" fmla="*/ 2147483647 w 384"/>
              <a:gd name="T11" fmla="*/ 2147483647 h 948"/>
              <a:gd name="T12" fmla="*/ 2147483647 w 384"/>
              <a:gd name="T13" fmla="*/ 0 h 948"/>
              <a:gd name="T14" fmla="*/ 0 w 384"/>
              <a:gd name="T15" fmla="*/ 2147483647 h 948"/>
              <a:gd name="T16" fmla="*/ 2147483647 w 384"/>
              <a:gd name="T17" fmla="*/ 2147483647 h 9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948"/>
              <a:gd name="T29" fmla="*/ 384 w 384"/>
              <a:gd name="T30" fmla="*/ 948 h 9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948">
                <a:moveTo>
                  <a:pt x="33" y="941"/>
                </a:moveTo>
                <a:lnTo>
                  <a:pt x="200" y="948"/>
                </a:lnTo>
                <a:lnTo>
                  <a:pt x="384" y="40"/>
                </a:lnTo>
                <a:lnTo>
                  <a:pt x="318" y="29"/>
                </a:lnTo>
                <a:lnTo>
                  <a:pt x="244" y="16"/>
                </a:lnTo>
                <a:lnTo>
                  <a:pt x="144" y="4"/>
                </a:lnTo>
                <a:lnTo>
                  <a:pt x="68" y="0"/>
                </a:lnTo>
                <a:lnTo>
                  <a:pt x="0" y="4"/>
                </a:lnTo>
                <a:lnTo>
                  <a:pt x="33" y="941"/>
                </a:lnTo>
                <a:close/>
              </a:path>
            </a:pathLst>
          </a:custGeom>
          <a:solidFill>
            <a:schemeClr val="accent4">
              <a:lumMod val="60000"/>
              <a:lumOff val="40000"/>
            </a:schemeClr>
          </a:solidFill>
          <a:ln w="15875">
            <a:solidFill>
              <a:srgbClr val="808080"/>
            </a:solidFill>
            <a:round/>
            <a:headEnd/>
            <a:tailEnd/>
          </a:ln>
        </p:spPr>
        <p:txBody>
          <a:bodyPr/>
          <a:lstStyle/>
          <a:p>
            <a:endParaRPr lang="en-US">
              <a:latin typeface="Arial Narrow" panose="020B0606020202030204" pitchFamily="34" charset="0"/>
            </a:endParaRPr>
          </a:p>
        </p:txBody>
      </p:sp>
      <p:sp>
        <p:nvSpPr>
          <p:cNvPr id="83978" name="Arc 3"/>
          <p:cNvSpPr>
            <a:spLocks/>
          </p:cNvSpPr>
          <p:nvPr/>
        </p:nvSpPr>
        <p:spPr bwMode="auto">
          <a:xfrm rot="-5092685">
            <a:off x="2574132" y="2564607"/>
            <a:ext cx="1968500" cy="1169987"/>
          </a:xfrm>
          <a:custGeom>
            <a:avLst/>
            <a:gdLst>
              <a:gd name="T0" fmla="*/ 0 w 38050"/>
              <a:gd name="T1" fmla="*/ 2147483647 h 21600"/>
              <a:gd name="T2" fmla="*/ 2147483647 w 38050"/>
              <a:gd name="T3" fmla="*/ 2147483647 h 21600"/>
              <a:gd name="T4" fmla="*/ 2147483647 w 38050"/>
              <a:gd name="T5" fmla="*/ 2147483647 h 21600"/>
              <a:gd name="T6" fmla="*/ 0 60000 65536"/>
              <a:gd name="T7" fmla="*/ 0 60000 65536"/>
              <a:gd name="T8" fmla="*/ 0 60000 65536"/>
              <a:gd name="T9" fmla="*/ 0 w 38050"/>
              <a:gd name="T10" fmla="*/ 0 h 21600"/>
              <a:gd name="T11" fmla="*/ 38050 w 38050"/>
              <a:gd name="T12" fmla="*/ 21600 h 21600"/>
            </a:gdLst>
            <a:ahLst/>
            <a:cxnLst>
              <a:cxn ang="T6">
                <a:pos x="T0" y="T1"/>
              </a:cxn>
              <a:cxn ang="T7">
                <a:pos x="T2" y="T3"/>
              </a:cxn>
              <a:cxn ang="T8">
                <a:pos x="T4" y="T5"/>
              </a:cxn>
            </a:cxnLst>
            <a:rect l="T9" t="T10" r="T11" b="T12"/>
            <a:pathLst>
              <a:path w="38050" h="21600" fill="none" extrusionOk="0">
                <a:moveTo>
                  <a:pt x="0" y="10115"/>
                </a:moveTo>
                <a:cubicBezTo>
                  <a:pt x="3951" y="3820"/>
                  <a:pt x="10861" y="-1"/>
                  <a:pt x="18294" y="0"/>
                </a:cubicBezTo>
                <a:cubicBezTo>
                  <a:pt x="26845" y="0"/>
                  <a:pt x="34592" y="5045"/>
                  <a:pt x="38049" y="12867"/>
                </a:cubicBezTo>
              </a:path>
              <a:path w="38050" h="21600" stroke="0" extrusionOk="0">
                <a:moveTo>
                  <a:pt x="0" y="10115"/>
                </a:moveTo>
                <a:cubicBezTo>
                  <a:pt x="3951" y="3820"/>
                  <a:pt x="10861" y="-1"/>
                  <a:pt x="18294" y="0"/>
                </a:cubicBezTo>
                <a:cubicBezTo>
                  <a:pt x="26845" y="0"/>
                  <a:pt x="34592" y="5045"/>
                  <a:pt x="38049" y="12867"/>
                </a:cubicBezTo>
                <a:lnTo>
                  <a:pt x="18294" y="21600"/>
                </a:lnTo>
                <a:close/>
              </a:path>
            </a:pathLst>
          </a:custGeom>
          <a:solidFill>
            <a:schemeClr val="accent4">
              <a:lumMod val="60000"/>
              <a:lumOff val="40000"/>
            </a:schemeClr>
          </a:solidFill>
          <a:ln w="15875">
            <a:solidFill>
              <a:srgbClr val="808080"/>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83979" name="Freeform 4"/>
          <p:cNvSpPr>
            <a:spLocks/>
          </p:cNvSpPr>
          <p:nvPr/>
        </p:nvSpPr>
        <p:spPr bwMode="auto">
          <a:xfrm>
            <a:off x="2827339" y="1409700"/>
            <a:ext cx="1462087" cy="3392488"/>
          </a:xfrm>
          <a:custGeom>
            <a:avLst/>
            <a:gdLst>
              <a:gd name="T0" fmla="*/ 2147483647 w 921"/>
              <a:gd name="T1" fmla="*/ 2147483647 h 2137"/>
              <a:gd name="T2" fmla="*/ 0 w 921"/>
              <a:gd name="T3" fmla="*/ 2147483647 h 2137"/>
              <a:gd name="T4" fmla="*/ 2147483647 w 921"/>
              <a:gd name="T5" fmla="*/ 2147483647 h 2137"/>
              <a:gd name="T6" fmla="*/ 2147483647 w 921"/>
              <a:gd name="T7" fmla="*/ 2147483647 h 2137"/>
              <a:gd name="T8" fmla="*/ 2147483647 w 921"/>
              <a:gd name="T9" fmla="*/ 2147483647 h 2137"/>
              <a:gd name="T10" fmla="*/ 2147483647 w 921"/>
              <a:gd name="T11" fmla="*/ 2147483647 h 2137"/>
              <a:gd name="T12" fmla="*/ 2147483647 w 921"/>
              <a:gd name="T13" fmla="*/ 2147483647 h 2137"/>
              <a:gd name="T14" fmla="*/ 2147483647 w 921"/>
              <a:gd name="T15" fmla="*/ 2147483647 h 2137"/>
              <a:gd name="T16" fmla="*/ 2147483647 w 921"/>
              <a:gd name="T17" fmla="*/ 2147483647 h 2137"/>
              <a:gd name="T18" fmla="*/ 2147483647 w 921"/>
              <a:gd name="T19" fmla="*/ 0 h 2137"/>
              <a:gd name="T20" fmla="*/ 2147483647 w 921"/>
              <a:gd name="T21" fmla="*/ 2147483647 h 2137"/>
              <a:gd name="T22" fmla="*/ 2147483647 w 921"/>
              <a:gd name="T23" fmla="*/ 2147483647 h 2137"/>
              <a:gd name="T24" fmla="*/ 2147483647 w 921"/>
              <a:gd name="T25" fmla="*/ 2147483647 h 2137"/>
              <a:gd name="T26" fmla="*/ 2147483647 w 921"/>
              <a:gd name="T27" fmla="*/ 2147483647 h 2137"/>
              <a:gd name="T28" fmla="*/ 2147483647 w 921"/>
              <a:gd name="T29" fmla="*/ 2147483647 h 2137"/>
              <a:gd name="T30" fmla="*/ 2147483647 w 921"/>
              <a:gd name="T31" fmla="*/ 2147483647 h 2137"/>
              <a:gd name="T32" fmla="*/ 2147483647 w 921"/>
              <a:gd name="T33" fmla="*/ 2147483647 h 2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1"/>
              <a:gd name="T52" fmla="*/ 0 h 2137"/>
              <a:gd name="T53" fmla="*/ 921 w 921"/>
              <a:gd name="T54" fmla="*/ 2137 h 2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1" h="2137">
                <a:moveTo>
                  <a:pt x="663" y="1128"/>
                </a:moveTo>
                <a:lnTo>
                  <a:pt x="0" y="1873"/>
                </a:lnTo>
                <a:lnTo>
                  <a:pt x="37" y="1931"/>
                </a:lnTo>
                <a:lnTo>
                  <a:pt x="91" y="1988"/>
                </a:lnTo>
                <a:lnTo>
                  <a:pt x="151" y="2040"/>
                </a:lnTo>
                <a:lnTo>
                  <a:pt x="203" y="2072"/>
                </a:lnTo>
                <a:lnTo>
                  <a:pt x="251" y="2104"/>
                </a:lnTo>
                <a:lnTo>
                  <a:pt x="321" y="2137"/>
                </a:lnTo>
                <a:lnTo>
                  <a:pt x="921" y="1200"/>
                </a:lnTo>
                <a:lnTo>
                  <a:pt x="867" y="0"/>
                </a:lnTo>
                <a:lnTo>
                  <a:pt x="750" y="2"/>
                </a:lnTo>
                <a:lnTo>
                  <a:pt x="679" y="8"/>
                </a:lnTo>
                <a:lnTo>
                  <a:pt x="603" y="16"/>
                </a:lnTo>
                <a:lnTo>
                  <a:pt x="523" y="32"/>
                </a:lnTo>
                <a:lnTo>
                  <a:pt x="447" y="52"/>
                </a:lnTo>
                <a:lnTo>
                  <a:pt x="371" y="80"/>
                </a:lnTo>
                <a:lnTo>
                  <a:pt x="663" y="1128"/>
                </a:lnTo>
                <a:close/>
              </a:path>
            </a:pathLst>
          </a:custGeom>
          <a:solidFill>
            <a:schemeClr val="accent4">
              <a:lumMod val="75000"/>
            </a:schemeClr>
          </a:solidFill>
          <a:ln w="15875" cap="rnd">
            <a:solidFill>
              <a:srgbClr val="808080"/>
            </a:solidFill>
            <a:round/>
            <a:headEnd/>
            <a:tailEnd/>
          </a:ln>
        </p:spPr>
        <p:txBody>
          <a:bodyPr/>
          <a:lstStyle/>
          <a:p>
            <a:endParaRPr lang="en-US">
              <a:latin typeface="Arial Narrow" panose="020B0606020202030204" pitchFamily="34" charset="0"/>
            </a:endParaRPr>
          </a:p>
        </p:txBody>
      </p:sp>
      <p:sp>
        <p:nvSpPr>
          <p:cNvPr id="83980" name="Rectangle 7"/>
          <p:cNvSpPr>
            <a:spLocks noChangeArrowheads="1"/>
          </p:cNvSpPr>
          <p:nvPr/>
        </p:nvSpPr>
        <p:spPr bwMode="auto">
          <a:xfrm>
            <a:off x="3736976" y="1782763"/>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2</a:t>
            </a:r>
          </a:p>
        </p:txBody>
      </p:sp>
      <p:sp>
        <p:nvSpPr>
          <p:cNvPr id="83981" name="Rectangle 8"/>
          <p:cNvSpPr>
            <a:spLocks noChangeArrowheads="1"/>
          </p:cNvSpPr>
          <p:nvPr/>
        </p:nvSpPr>
        <p:spPr bwMode="auto">
          <a:xfrm>
            <a:off x="4748214" y="3187701"/>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3982" name="Rectangle 9"/>
          <p:cNvSpPr>
            <a:spLocks noChangeArrowheads="1"/>
          </p:cNvSpPr>
          <p:nvPr/>
        </p:nvSpPr>
        <p:spPr bwMode="auto">
          <a:xfrm>
            <a:off x="4819651" y="3929063"/>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4</a:t>
            </a:r>
          </a:p>
        </p:txBody>
      </p:sp>
      <p:sp>
        <p:nvSpPr>
          <p:cNvPr id="83983" name="Rectangle 10"/>
          <p:cNvSpPr>
            <a:spLocks noChangeArrowheads="1"/>
          </p:cNvSpPr>
          <p:nvPr/>
        </p:nvSpPr>
        <p:spPr bwMode="auto">
          <a:xfrm>
            <a:off x="5018089" y="2355851"/>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4</a:t>
            </a:r>
          </a:p>
        </p:txBody>
      </p:sp>
      <p:sp>
        <p:nvSpPr>
          <p:cNvPr id="83984" name="Rectangle 11"/>
          <p:cNvSpPr>
            <a:spLocks noChangeArrowheads="1"/>
          </p:cNvSpPr>
          <p:nvPr/>
        </p:nvSpPr>
        <p:spPr bwMode="auto">
          <a:xfrm>
            <a:off x="5451476" y="325437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5</a:t>
            </a:r>
          </a:p>
        </p:txBody>
      </p:sp>
      <p:sp>
        <p:nvSpPr>
          <p:cNvPr id="83985" name="Rectangle 12"/>
          <p:cNvSpPr>
            <a:spLocks noChangeArrowheads="1"/>
          </p:cNvSpPr>
          <p:nvPr/>
        </p:nvSpPr>
        <p:spPr bwMode="auto">
          <a:xfrm>
            <a:off x="4648201" y="2711451"/>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3986" name="Rectangle 13"/>
          <p:cNvSpPr>
            <a:spLocks noChangeArrowheads="1"/>
          </p:cNvSpPr>
          <p:nvPr/>
        </p:nvSpPr>
        <p:spPr bwMode="auto">
          <a:xfrm>
            <a:off x="4484689" y="3567113"/>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3987" name="Oval 16"/>
          <p:cNvSpPr>
            <a:spLocks noChangeArrowheads="1"/>
          </p:cNvSpPr>
          <p:nvPr/>
        </p:nvSpPr>
        <p:spPr bwMode="auto">
          <a:xfrm>
            <a:off x="3978276" y="2932113"/>
            <a:ext cx="676275" cy="677862"/>
          </a:xfrm>
          <a:prstGeom prst="ellipse">
            <a:avLst/>
          </a:prstGeom>
          <a:solidFill>
            <a:schemeClr val="accent5">
              <a:lumMod val="50000"/>
            </a:schemeClr>
          </a:solidFill>
          <a:ln w="19050">
            <a:solidFill>
              <a:schemeClr val="tx1"/>
            </a:solidFill>
            <a:round/>
            <a:headEnd/>
            <a:tailEnd/>
          </a:ln>
        </p:spPr>
        <p:txBody>
          <a:bodyPr wrap="none" anchor="ctr"/>
          <a:lstStyle/>
          <a:p>
            <a:pPr algn="ctr"/>
            <a:r>
              <a:rPr lang="en-US" b="1">
                <a:solidFill>
                  <a:srgbClr val="FFFFFF"/>
                </a:solidFill>
                <a:latin typeface="Arial Narrow" panose="020B0606020202030204" pitchFamily="34" charset="0"/>
              </a:rPr>
              <a:t>1</a:t>
            </a:r>
          </a:p>
        </p:txBody>
      </p:sp>
      <p:sp>
        <p:nvSpPr>
          <p:cNvPr id="83988" name="Rectangle 18"/>
          <p:cNvSpPr>
            <a:spLocks noChangeArrowheads="1"/>
          </p:cNvSpPr>
          <p:nvPr/>
        </p:nvSpPr>
        <p:spPr bwMode="auto">
          <a:xfrm>
            <a:off x="4319589" y="177482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3989" name="Rectangle 19"/>
          <p:cNvSpPr>
            <a:spLocks noChangeArrowheads="1"/>
          </p:cNvSpPr>
          <p:nvPr/>
        </p:nvSpPr>
        <p:spPr bwMode="auto">
          <a:xfrm>
            <a:off x="3922714" y="3998913"/>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3990" name="Rectangle 20"/>
          <p:cNvSpPr>
            <a:spLocks noChangeArrowheads="1"/>
          </p:cNvSpPr>
          <p:nvPr/>
        </p:nvSpPr>
        <p:spPr bwMode="auto">
          <a:xfrm>
            <a:off x="3171826" y="2928938"/>
            <a:ext cx="288925" cy="366712"/>
          </a:xfrm>
          <a:prstGeom prst="rect">
            <a:avLst/>
          </a:prstGeom>
          <a:noFill/>
          <a:ln w="9525">
            <a:noFill/>
            <a:miter lim="800000"/>
            <a:headEnd/>
            <a:tailEnd/>
          </a:ln>
        </p:spPr>
        <p:txBody>
          <a:bodyPr wrap="none" lIns="92075" tIns="46038" rIns="92075" bIns="46038">
            <a:spAutoFit/>
          </a:bodyPr>
          <a:lstStyle/>
          <a:p>
            <a:r>
              <a:rPr lang="en-US" b="1" dirty="0">
                <a:latin typeface="Arial Narrow" panose="020B0606020202030204" pitchFamily="34" charset="0"/>
              </a:rPr>
              <a:t>3</a:t>
            </a:r>
          </a:p>
        </p:txBody>
      </p:sp>
      <p:sp>
        <p:nvSpPr>
          <p:cNvPr id="83991" name="Text Box 21"/>
          <p:cNvSpPr txBox="1">
            <a:spLocks noChangeArrowheads="1"/>
          </p:cNvSpPr>
          <p:nvPr/>
        </p:nvSpPr>
        <p:spPr bwMode="auto">
          <a:xfrm>
            <a:off x="3315901" y="5120632"/>
            <a:ext cx="3110147" cy="1077218"/>
          </a:xfrm>
          <a:prstGeom prst="rect">
            <a:avLst/>
          </a:prstGeom>
          <a:noFill/>
          <a:ln w="9525">
            <a:noFill/>
            <a:miter lim="800000"/>
            <a:headEnd/>
            <a:tailEnd/>
          </a:ln>
        </p:spPr>
        <p:txBody>
          <a:bodyPr wrap="none">
            <a:spAutoFit/>
          </a:bodyPr>
          <a:lstStyle/>
          <a:p>
            <a:pPr>
              <a:lnSpc>
                <a:spcPct val="80000"/>
              </a:lnSpc>
            </a:pPr>
            <a:r>
              <a:rPr lang="en-US" sz="1600" b="1" dirty="0">
                <a:latin typeface="Arial Narrow" panose="020B0606020202030204" pitchFamily="34" charset="0"/>
              </a:rPr>
              <a:t>1 CBD</a:t>
            </a:r>
          </a:p>
          <a:p>
            <a:pPr>
              <a:lnSpc>
                <a:spcPct val="80000"/>
              </a:lnSpc>
            </a:pPr>
            <a:r>
              <a:rPr lang="en-US" sz="1600" b="1" dirty="0">
                <a:latin typeface="Arial Narrow" panose="020B0606020202030204" pitchFamily="34" charset="0"/>
              </a:rPr>
              <a:t>2 Wholesale and light manufacturing</a:t>
            </a:r>
          </a:p>
          <a:p>
            <a:pPr>
              <a:lnSpc>
                <a:spcPct val="80000"/>
              </a:lnSpc>
            </a:pPr>
            <a:r>
              <a:rPr lang="en-US" sz="1600" b="1" dirty="0">
                <a:latin typeface="Arial Narrow" panose="020B0606020202030204" pitchFamily="34" charset="0"/>
              </a:rPr>
              <a:t>3 Lower-class residential</a:t>
            </a:r>
          </a:p>
          <a:p>
            <a:pPr>
              <a:lnSpc>
                <a:spcPct val="80000"/>
              </a:lnSpc>
            </a:pPr>
            <a:r>
              <a:rPr lang="en-US" sz="1600" b="1" dirty="0">
                <a:latin typeface="Arial Narrow" panose="020B0606020202030204" pitchFamily="34" charset="0"/>
              </a:rPr>
              <a:t>4 Middle-class residential</a:t>
            </a:r>
          </a:p>
          <a:p>
            <a:pPr>
              <a:lnSpc>
                <a:spcPct val="80000"/>
              </a:lnSpc>
            </a:pPr>
            <a:r>
              <a:rPr lang="en-US" sz="1600" b="1" dirty="0">
                <a:latin typeface="Arial Narrow" panose="020B0606020202030204" pitchFamily="34" charset="0"/>
              </a:rPr>
              <a:t>5 Upper-class residential</a:t>
            </a:r>
          </a:p>
        </p:txBody>
      </p:sp>
      <p:sp>
        <p:nvSpPr>
          <p:cNvPr id="83992" name="Freeform 22"/>
          <p:cNvSpPr>
            <a:spLocks/>
          </p:cNvSpPr>
          <p:nvPr/>
        </p:nvSpPr>
        <p:spPr bwMode="auto">
          <a:xfrm>
            <a:off x="8459788" y="2408238"/>
            <a:ext cx="927100" cy="1809750"/>
          </a:xfrm>
          <a:custGeom>
            <a:avLst/>
            <a:gdLst>
              <a:gd name="T0" fmla="*/ 2147483647 w 960"/>
              <a:gd name="T1" fmla="*/ 0 h 1872"/>
              <a:gd name="T2" fmla="*/ 2147483647 w 960"/>
              <a:gd name="T3" fmla="*/ 0 h 1872"/>
              <a:gd name="T4" fmla="*/ 2147483647 w 960"/>
              <a:gd name="T5" fmla="*/ 2147483647 h 1872"/>
              <a:gd name="T6" fmla="*/ 2147483647 w 960"/>
              <a:gd name="T7" fmla="*/ 2147483647 h 1872"/>
              <a:gd name="T8" fmla="*/ 2147483647 w 960"/>
              <a:gd name="T9" fmla="*/ 2147483647 h 1872"/>
              <a:gd name="T10" fmla="*/ 2147483647 w 960"/>
              <a:gd name="T11" fmla="*/ 2147483647 h 1872"/>
              <a:gd name="T12" fmla="*/ 2147483647 w 960"/>
              <a:gd name="T13" fmla="*/ 2147483647 h 1872"/>
              <a:gd name="T14" fmla="*/ 2147483647 w 960"/>
              <a:gd name="T15" fmla="*/ 2147483647 h 1872"/>
              <a:gd name="T16" fmla="*/ 0 w 960"/>
              <a:gd name="T17" fmla="*/ 2147483647 h 1872"/>
              <a:gd name="T18" fmla="*/ 2147483647 w 960"/>
              <a:gd name="T19" fmla="*/ 0 h 18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872"/>
              <a:gd name="T32" fmla="*/ 960 w 960"/>
              <a:gd name="T33" fmla="*/ 1872 h 18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872">
                <a:moveTo>
                  <a:pt x="48" y="0"/>
                </a:moveTo>
                <a:lnTo>
                  <a:pt x="384" y="0"/>
                </a:lnTo>
                <a:lnTo>
                  <a:pt x="720" y="144"/>
                </a:lnTo>
                <a:lnTo>
                  <a:pt x="912" y="720"/>
                </a:lnTo>
                <a:lnTo>
                  <a:pt x="960" y="1392"/>
                </a:lnTo>
                <a:lnTo>
                  <a:pt x="960" y="1872"/>
                </a:lnTo>
                <a:lnTo>
                  <a:pt x="480" y="1872"/>
                </a:lnTo>
                <a:lnTo>
                  <a:pt x="432" y="1776"/>
                </a:lnTo>
                <a:lnTo>
                  <a:pt x="0" y="720"/>
                </a:lnTo>
                <a:lnTo>
                  <a:pt x="48" y="0"/>
                </a:lnTo>
                <a:close/>
              </a:path>
            </a:pathLst>
          </a:custGeom>
          <a:solidFill>
            <a:schemeClr val="accent3">
              <a:lumMod val="40000"/>
              <a:lumOff val="60000"/>
            </a:schemeClr>
          </a:solidFill>
          <a:ln w="15875">
            <a:solidFill>
              <a:srgbClr val="808080"/>
            </a:solidFill>
            <a:round/>
            <a:headEnd/>
            <a:tailEnd/>
          </a:ln>
        </p:spPr>
        <p:txBody>
          <a:bodyPr wrap="none" anchor="ctr"/>
          <a:lstStyle/>
          <a:p>
            <a:endParaRPr lang="en-US">
              <a:latin typeface="Arial Narrow" panose="020B0606020202030204" pitchFamily="34" charset="0"/>
            </a:endParaRPr>
          </a:p>
        </p:txBody>
      </p:sp>
      <p:sp>
        <p:nvSpPr>
          <p:cNvPr id="83993" name="Freeform 23"/>
          <p:cNvSpPr>
            <a:spLocks/>
          </p:cNvSpPr>
          <p:nvPr/>
        </p:nvSpPr>
        <p:spPr bwMode="auto">
          <a:xfrm>
            <a:off x="7672388" y="1714500"/>
            <a:ext cx="1204912" cy="2643188"/>
          </a:xfrm>
          <a:custGeom>
            <a:avLst/>
            <a:gdLst>
              <a:gd name="T0" fmla="*/ 0 w 1248"/>
              <a:gd name="T1" fmla="*/ 0 h 2736"/>
              <a:gd name="T2" fmla="*/ 2147483647 w 1248"/>
              <a:gd name="T3" fmla="*/ 0 h 2736"/>
              <a:gd name="T4" fmla="*/ 2147483647 w 1248"/>
              <a:gd name="T5" fmla="*/ 2147483647 h 2736"/>
              <a:gd name="T6" fmla="*/ 2147483647 w 1248"/>
              <a:gd name="T7" fmla="*/ 2147483647 h 2736"/>
              <a:gd name="T8" fmla="*/ 2147483647 w 1248"/>
              <a:gd name="T9" fmla="*/ 2147483647 h 2736"/>
              <a:gd name="T10" fmla="*/ 2147483647 w 1248"/>
              <a:gd name="T11" fmla="*/ 2147483647 h 2736"/>
              <a:gd name="T12" fmla="*/ 2147483647 w 1248"/>
              <a:gd name="T13" fmla="*/ 2147483647 h 2736"/>
              <a:gd name="T14" fmla="*/ 2147483647 w 1248"/>
              <a:gd name="T15" fmla="*/ 2147483647 h 2736"/>
              <a:gd name="T16" fmla="*/ 2147483647 w 1248"/>
              <a:gd name="T17" fmla="*/ 2147483647 h 2736"/>
              <a:gd name="T18" fmla="*/ 2147483647 w 1248"/>
              <a:gd name="T19" fmla="*/ 2147483647 h 2736"/>
              <a:gd name="T20" fmla="*/ 2147483647 w 1248"/>
              <a:gd name="T21" fmla="*/ 2147483647 h 2736"/>
              <a:gd name="T22" fmla="*/ 2147483647 w 1248"/>
              <a:gd name="T23" fmla="*/ 2147483647 h 2736"/>
              <a:gd name="T24" fmla="*/ 2147483647 w 1248"/>
              <a:gd name="T25" fmla="*/ 2147483647 h 2736"/>
              <a:gd name="T26" fmla="*/ 0 w 1248"/>
              <a:gd name="T27" fmla="*/ 2147483647 h 2736"/>
              <a:gd name="T28" fmla="*/ 0 w 1248"/>
              <a:gd name="T29" fmla="*/ 0 h 27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8"/>
              <a:gd name="T46" fmla="*/ 0 h 2736"/>
              <a:gd name="T47" fmla="*/ 1248 w 1248"/>
              <a:gd name="T48" fmla="*/ 2736 h 27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8" h="2736">
                <a:moveTo>
                  <a:pt x="0" y="0"/>
                </a:moveTo>
                <a:lnTo>
                  <a:pt x="624" y="0"/>
                </a:lnTo>
                <a:lnTo>
                  <a:pt x="720" y="48"/>
                </a:lnTo>
                <a:lnTo>
                  <a:pt x="864" y="384"/>
                </a:lnTo>
                <a:lnTo>
                  <a:pt x="864" y="1008"/>
                </a:lnTo>
                <a:lnTo>
                  <a:pt x="1104" y="1584"/>
                </a:lnTo>
                <a:lnTo>
                  <a:pt x="1248" y="2496"/>
                </a:lnTo>
                <a:lnTo>
                  <a:pt x="912" y="2448"/>
                </a:lnTo>
                <a:lnTo>
                  <a:pt x="528" y="2304"/>
                </a:lnTo>
                <a:lnTo>
                  <a:pt x="528" y="2736"/>
                </a:lnTo>
                <a:lnTo>
                  <a:pt x="240" y="2736"/>
                </a:lnTo>
                <a:lnTo>
                  <a:pt x="240" y="2400"/>
                </a:lnTo>
                <a:lnTo>
                  <a:pt x="240" y="1056"/>
                </a:lnTo>
                <a:lnTo>
                  <a:pt x="0" y="576"/>
                </a:lnTo>
                <a:lnTo>
                  <a:pt x="0" y="0"/>
                </a:lnTo>
                <a:close/>
              </a:path>
            </a:pathLst>
          </a:custGeom>
          <a:solidFill>
            <a:schemeClr val="accent3">
              <a:lumMod val="75000"/>
            </a:schemeClr>
          </a:solidFill>
          <a:ln w="15875">
            <a:solidFill>
              <a:srgbClr val="808080"/>
            </a:solidFill>
            <a:round/>
            <a:headEnd/>
            <a:tailEnd/>
          </a:ln>
        </p:spPr>
        <p:txBody>
          <a:bodyPr wrap="none" anchor="ctr"/>
          <a:lstStyle/>
          <a:p>
            <a:endParaRPr lang="en-US">
              <a:latin typeface="Arial Narrow" panose="020B0606020202030204" pitchFamily="34" charset="0"/>
            </a:endParaRPr>
          </a:p>
        </p:txBody>
      </p:sp>
      <p:sp>
        <p:nvSpPr>
          <p:cNvPr id="83994" name="Rectangle 24"/>
          <p:cNvSpPr>
            <a:spLocks noChangeArrowheads="1"/>
          </p:cNvSpPr>
          <p:nvPr/>
        </p:nvSpPr>
        <p:spPr bwMode="auto">
          <a:xfrm>
            <a:off x="7115176" y="1714501"/>
            <a:ext cx="557213" cy="555625"/>
          </a:xfrm>
          <a:prstGeom prst="rect">
            <a:avLst/>
          </a:prstGeom>
          <a:solidFill>
            <a:schemeClr val="accent4">
              <a:lumMod val="60000"/>
              <a:lumOff val="4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3995" name="Rectangle 25"/>
          <p:cNvSpPr>
            <a:spLocks noChangeArrowheads="1"/>
          </p:cNvSpPr>
          <p:nvPr/>
        </p:nvSpPr>
        <p:spPr bwMode="auto">
          <a:xfrm>
            <a:off x="6975475" y="2733676"/>
            <a:ext cx="927100" cy="1298575"/>
          </a:xfrm>
          <a:prstGeom prst="rect">
            <a:avLst/>
          </a:prstGeom>
          <a:solidFill>
            <a:schemeClr val="accent4">
              <a:lumMod val="60000"/>
              <a:lumOff val="4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3996" name="Rectangle 26"/>
          <p:cNvSpPr>
            <a:spLocks noChangeArrowheads="1"/>
          </p:cNvSpPr>
          <p:nvPr/>
        </p:nvSpPr>
        <p:spPr bwMode="auto">
          <a:xfrm>
            <a:off x="7440613" y="2270125"/>
            <a:ext cx="601662" cy="463550"/>
          </a:xfrm>
          <a:prstGeom prst="rect">
            <a:avLst/>
          </a:prstGeom>
          <a:solidFill>
            <a:schemeClr val="accent5">
              <a:lumMod val="50000"/>
            </a:schemeClr>
          </a:solidFill>
          <a:ln w="19050">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3997" name="Rectangle 27"/>
          <p:cNvSpPr>
            <a:spLocks noChangeArrowheads="1"/>
          </p:cNvSpPr>
          <p:nvPr/>
        </p:nvSpPr>
        <p:spPr bwMode="auto">
          <a:xfrm>
            <a:off x="6881813" y="2178050"/>
            <a:ext cx="558800" cy="833438"/>
          </a:xfrm>
          <a:prstGeom prst="rect">
            <a:avLst/>
          </a:prstGeom>
          <a:solidFill>
            <a:schemeClr val="accent4">
              <a:lumMod val="75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3998" name="Rectangle 28"/>
          <p:cNvSpPr>
            <a:spLocks noChangeArrowheads="1"/>
          </p:cNvSpPr>
          <p:nvPr/>
        </p:nvSpPr>
        <p:spPr bwMode="auto">
          <a:xfrm>
            <a:off x="6326189" y="2549526"/>
            <a:ext cx="555625" cy="461963"/>
          </a:xfrm>
          <a:prstGeom prst="rect">
            <a:avLst/>
          </a:prstGeom>
          <a:solidFill>
            <a:schemeClr val="accent4">
              <a:lumMod val="60000"/>
              <a:lumOff val="4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3999" name="Rectangle 29"/>
          <p:cNvSpPr>
            <a:spLocks noChangeArrowheads="1"/>
          </p:cNvSpPr>
          <p:nvPr/>
        </p:nvSpPr>
        <p:spPr bwMode="auto">
          <a:xfrm>
            <a:off x="6743700" y="3708400"/>
            <a:ext cx="463550" cy="463550"/>
          </a:xfrm>
          <a:prstGeom prst="rect">
            <a:avLst/>
          </a:prstGeom>
          <a:solidFill>
            <a:schemeClr val="bg2">
              <a:lumMod val="5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4000" name="Rectangle 30"/>
          <p:cNvSpPr>
            <a:spLocks noChangeArrowheads="1"/>
          </p:cNvSpPr>
          <p:nvPr/>
        </p:nvSpPr>
        <p:spPr bwMode="auto">
          <a:xfrm>
            <a:off x="6975476" y="4357688"/>
            <a:ext cx="277813" cy="277812"/>
          </a:xfrm>
          <a:prstGeom prst="rect">
            <a:avLst/>
          </a:prstGeom>
          <a:solidFill>
            <a:schemeClr val="bg2">
              <a:lumMod val="9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4001" name="Rectangle 31"/>
          <p:cNvSpPr>
            <a:spLocks noChangeArrowheads="1"/>
          </p:cNvSpPr>
          <p:nvPr/>
        </p:nvSpPr>
        <p:spPr bwMode="auto">
          <a:xfrm>
            <a:off x="8645526" y="3244851"/>
            <a:ext cx="277813" cy="277813"/>
          </a:xfrm>
          <a:prstGeom prst="rect">
            <a:avLst/>
          </a:prstGeom>
          <a:solidFill>
            <a:schemeClr val="accent5">
              <a:lumMod val="75000"/>
            </a:schemeClr>
          </a:solidFill>
          <a:ln w="19050">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4002" name="Rectangle 32"/>
          <p:cNvSpPr>
            <a:spLocks noChangeArrowheads="1"/>
          </p:cNvSpPr>
          <p:nvPr/>
        </p:nvSpPr>
        <p:spPr bwMode="auto">
          <a:xfrm>
            <a:off x="9342438" y="4357688"/>
            <a:ext cx="323850" cy="323850"/>
          </a:xfrm>
          <a:prstGeom prst="rect">
            <a:avLst/>
          </a:prstGeom>
          <a:solidFill>
            <a:schemeClr val="accent3">
              <a:lumMod val="20000"/>
              <a:lumOff val="80000"/>
            </a:schemeClr>
          </a:solidFill>
          <a:ln w="15875">
            <a:solidFill>
              <a:srgbClr val="808080"/>
            </a:solidFill>
            <a:miter lim="800000"/>
            <a:headEnd/>
            <a:tailEnd/>
          </a:ln>
        </p:spPr>
        <p:txBody>
          <a:bodyPr wrap="none" anchor="ctr"/>
          <a:lstStyle/>
          <a:p>
            <a:endParaRPr lang="en-US">
              <a:latin typeface="Arial Narrow" panose="020B0606020202030204" pitchFamily="34" charset="0"/>
            </a:endParaRPr>
          </a:p>
        </p:txBody>
      </p:sp>
      <p:sp>
        <p:nvSpPr>
          <p:cNvPr id="84003" name="Rectangle 33"/>
          <p:cNvSpPr>
            <a:spLocks noChangeArrowheads="1"/>
          </p:cNvSpPr>
          <p:nvPr/>
        </p:nvSpPr>
        <p:spPr bwMode="auto">
          <a:xfrm>
            <a:off x="7586663" y="2325688"/>
            <a:ext cx="291747" cy="369974"/>
          </a:xfrm>
          <a:prstGeom prst="rect">
            <a:avLst/>
          </a:prstGeom>
          <a:noFill/>
          <a:ln w="9525">
            <a:noFill/>
            <a:miter lim="800000"/>
            <a:headEnd/>
            <a:tailEnd/>
          </a:ln>
        </p:spPr>
        <p:txBody>
          <a:bodyPr wrap="none" lIns="92075" tIns="46038" rIns="92075" bIns="46038">
            <a:spAutoFit/>
          </a:bodyPr>
          <a:lstStyle/>
          <a:p>
            <a:r>
              <a:rPr lang="en-US" b="1">
                <a:solidFill>
                  <a:srgbClr val="FFFFFF"/>
                </a:solidFill>
                <a:latin typeface="Arial Narrow" panose="020B0606020202030204" pitchFamily="34" charset="0"/>
              </a:rPr>
              <a:t>1</a:t>
            </a:r>
          </a:p>
        </p:txBody>
      </p:sp>
      <p:sp>
        <p:nvSpPr>
          <p:cNvPr id="84004" name="Rectangle 34"/>
          <p:cNvSpPr>
            <a:spLocks noChangeArrowheads="1"/>
          </p:cNvSpPr>
          <p:nvPr/>
        </p:nvSpPr>
        <p:spPr bwMode="auto">
          <a:xfrm>
            <a:off x="7011989" y="244792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2</a:t>
            </a:r>
          </a:p>
        </p:txBody>
      </p:sp>
      <p:sp>
        <p:nvSpPr>
          <p:cNvPr id="84005" name="Rectangle 35"/>
          <p:cNvSpPr>
            <a:spLocks noChangeArrowheads="1"/>
          </p:cNvSpPr>
          <p:nvPr/>
        </p:nvSpPr>
        <p:spPr bwMode="auto">
          <a:xfrm>
            <a:off x="7300914" y="178752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4006" name="Rectangle 36"/>
          <p:cNvSpPr>
            <a:spLocks noChangeArrowheads="1"/>
          </p:cNvSpPr>
          <p:nvPr/>
        </p:nvSpPr>
        <p:spPr bwMode="auto">
          <a:xfrm>
            <a:off x="8134351" y="287337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4</a:t>
            </a:r>
          </a:p>
        </p:txBody>
      </p:sp>
      <p:sp>
        <p:nvSpPr>
          <p:cNvPr id="84007" name="Rectangle 37"/>
          <p:cNvSpPr>
            <a:spLocks noChangeArrowheads="1"/>
          </p:cNvSpPr>
          <p:nvPr/>
        </p:nvSpPr>
        <p:spPr bwMode="auto">
          <a:xfrm>
            <a:off x="8836026" y="2747963"/>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5</a:t>
            </a:r>
          </a:p>
        </p:txBody>
      </p:sp>
      <p:sp>
        <p:nvSpPr>
          <p:cNvPr id="84008" name="Rectangle 38"/>
          <p:cNvSpPr>
            <a:spLocks noChangeArrowheads="1"/>
          </p:cNvSpPr>
          <p:nvPr/>
        </p:nvSpPr>
        <p:spPr bwMode="auto">
          <a:xfrm>
            <a:off x="6446839" y="2590801"/>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4009" name="Rectangle 39"/>
          <p:cNvSpPr>
            <a:spLocks noChangeArrowheads="1"/>
          </p:cNvSpPr>
          <p:nvPr/>
        </p:nvSpPr>
        <p:spPr bwMode="auto">
          <a:xfrm>
            <a:off x="7319964" y="3181351"/>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3</a:t>
            </a:r>
          </a:p>
        </p:txBody>
      </p:sp>
      <p:sp>
        <p:nvSpPr>
          <p:cNvPr id="84010" name="Rectangle 40"/>
          <p:cNvSpPr>
            <a:spLocks noChangeArrowheads="1"/>
          </p:cNvSpPr>
          <p:nvPr/>
        </p:nvSpPr>
        <p:spPr bwMode="auto">
          <a:xfrm>
            <a:off x="6815139" y="3754438"/>
            <a:ext cx="288925" cy="366712"/>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6</a:t>
            </a:r>
          </a:p>
        </p:txBody>
      </p:sp>
      <p:sp>
        <p:nvSpPr>
          <p:cNvPr id="84011" name="Rectangle 41"/>
          <p:cNvSpPr>
            <a:spLocks noChangeArrowheads="1"/>
          </p:cNvSpPr>
          <p:nvPr/>
        </p:nvSpPr>
        <p:spPr bwMode="auto">
          <a:xfrm>
            <a:off x="8726488" y="3238501"/>
            <a:ext cx="105798" cy="276999"/>
          </a:xfrm>
          <a:prstGeom prst="rect">
            <a:avLst/>
          </a:prstGeom>
          <a:noFill/>
          <a:ln w="9525">
            <a:noFill/>
            <a:miter lim="800000"/>
            <a:headEnd/>
            <a:tailEnd/>
          </a:ln>
        </p:spPr>
        <p:txBody>
          <a:bodyPr wrap="none" lIns="0" tIns="0" rIns="0" bIns="0">
            <a:spAutoFit/>
          </a:bodyPr>
          <a:lstStyle/>
          <a:p>
            <a:r>
              <a:rPr lang="en-US" b="1">
                <a:latin typeface="Arial Narrow" panose="020B0606020202030204" pitchFamily="34" charset="0"/>
              </a:rPr>
              <a:t>7</a:t>
            </a:r>
          </a:p>
        </p:txBody>
      </p:sp>
      <p:sp>
        <p:nvSpPr>
          <p:cNvPr id="84012" name="Rectangle 42"/>
          <p:cNvSpPr>
            <a:spLocks noChangeArrowheads="1"/>
          </p:cNvSpPr>
          <p:nvPr/>
        </p:nvSpPr>
        <p:spPr bwMode="auto">
          <a:xfrm>
            <a:off x="9424988" y="4383089"/>
            <a:ext cx="109004" cy="276999"/>
          </a:xfrm>
          <a:prstGeom prst="rect">
            <a:avLst/>
          </a:prstGeom>
          <a:noFill/>
          <a:ln w="9525">
            <a:noFill/>
            <a:miter lim="800000"/>
            <a:headEnd/>
            <a:tailEnd/>
          </a:ln>
        </p:spPr>
        <p:txBody>
          <a:bodyPr wrap="none" lIns="0" tIns="0" rIns="0" bIns="0">
            <a:spAutoFit/>
          </a:bodyPr>
          <a:lstStyle/>
          <a:p>
            <a:r>
              <a:rPr lang="en-US" b="1">
                <a:latin typeface="Arial Narrow" panose="020B0606020202030204" pitchFamily="34" charset="0"/>
              </a:rPr>
              <a:t>8</a:t>
            </a:r>
          </a:p>
        </p:txBody>
      </p:sp>
      <p:sp>
        <p:nvSpPr>
          <p:cNvPr id="84013" name="Rectangle 43"/>
          <p:cNvSpPr>
            <a:spLocks noChangeArrowheads="1"/>
          </p:cNvSpPr>
          <p:nvPr/>
        </p:nvSpPr>
        <p:spPr bwMode="auto">
          <a:xfrm>
            <a:off x="7029451" y="4357689"/>
            <a:ext cx="104775" cy="274637"/>
          </a:xfrm>
          <a:prstGeom prst="rect">
            <a:avLst/>
          </a:prstGeom>
          <a:noFill/>
          <a:ln w="9525">
            <a:noFill/>
            <a:miter lim="800000"/>
            <a:headEnd/>
            <a:tailEnd/>
          </a:ln>
        </p:spPr>
        <p:txBody>
          <a:bodyPr wrap="none" lIns="0" tIns="0" rIns="0" bIns="0">
            <a:spAutoFit/>
          </a:bodyPr>
          <a:lstStyle/>
          <a:p>
            <a:r>
              <a:rPr lang="en-US" b="1">
                <a:latin typeface="Arial Narrow" panose="020B0606020202030204" pitchFamily="34" charset="0"/>
              </a:rPr>
              <a:t>9</a:t>
            </a:r>
          </a:p>
        </p:txBody>
      </p:sp>
      <p:sp>
        <p:nvSpPr>
          <p:cNvPr id="84016" name="Rectangle 46"/>
          <p:cNvSpPr>
            <a:spLocks noChangeArrowheads="1"/>
          </p:cNvSpPr>
          <p:nvPr/>
        </p:nvSpPr>
        <p:spPr bwMode="auto">
          <a:xfrm>
            <a:off x="7091472" y="5120633"/>
            <a:ext cx="2029723" cy="880241"/>
          </a:xfrm>
          <a:prstGeom prst="rect">
            <a:avLst/>
          </a:prstGeom>
          <a:noFill/>
          <a:ln w="9525">
            <a:noFill/>
            <a:miter lim="800000"/>
            <a:headEnd/>
            <a:tailEnd/>
          </a:ln>
        </p:spPr>
        <p:txBody>
          <a:bodyPr wrap="none">
            <a:spAutoFit/>
          </a:bodyPr>
          <a:lstStyle/>
          <a:p>
            <a:pPr>
              <a:lnSpc>
                <a:spcPct val="80000"/>
              </a:lnSpc>
            </a:pPr>
            <a:r>
              <a:rPr lang="en-US" sz="1600" b="1">
                <a:latin typeface="Arial Narrow" panose="020B0606020202030204" pitchFamily="34" charset="0"/>
              </a:rPr>
              <a:t>6 Heavy manufacturing</a:t>
            </a:r>
          </a:p>
          <a:p>
            <a:pPr>
              <a:lnSpc>
                <a:spcPct val="80000"/>
              </a:lnSpc>
            </a:pPr>
            <a:r>
              <a:rPr lang="en-US" sz="1600" b="1">
                <a:latin typeface="Arial Narrow" panose="020B0606020202030204" pitchFamily="34" charset="0"/>
              </a:rPr>
              <a:t>7 Sub business district</a:t>
            </a:r>
          </a:p>
          <a:p>
            <a:pPr>
              <a:lnSpc>
                <a:spcPct val="80000"/>
              </a:lnSpc>
            </a:pPr>
            <a:r>
              <a:rPr lang="en-US" sz="1600" b="1">
                <a:latin typeface="Arial Narrow" panose="020B0606020202030204" pitchFamily="34" charset="0"/>
              </a:rPr>
              <a:t>8 Residential suburb</a:t>
            </a:r>
          </a:p>
          <a:p>
            <a:pPr>
              <a:lnSpc>
                <a:spcPct val="80000"/>
              </a:lnSpc>
            </a:pPr>
            <a:r>
              <a:rPr lang="en-US" sz="1600" b="1">
                <a:latin typeface="Arial Narrow" panose="020B0606020202030204" pitchFamily="34" charset="0"/>
              </a:rPr>
              <a:t>9 Industrial suburb</a:t>
            </a:r>
          </a:p>
        </p:txBody>
      </p:sp>
      <p:sp>
        <p:nvSpPr>
          <p:cNvPr id="84019" name="Rectangle 54"/>
          <p:cNvSpPr>
            <a:spLocks noChangeArrowheads="1"/>
          </p:cNvSpPr>
          <p:nvPr/>
        </p:nvSpPr>
        <p:spPr bwMode="auto">
          <a:xfrm>
            <a:off x="4176714" y="3092450"/>
            <a:ext cx="186013" cy="369974"/>
          </a:xfrm>
          <a:prstGeom prst="rect">
            <a:avLst/>
          </a:prstGeom>
          <a:noFill/>
          <a:ln w="9525">
            <a:noFill/>
            <a:miter lim="800000"/>
            <a:headEnd/>
            <a:tailEnd/>
          </a:ln>
        </p:spPr>
        <p:txBody>
          <a:bodyPr wrap="none" lIns="92075" tIns="46038" rIns="92075" bIns="46038">
            <a:spAutoFit/>
          </a:bodyPr>
          <a:lstStyle/>
          <a:p>
            <a:endParaRPr lang="en-US" b="1">
              <a:latin typeface="Arial Narrow" panose="020B0606020202030204" pitchFamily="34" charset="0"/>
            </a:endParaRPr>
          </a:p>
        </p:txBody>
      </p:sp>
      <p:sp>
        <p:nvSpPr>
          <p:cNvPr id="84020" name="Rectangle 56"/>
          <p:cNvSpPr>
            <a:spLocks noChangeArrowheads="1"/>
          </p:cNvSpPr>
          <p:nvPr/>
        </p:nvSpPr>
        <p:spPr bwMode="auto">
          <a:xfrm>
            <a:off x="3159126" y="4048126"/>
            <a:ext cx="288925" cy="366713"/>
          </a:xfrm>
          <a:prstGeom prst="rect">
            <a:avLst/>
          </a:prstGeom>
          <a:noFill/>
          <a:ln w="9525">
            <a:noFill/>
            <a:miter lim="800000"/>
            <a:headEnd/>
            <a:tailEnd/>
          </a:ln>
        </p:spPr>
        <p:txBody>
          <a:bodyPr wrap="none" lIns="92075" tIns="46038" rIns="92075" bIns="46038">
            <a:spAutoFit/>
          </a:bodyPr>
          <a:lstStyle/>
          <a:p>
            <a:r>
              <a:rPr lang="en-US" b="1">
                <a:latin typeface="Arial Narrow" panose="020B0606020202030204" pitchFamily="34" charset="0"/>
              </a:rPr>
              <a:t>2</a:t>
            </a:r>
          </a:p>
        </p:txBody>
      </p:sp>
      <p:sp>
        <p:nvSpPr>
          <p:cNvPr id="84022" name="Rectangle 58"/>
          <p:cNvSpPr>
            <a:spLocks noChangeArrowheads="1"/>
          </p:cNvSpPr>
          <p:nvPr/>
        </p:nvSpPr>
        <p:spPr bwMode="auto">
          <a:xfrm>
            <a:off x="3146039" y="5176195"/>
            <a:ext cx="149225" cy="149225"/>
          </a:xfrm>
          <a:prstGeom prst="rect">
            <a:avLst/>
          </a:prstGeom>
          <a:solidFill>
            <a:schemeClr val="accent5">
              <a:lumMod val="5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3" name="Rectangle 59"/>
          <p:cNvSpPr>
            <a:spLocks noChangeArrowheads="1"/>
          </p:cNvSpPr>
          <p:nvPr/>
        </p:nvSpPr>
        <p:spPr bwMode="auto">
          <a:xfrm>
            <a:off x="3146039" y="5371458"/>
            <a:ext cx="149225" cy="149225"/>
          </a:xfrm>
          <a:prstGeom prst="rect">
            <a:avLst/>
          </a:prstGeom>
          <a:solidFill>
            <a:schemeClr val="accent4">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4" name="Rectangle 60"/>
          <p:cNvSpPr>
            <a:spLocks noChangeArrowheads="1"/>
          </p:cNvSpPr>
          <p:nvPr/>
        </p:nvSpPr>
        <p:spPr bwMode="auto">
          <a:xfrm>
            <a:off x="3146039" y="5568308"/>
            <a:ext cx="149225" cy="149225"/>
          </a:xfrm>
          <a:prstGeom prst="rect">
            <a:avLst/>
          </a:prstGeom>
          <a:solidFill>
            <a:schemeClr val="accent4">
              <a:lumMod val="60000"/>
              <a:lumOff val="4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5" name="Rectangle 61"/>
          <p:cNvSpPr>
            <a:spLocks noChangeArrowheads="1"/>
          </p:cNvSpPr>
          <p:nvPr/>
        </p:nvSpPr>
        <p:spPr bwMode="auto">
          <a:xfrm>
            <a:off x="3146039" y="5758808"/>
            <a:ext cx="149225" cy="149225"/>
          </a:xfrm>
          <a:prstGeom prst="rect">
            <a:avLst/>
          </a:prstGeom>
          <a:solidFill>
            <a:schemeClr val="accent3">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6" name="Rectangle 62"/>
          <p:cNvSpPr>
            <a:spLocks noChangeArrowheads="1"/>
          </p:cNvSpPr>
          <p:nvPr/>
        </p:nvSpPr>
        <p:spPr bwMode="auto">
          <a:xfrm>
            <a:off x="3146039" y="5949308"/>
            <a:ext cx="149225" cy="149225"/>
          </a:xfrm>
          <a:prstGeom prst="rect">
            <a:avLst/>
          </a:prstGeom>
          <a:solidFill>
            <a:schemeClr val="accent3">
              <a:lumMod val="40000"/>
              <a:lumOff val="6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7" name="Rectangle 63"/>
          <p:cNvSpPr>
            <a:spLocks noChangeArrowheads="1"/>
          </p:cNvSpPr>
          <p:nvPr/>
        </p:nvSpPr>
        <p:spPr bwMode="auto">
          <a:xfrm>
            <a:off x="6943834" y="5174608"/>
            <a:ext cx="149225" cy="149225"/>
          </a:xfrm>
          <a:prstGeom prst="rect">
            <a:avLst/>
          </a:prstGeom>
          <a:solidFill>
            <a:schemeClr val="bg2">
              <a:lumMod val="5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8" name="Rectangle 64"/>
          <p:cNvSpPr>
            <a:spLocks noChangeArrowheads="1"/>
          </p:cNvSpPr>
          <p:nvPr/>
        </p:nvSpPr>
        <p:spPr bwMode="auto">
          <a:xfrm>
            <a:off x="6943834" y="5371458"/>
            <a:ext cx="149225" cy="149225"/>
          </a:xfrm>
          <a:prstGeom prst="rect">
            <a:avLst/>
          </a:prstGeom>
          <a:solidFill>
            <a:schemeClr val="accent5">
              <a:lumMod val="75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29" name="Rectangle 65"/>
          <p:cNvSpPr>
            <a:spLocks noChangeArrowheads="1"/>
          </p:cNvSpPr>
          <p:nvPr/>
        </p:nvSpPr>
        <p:spPr bwMode="auto">
          <a:xfrm>
            <a:off x="6943834" y="5568308"/>
            <a:ext cx="149225" cy="149225"/>
          </a:xfrm>
          <a:prstGeom prst="rect">
            <a:avLst/>
          </a:prstGeom>
          <a:solidFill>
            <a:schemeClr val="accent3">
              <a:lumMod val="20000"/>
              <a:lumOff val="8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30" name="Rectangle 66"/>
          <p:cNvSpPr>
            <a:spLocks noChangeArrowheads="1"/>
          </p:cNvSpPr>
          <p:nvPr/>
        </p:nvSpPr>
        <p:spPr bwMode="auto">
          <a:xfrm>
            <a:off x="6943834" y="5765158"/>
            <a:ext cx="149225" cy="149225"/>
          </a:xfrm>
          <a:prstGeom prst="rect">
            <a:avLst/>
          </a:prstGeom>
          <a:solidFill>
            <a:schemeClr val="bg2">
              <a:lumMod val="90000"/>
            </a:schemeClr>
          </a:solidFill>
          <a:ln w="9525">
            <a:solidFill>
              <a:schemeClr val="tx1"/>
            </a:solidFill>
            <a:miter lim="800000"/>
            <a:headEnd/>
            <a:tailEnd/>
          </a:ln>
        </p:spPr>
        <p:txBody>
          <a:bodyPr wrap="none" anchor="ctr"/>
          <a:lstStyle/>
          <a:p>
            <a:endParaRPr lang="en-US">
              <a:latin typeface="Arial Narrow" panose="020B0606020202030204" pitchFamily="34" charset="0"/>
            </a:endParaRPr>
          </a:p>
        </p:txBody>
      </p:sp>
      <p:sp>
        <p:nvSpPr>
          <p:cNvPr id="84031" name="Line 70"/>
          <p:cNvSpPr>
            <a:spLocks noChangeShapeType="1"/>
          </p:cNvSpPr>
          <p:nvPr/>
        </p:nvSpPr>
        <p:spPr bwMode="auto">
          <a:xfrm flipH="1" flipV="1">
            <a:off x="4565650" y="3517900"/>
            <a:ext cx="419100" cy="114300"/>
          </a:xfrm>
          <a:prstGeom prst="line">
            <a:avLst/>
          </a:prstGeom>
          <a:noFill/>
          <a:ln w="15875">
            <a:solidFill>
              <a:srgbClr val="808080"/>
            </a:solidFill>
            <a:round/>
            <a:headEnd/>
            <a:tailEnd/>
          </a:ln>
        </p:spPr>
        <p:txBody>
          <a:bodyPr/>
          <a:lstStyle/>
          <a:p>
            <a:endParaRPr lang="en-US">
              <a:latin typeface="Arial Narrow" panose="020B0606020202030204" pitchFamily="34" charset="0"/>
            </a:endParaRPr>
          </a:p>
        </p:txBody>
      </p:sp>
      <p:sp>
        <p:nvSpPr>
          <p:cNvPr id="84032" name="Line 71"/>
          <p:cNvSpPr>
            <a:spLocks noChangeShapeType="1"/>
          </p:cNvSpPr>
          <p:nvPr/>
        </p:nvSpPr>
        <p:spPr bwMode="auto">
          <a:xfrm flipH="1" flipV="1">
            <a:off x="4616450" y="3092450"/>
            <a:ext cx="495300" cy="25400"/>
          </a:xfrm>
          <a:prstGeom prst="line">
            <a:avLst/>
          </a:prstGeom>
          <a:noFill/>
          <a:ln w="15875">
            <a:solidFill>
              <a:srgbClr val="808080"/>
            </a:solidFill>
            <a:round/>
            <a:headEnd/>
            <a:tailEnd/>
          </a:ln>
        </p:spPr>
        <p:txBody>
          <a:bodyPr/>
          <a:lstStyle/>
          <a:p>
            <a:endParaRPr lang="en-US">
              <a:latin typeface="Arial Narrow" panose="020B0606020202030204" pitchFamily="34" charset="0"/>
            </a:endParaRPr>
          </a:p>
        </p:txBody>
      </p:sp>
      <p:sp>
        <p:nvSpPr>
          <p:cNvPr id="65" name="Rounded Rectangle 64"/>
          <p:cNvSpPr/>
          <p:nvPr/>
        </p:nvSpPr>
        <p:spPr bwMode="auto">
          <a:xfrm>
            <a:off x="2573614" y="1331776"/>
            <a:ext cx="3566160" cy="36576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6" name="Rounded Rectangle 65"/>
          <p:cNvSpPr/>
          <p:nvPr/>
        </p:nvSpPr>
        <p:spPr bwMode="auto">
          <a:xfrm>
            <a:off x="6223613" y="1338643"/>
            <a:ext cx="3566160" cy="36576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4017" name="Text Box 47"/>
          <p:cNvSpPr txBox="1">
            <a:spLocks noChangeArrowheads="1"/>
          </p:cNvSpPr>
          <p:nvPr/>
        </p:nvSpPr>
        <p:spPr bwMode="auto">
          <a:xfrm>
            <a:off x="5241547" y="1179595"/>
            <a:ext cx="747962" cy="307777"/>
          </a:xfrm>
          <a:prstGeom prst="rect">
            <a:avLst/>
          </a:prstGeom>
          <a:solidFill>
            <a:schemeClr val="bg1"/>
          </a:solidFill>
          <a:ln w="9525">
            <a:noFill/>
            <a:miter lim="800000"/>
            <a:headEnd/>
            <a:tailEnd/>
          </a:ln>
        </p:spPr>
        <p:txBody>
          <a:bodyPr wrap="none" lIns="45720" tIns="0" rIns="45720" bIns="0">
            <a:spAutoFit/>
          </a:bodyPr>
          <a:lstStyle/>
          <a:p>
            <a:r>
              <a:rPr lang="en-US" sz="2000" b="1" dirty="0">
                <a:latin typeface="Arial Narrow" panose="020B0606020202030204" pitchFamily="34" charset="0"/>
              </a:rPr>
              <a:t>Sector</a:t>
            </a:r>
          </a:p>
        </p:txBody>
      </p:sp>
      <p:sp>
        <p:nvSpPr>
          <p:cNvPr id="84018" name="Text Box 48"/>
          <p:cNvSpPr txBox="1">
            <a:spLocks noChangeArrowheads="1"/>
          </p:cNvSpPr>
          <p:nvPr/>
        </p:nvSpPr>
        <p:spPr bwMode="auto">
          <a:xfrm>
            <a:off x="8924547" y="1192295"/>
            <a:ext cx="722314" cy="307777"/>
          </a:xfrm>
          <a:prstGeom prst="rect">
            <a:avLst/>
          </a:prstGeom>
          <a:solidFill>
            <a:schemeClr val="bg1"/>
          </a:solidFill>
          <a:ln w="9525">
            <a:noFill/>
            <a:miter lim="800000"/>
            <a:headEnd/>
            <a:tailEnd/>
          </a:ln>
        </p:spPr>
        <p:txBody>
          <a:bodyPr wrap="none" lIns="45720" tIns="0" rIns="45720" bIns="0">
            <a:spAutoFit/>
          </a:bodyPr>
          <a:lstStyle/>
          <a:p>
            <a:r>
              <a:rPr lang="en-US" sz="2000" b="1">
                <a:latin typeface="Arial Narrow" panose="020B0606020202030204" pitchFamily="34" charset="0"/>
              </a:rPr>
              <a:t>Nuclei</a:t>
            </a:r>
          </a:p>
        </p:txBody>
      </p:sp>
    </p:spTree>
    <p:extLst>
      <p:ext uri="{BB962C8B-B14F-4D97-AF65-F5344CB8AC3E}">
        <p14:creationId xmlns:p14="http://schemas.microsoft.com/office/powerpoint/2010/main" val="146274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73" name="Freeform 58"/>
          <p:cNvSpPr>
            <a:spLocks/>
          </p:cNvSpPr>
          <p:nvPr/>
        </p:nvSpPr>
        <p:spPr bwMode="auto">
          <a:xfrm>
            <a:off x="4998212" y="3210903"/>
            <a:ext cx="3125788" cy="2973387"/>
          </a:xfrm>
          <a:custGeom>
            <a:avLst/>
            <a:gdLst>
              <a:gd name="T0" fmla="*/ 2147483647 w 1969"/>
              <a:gd name="T1" fmla="*/ 2147483647 h 1873"/>
              <a:gd name="T2" fmla="*/ 2147483647 w 1969"/>
              <a:gd name="T3" fmla="*/ 2147483647 h 1873"/>
              <a:gd name="T4" fmla="*/ 2147483647 w 1969"/>
              <a:gd name="T5" fmla="*/ 2147483647 h 1873"/>
              <a:gd name="T6" fmla="*/ 2147483647 w 1969"/>
              <a:gd name="T7" fmla="*/ 2147483647 h 1873"/>
              <a:gd name="T8" fmla="*/ 2147483647 w 1969"/>
              <a:gd name="T9" fmla="*/ 2147483647 h 1873"/>
              <a:gd name="T10" fmla="*/ 2147483647 w 1969"/>
              <a:gd name="T11" fmla="*/ 2147483647 h 1873"/>
              <a:gd name="T12" fmla="*/ 0 w 1969"/>
              <a:gd name="T13" fmla="*/ 2147483647 h 1873"/>
              <a:gd name="T14" fmla="*/ 0 w 1969"/>
              <a:gd name="T15" fmla="*/ 2147483647 h 1873"/>
              <a:gd name="T16" fmla="*/ 2147483647 w 1969"/>
              <a:gd name="T17" fmla="*/ 2147483647 h 1873"/>
              <a:gd name="T18" fmla="*/ 2147483647 w 1969"/>
              <a:gd name="T19" fmla="*/ 2147483647 h 1873"/>
              <a:gd name="T20" fmla="*/ 2147483647 w 1969"/>
              <a:gd name="T21" fmla="*/ 2147483647 h 1873"/>
              <a:gd name="T22" fmla="*/ 2147483647 w 1969"/>
              <a:gd name="T23" fmla="*/ 2147483647 h 1873"/>
              <a:gd name="T24" fmla="*/ 2147483647 w 1969"/>
              <a:gd name="T25" fmla="*/ 2147483647 h 1873"/>
              <a:gd name="T26" fmla="*/ 2147483647 w 1969"/>
              <a:gd name="T27" fmla="*/ 2147483647 h 1873"/>
              <a:gd name="T28" fmla="*/ 2147483647 w 1969"/>
              <a:gd name="T29" fmla="*/ 2147483647 h 1873"/>
              <a:gd name="T30" fmla="*/ 2147483647 w 1969"/>
              <a:gd name="T31" fmla="*/ 2147483647 h 1873"/>
              <a:gd name="T32" fmla="*/ 2147483647 w 1969"/>
              <a:gd name="T33" fmla="*/ 2147483647 h 1873"/>
              <a:gd name="T34" fmla="*/ 2147483647 w 1969"/>
              <a:gd name="T35" fmla="*/ 2147483647 h 1873"/>
              <a:gd name="T36" fmla="*/ 2147483647 w 1969"/>
              <a:gd name="T37" fmla="*/ 2147483647 h 1873"/>
              <a:gd name="T38" fmla="*/ 2147483647 w 1969"/>
              <a:gd name="T39" fmla="*/ 2147483647 h 1873"/>
              <a:gd name="T40" fmla="*/ 2147483647 w 1969"/>
              <a:gd name="T41" fmla="*/ 2147483647 h 1873"/>
              <a:gd name="T42" fmla="*/ 2147483647 w 1969"/>
              <a:gd name="T43" fmla="*/ 2147483647 h 1873"/>
              <a:gd name="T44" fmla="*/ 2147483647 w 1969"/>
              <a:gd name="T45" fmla="*/ 2147483647 h 1873"/>
              <a:gd name="T46" fmla="*/ 2147483647 w 1969"/>
              <a:gd name="T47" fmla="*/ 2147483647 h 1873"/>
              <a:gd name="T48" fmla="*/ 2147483647 w 1969"/>
              <a:gd name="T49" fmla="*/ 2147483647 h 1873"/>
              <a:gd name="T50" fmla="*/ 2147483647 w 1969"/>
              <a:gd name="T51" fmla="*/ 2147483647 h 1873"/>
              <a:gd name="T52" fmla="*/ 2147483647 w 1969"/>
              <a:gd name="T53" fmla="*/ 2147483647 h 1873"/>
              <a:gd name="T54" fmla="*/ 2147483647 w 1969"/>
              <a:gd name="T55" fmla="*/ 2147483647 h 1873"/>
              <a:gd name="T56" fmla="*/ 2147483647 w 1969"/>
              <a:gd name="T57" fmla="*/ 2147483647 h 1873"/>
              <a:gd name="T58" fmla="*/ 2147483647 w 1969"/>
              <a:gd name="T59" fmla="*/ 2147483647 h 1873"/>
              <a:gd name="T60" fmla="*/ 2147483647 w 1969"/>
              <a:gd name="T61" fmla="*/ 2147483647 h 1873"/>
              <a:gd name="T62" fmla="*/ 2147483647 w 1969"/>
              <a:gd name="T63" fmla="*/ 2147483647 h 1873"/>
              <a:gd name="T64" fmla="*/ 2147483647 w 1969"/>
              <a:gd name="T65" fmla="*/ 2147483647 h 1873"/>
              <a:gd name="T66" fmla="*/ 2147483647 w 1969"/>
              <a:gd name="T67" fmla="*/ 2147483647 h 1873"/>
              <a:gd name="T68" fmla="*/ 2147483647 w 1969"/>
              <a:gd name="T69" fmla="*/ 0 h 1873"/>
              <a:gd name="T70" fmla="*/ 2147483647 w 1969"/>
              <a:gd name="T71" fmla="*/ 2147483647 h 1873"/>
              <a:gd name="T72" fmla="*/ 2147483647 w 1969"/>
              <a:gd name="T73" fmla="*/ 2147483647 h 1873"/>
              <a:gd name="T74" fmla="*/ 2147483647 w 1969"/>
              <a:gd name="T75" fmla="*/ 2147483647 h 18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69"/>
              <a:gd name="T115" fmla="*/ 0 h 1873"/>
              <a:gd name="T116" fmla="*/ 1969 w 1969"/>
              <a:gd name="T117" fmla="*/ 1873 h 18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69" h="1873">
                <a:moveTo>
                  <a:pt x="528" y="192"/>
                </a:moveTo>
                <a:lnTo>
                  <a:pt x="192" y="144"/>
                </a:lnTo>
                <a:lnTo>
                  <a:pt x="96" y="288"/>
                </a:lnTo>
                <a:lnTo>
                  <a:pt x="96" y="480"/>
                </a:lnTo>
                <a:lnTo>
                  <a:pt x="144" y="624"/>
                </a:lnTo>
                <a:lnTo>
                  <a:pt x="96" y="720"/>
                </a:lnTo>
                <a:lnTo>
                  <a:pt x="0" y="912"/>
                </a:lnTo>
                <a:lnTo>
                  <a:pt x="0" y="1152"/>
                </a:lnTo>
                <a:lnTo>
                  <a:pt x="144" y="1344"/>
                </a:lnTo>
                <a:lnTo>
                  <a:pt x="288" y="1440"/>
                </a:lnTo>
                <a:lnTo>
                  <a:pt x="432" y="1488"/>
                </a:lnTo>
                <a:lnTo>
                  <a:pt x="624" y="1632"/>
                </a:lnTo>
                <a:lnTo>
                  <a:pt x="624" y="1776"/>
                </a:lnTo>
                <a:lnTo>
                  <a:pt x="768" y="1872"/>
                </a:lnTo>
                <a:lnTo>
                  <a:pt x="864" y="1824"/>
                </a:lnTo>
                <a:lnTo>
                  <a:pt x="1008" y="1728"/>
                </a:lnTo>
                <a:lnTo>
                  <a:pt x="1152" y="1680"/>
                </a:lnTo>
                <a:lnTo>
                  <a:pt x="1296" y="1728"/>
                </a:lnTo>
                <a:lnTo>
                  <a:pt x="1392" y="1728"/>
                </a:lnTo>
                <a:lnTo>
                  <a:pt x="1488" y="1536"/>
                </a:lnTo>
                <a:lnTo>
                  <a:pt x="1536" y="1392"/>
                </a:lnTo>
                <a:lnTo>
                  <a:pt x="1680" y="1392"/>
                </a:lnTo>
                <a:lnTo>
                  <a:pt x="1920" y="1248"/>
                </a:lnTo>
                <a:lnTo>
                  <a:pt x="1920" y="1056"/>
                </a:lnTo>
                <a:lnTo>
                  <a:pt x="1968" y="816"/>
                </a:lnTo>
                <a:lnTo>
                  <a:pt x="1968" y="528"/>
                </a:lnTo>
                <a:lnTo>
                  <a:pt x="1920" y="336"/>
                </a:lnTo>
                <a:lnTo>
                  <a:pt x="1728" y="240"/>
                </a:lnTo>
                <a:lnTo>
                  <a:pt x="1488" y="48"/>
                </a:lnTo>
                <a:lnTo>
                  <a:pt x="1344" y="48"/>
                </a:lnTo>
                <a:lnTo>
                  <a:pt x="1248" y="96"/>
                </a:lnTo>
                <a:lnTo>
                  <a:pt x="1056" y="96"/>
                </a:lnTo>
                <a:lnTo>
                  <a:pt x="960" y="96"/>
                </a:lnTo>
                <a:lnTo>
                  <a:pt x="928" y="75"/>
                </a:lnTo>
                <a:lnTo>
                  <a:pt x="816" y="0"/>
                </a:lnTo>
                <a:lnTo>
                  <a:pt x="720" y="48"/>
                </a:lnTo>
                <a:lnTo>
                  <a:pt x="624" y="96"/>
                </a:lnTo>
                <a:lnTo>
                  <a:pt x="528" y="192"/>
                </a:lnTo>
              </a:path>
            </a:pathLst>
          </a:custGeom>
          <a:solidFill>
            <a:schemeClr val="accent3">
              <a:lumMod val="40000"/>
              <a:lumOff val="60000"/>
              <a:alpha val="50000"/>
            </a:schemeClr>
          </a:solidFill>
          <a:ln w="12700" cap="rnd">
            <a:solidFill>
              <a:schemeClr val="bg1">
                <a:lumMod val="85000"/>
              </a:schemeClr>
            </a:solidFill>
            <a:prstDash val="sysDash"/>
            <a:round/>
            <a:headEnd/>
            <a:tailEnd/>
          </a:ln>
        </p:spPr>
        <p:txBody>
          <a:bodyPr/>
          <a:lstStyle/>
          <a:p>
            <a:endParaRPr lang="en-US">
              <a:latin typeface="Arial Narrow" panose="020B0606020202030204" pitchFamily="34" charset="0"/>
            </a:endParaRPr>
          </a:p>
        </p:txBody>
      </p:sp>
      <p:sp>
        <p:nvSpPr>
          <p:cNvPr id="86074" name="Freeform 59"/>
          <p:cNvSpPr>
            <a:spLocks/>
          </p:cNvSpPr>
          <p:nvPr/>
        </p:nvSpPr>
        <p:spPr bwMode="auto">
          <a:xfrm>
            <a:off x="5303012" y="3515703"/>
            <a:ext cx="2363788" cy="1982787"/>
          </a:xfrm>
          <a:custGeom>
            <a:avLst/>
            <a:gdLst>
              <a:gd name="T0" fmla="*/ 2147483647 w 1489"/>
              <a:gd name="T1" fmla="*/ 2147483647 h 1249"/>
              <a:gd name="T2" fmla="*/ 2147483647 w 1489"/>
              <a:gd name="T3" fmla="*/ 2147483647 h 1249"/>
              <a:gd name="T4" fmla="*/ 2147483647 w 1489"/>
              <a:gd name="T5" fmla="*/ 2147483647 h 1249"/>
              <a:gd name="T6" fmla="*/ 2147483647 w 1489"/>
              <a:gd name="T7" fmla="*/ 0 h 1249"/>
              <a:gd name="T8" fmla="*/ 2147483647 w 1489"/>
              <a:gd name="T9" fmla="*/ 2147483647 h 1249"/>
              <a:gd name="T10" fmla="*/ 2147483647 w 1489"/>
              <a:gd name="T11" fmla="*/ 2147483647 h 1249"/>
              <a:gd name="T12" fmla="*/ 2147483647 w 1489"/>
              <a:gd name="T13" fmla="*/ 2147483647 h 1249"/>
              <a:gd name="T14" fmla="*/ 2147483647 w 1489"/>
              <a:gd name="T15" fmla="*/ 2147483647 h 1249"/>
              <a:gd name="T16" fmla="*/ 2147483647 w 1489"/>
              <a:gd name="T17" fmla="*/ 2147483647 h 1249"/>
              <a:gd name="T18" fmla="*/ 2147483647 w 1489"/>
              <a:gd name="T19" fmla="*/ 2147483647 h 1249"/>
              <a:gd name="T20" fmla="*/ 2147483647 w 1489"/>
              <a:gd name="T21" fmla="*/ 2147483647 h 1249"/>
              <a:gd name="T22" fmla="*/ 0 w 1489"/>
              <a:gd name="T23" fmla="*/ 2147483647 h 1249"/>
              <a:gd name="T24" fmla="*/ 0 w 1489"/>
              <a:gd name="T25" fmla="*/ 2147483647 h 1249"/>
              <a:gd name="T26" fmla="*/ 2147483647 w 1489"/>
              <a:gd name="T27" fmla="*/ 2147483647 h 1249"/>
              <a:gd name="T28" fmla="*/ 2147483647 w 1489"/>
              <a:gd name="T29" fmla="*/ 2147483647 h 1249"/>
              <a:gd name="T30" fmla="*/ 2147483647 w 1489"/>
              <a:gd name="T31" fmla="*/ 2147483647 h 1249"/>
              <a:gd name="T32" fmla="*/ 2147483647 w 1489"/>
              <a:gd name="T33" fmla="*/ 2147483647 h 1249"/>
              <a:gd name="T34" fmla="*/ 2147483647 w 1489"/>
              <a:gd name="T35" fmla="*/ 2147483647 h 1249"/>
              <a:gd name="T36" fmla="*/ 2147483647 w 1489"/>
              <a:gd name="T37" fmla="*/ 2147483647 h 1249"/>
              <a:gd name="T38" fmla="*/ 2147483647 w 1489"/>
              <a:gd name="T39" fmla="*/ 2147483647 h 1249"/>
              <a:gd name="T40" fmla="*/ 2147483647 w 1489"/>
              <a:gd name="T41" fmla="*/ 2147483647 h 1249"/>
              <a:gd name="T42" fmla="*/ 2147483647 w 1489"/>
              <a:gd name="T43" fmla="*/ 2147483647 h 1249"/>
              <a:gd name="T44" fmla="*/ 2147483647 w 1489"/>
              <a:gd name="T45" fmla="*/ 2147483647 h 1249"/>
              <a:gd name="T46" fmla="*/ 2147483647 w 1489"/>
              <a:gd name="T47" fmla="*/ 2147483647 h 1249"/>
              <a:gd name="T48" fmla="*/ 2147483647 w 1489"/>
              <a:gd name="T49" fmla="*/ 2147483647 h 1249"/>
              <a:gd name="T50" fmla="*/ 2147483647 w 1489"/>
              <a:gd name="T51" fmla="*/ 2147483647 h 1249"/>
              <a:gd name="T52" fmla="*/ 2147483647 w 1489"/>
              <a:gd name="T53" fmla="*/ 2147483647 h 1249"/>
              <a:gd name="T54" fmla="*/ 2147483647 w 1489"/>
              <a:gd name="T55" fmla="*/ 2147483647 h 12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89"/>
              <a:gd name="T85" fmla="*/ 0 h 1249"/>
              <a:gd name="T86" fmla="*/ 1489 w 1489"/>
              <a:gd name="T87" fmla="*/ 1249 h 12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89" h="1249">
                <a:moveTo>
                  <a:pt x="1440" y="768"/>
                </a:moveTo>
                <a:lnTo>
                  <a:pt x="1488" y="336"/>
                </a:lnTo>
                <a:lnTo>
                  <a:pt x="1296" y="144"/>
                </a:lnTo>
                <a:lnTo>
                  <a:pt x="960" y="0"/>
                </a:lnTo>
                <a:lnTo>
                  <a:pt x="768" y="48"/>
                </a:lnTo>
                <a:lnTo>
                  <a:pt x="576" y="192"/>
                </a:lnTo>
                <a:lnTo>
                  <a:pt x="432" y="192"/>
                </a:lnTo>
                <a:lnTo>
                  <a:pt x="240" y="288"/>
                </a:lnTo>
                <a:lnTo>
                  <a:pt x="144" y="528"/>
                </a:lnTo>
                <a:lnTo>
                  <a:pt x="192" y="624"/>
                </a:lnTo>
                <a:lnTo>
                  <a:pt x="48" y="624"/>
                </a:lnTo>
                <a:lnTo>
                  <a:pt x="0" y="624"/>
                </a:lnTo>
                <a:lnTo>
                  <a:pt x="0" y="672"/>
                </a:lnTo>
                <a:lnTo>
                  <a:pt x="144" y="720"/>
                </a:lnTo>
                <a:lnTo>
                  <a:pt x="240" y="816"/>
                </a:lnTo>
                <a:lnTo>
                  <a:pt x="144" y="864"/>
                </a:lnTo>
                <a:lnTo>
                  <a:pt x="96" y="960"/>
                </a:lnTo>
                <a:lnTo>
                  <a:pt x="144" y="1056"/>
                </a:lnTo>
                <a:lnTo>
                  <a:pt x="144" y="1152"/>
                </a:lnTo>
                <a:lnTo>
                  <a:pt x="336" y="1152"/>
                </a:lnTo>
                <a:lnTo>
                  <a:pt x="480" y="1104"/>
                </a:lnTo>
                <a:lnTo>
                  <a:pt x="576" y="1200"/>
                </a:lnTo>
                <a:lnTo>
                  <a:pt x="672" y="1248"/>
                </a:lnTo>
                <a:lnTo>
                  <a:pt x="960" y="1200"/>
                </a:lnTo>
                <a:lnTo>
                  <a:pt x="1008" y="1248"/>
                </a:lnTo>
                <a:lnTo>
                  <a:pt x="1152" y="1056"/>
                </a:lnTo>
                <a:lnTo>
                  <a:pt x="1344" y="960"/>
                </a:lnTo>
                <a:lnTo>
                  <a:pt x="1440" y="768"/>
                </a:lnTo>
              </a:path>
            </a:pathLst>
          </a:custGeom>
          <a:solidFill>
            <a:schemeClr val="accent3">
              <a:lumMod val="75000"/>
              <a:alpha val="75000"/>
            </a:schemeClr>
          </a:solidFill>
          <a:ln w="12700" cap="rnd">
            <a:solidFill>
              <a:srgbClr val="969696"/>
            </a:solidFill>
            <a:prstDash val="sysDot"/>
            <a:round/>
            <a:headEnd/>
            <a:tailEnd/>
          </a:ln>
        </p:spPr>
        <p:txBody>
          <a:bodyPr/>
          <a:lstStyle/>
          <a:p>
            <a:endParaRPr lang="en-US">
              <a:latin typeface="Arial Narrow" panose="020B0606020202030204" pitchFamily="34" charset="0"/>
            </a:endParaRPr>
          </a:p>
        </p:txBody>
      </p:sp>
      <p:sp>
        <p:nvSpPr>
          <p:cNvPr id="102" name="Oval 68">
            <a:extLst>
              <a:ext uri="{FF2B5EF4-FFF2-40B4-BE49-F238E27FC236}">
                <a16:creationId xmlns:a16="http://schemas.microsoft.com/office/drawing/2014/main" id="{0F18A49C-F1AF-471A-BD6A-1A99A7186887}"/>
              </a:ext>
            </a:extLst>
          </p:cNvPr>
          <p:cNvSpPr>
            <a:spLocks noChangeArrowheads="1"/>
          </p:cNvSpPr>
          <p:nvPr/>
        </p:nvSpPr>
        <p:spPr bwMode="auto">
          <a:xfrm>
            <a:off x="5588688" y="5176143"/>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101" name="Oval 68">
            <a:extLst>
              <a:ext uri="{FF2B5EF4-FFF2-40B4-BE49-F238E27FC236}">
                <a16:creationId xmlns:a16="http://schemas.microsoft.com/office/drawing/2014/main" id="{383E4DD6-8FB9-40F1-8A9C-FBD51BA0E877}"/>
              </a:ext>
            </a:extLst>
          </p:cNvPr>
          <p:cNvSpPr>
            <a:spLocks noChangeArrowheads="1"/>
          </p:cNvSpPr>
          <p:nvPr/>
        </p:nvSpPr>
        <p:spPr bwMode="auto">
          <a:xfrm>
            <a:off x="5806500" y="3650493"/>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81" name="Oval 66"/>
          <p:cNvSpPr>
            <a:spLocks noChangeArrowheads="1"/>
          </p:cNvSpPr>
          <p:nvPr/>
        </p:nvSpPr>
        <p:spPr bwMode="auto">
          <a:xfrm>
            <a:off x="6915578" y="5368900"/>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82" name="Oval 67"/>
          <p:cNvSpPr>
            <a:spLocks noChangeArrowheads="1"/>
          </p:cNvSpPr>
          <p:nvPr/>
        </p:nvSpPr>
        <p:spPr bwMode="auto">
          <a:xfrm>
            <a:off x="6902362" y="4248052"/>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83" name="Oval 68"/>
          <p:cNvSpPr>
            <a:spLocks noChangeArrowheads="1"/>
          </p:cNvSpPr>
          <p:nvPr/>
        </p:nvSpPr>
        <p:spPr bwMode="auto">
          <a:xfrm>
            <a:off x="5802562" y="4251052"/>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87" name="Oval 72"/>
          <p:cNvSpPr>
            <a:spLocks noChangeArrowheads="1"/>
          </p:cNvSpPr>
          <p:nvPr/>
        </p:nvSpPr>
        <p:spPr bwMode="auto">
          <a:xfrm>
            <a:off x="6528562" y="3957652"/>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18" name="Rectangle 82"/>
          <p:cNvSpPr>
            <a:spLocks noGrp="1" noChangeArrowheads="1"/>
          </p:cNvSpPr>
          <p:nvPr>
            <p:ph type="title"/>
          </p:nvPr>
        </p:nvSpPr>
        <p:spPr/>
        <p:txBody>
          <a:bodyPr>
            <a:normAutofit/>
          </a:bodyPr>
          <a:lstStyle/>
          <a:p>
            <a:pPr eaLnBrk="1" hangingPunct="1"/>
            <a:r>
              <a:rPr lang="en-US" dirty="0"/>
              <a:t>The Hybrid Land Use Model: Transportation and the Formation of Urban Landscapes</a:t>
            </a:r>
          </a:p>
        </p:txBody>
      </p:sp>
      <p:sp>
        <p:nvSpPr>
          <p:cNvPr id="89"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86021" name="Rectangle 3"/>
          <p:cNvSpPr>
            <a:spLocks noChangeArrowheads="1"/>
          </p:cNvSpPr>
          <p:nvPr/>
        </p:nvSpPr>
        <p:spPr bwMode="auto">
          <a:xfrm>
            <a:off x="9128952" y="2374583"/>
            <a:ext cx="629981"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Railways</a:t>
            </a:r>
          </a:p>
        </p:txBody>
      </p:sp>
      <p:sp>
        <p:nvSpPr>
          <p:cNvPr id="86022" name="Freeform 4"/>
          <p:cNvSpPr>
            <a:spLocks/>
          </p:cNvSpPr>
          <p:nvPr/>
        </p:nvSpPr>
        <p:spPr bwMode="auto">
          <a:xfrm>
            <a:off x="8481252" y="1679258"/>
            <a:ext cx="534987" cy="534988"/>
          </a:xfrm>
          <a:custGeom>
            <a:avLst/>
            <a:gdLst>
              <a:gd name="T0" fmla="*/ 2147483647 w 337"/>
              <a:gd name="T1" fmla="*/ 2147483647 h 337"/>
              <a:gd name="T2" fmla="*/ 2147483647 w 337"/>
              <a:gd name="T3" fmla="*/ 2147483647 h 337"/>
              <a:gd name="T4" fmla="*/ 2147483647 w 337"/>
              <a:gd name="T5" fmla="*/ 0 h 337"/>
              <a:gd name="T6" fmla="*/ 2147483647 w 337"/>
              <a:gd name="T7" fmla="*/ 2147483647 h 337"/>
              <a:gd name="T8" fmla="*/ 2147483647 w 337"/>
              <a:gd name="T9" fmla="*/ 2147483647 h 337"/>
              <a:gd name="T10" fmla="*/ 2147483647 w 337"/>
              <a:gd name="T11" fmla="*/ 2147483647 h 337"/>
              <a:gd name="T12" fmla="*/ 2147483647 w 337"/>
              <a:gd name="T13" fmla="*/ 2147483647 h 337"/>
              <a:gd name="T14" fmla="*/ 2147483647 w 337"/>
              <a:gd name="T15" fmla="*/ 2147483647 h 337"/>
              <a:gd name="T16" fmla="*/ 2147483647 w 337"/>
              <a:gd name="T17" fmla="*/ 2147483647 h 337"/>
              <a:gd name="T18" fmla="*/ 2147483647 w 337"/>
              <a:gd name="T19" fmla="*/ 2147483647 h 337"/>
              <a:gd name="T20" fmla="*/ 2147483647 w 337"/>
              <a:gd name="T21" fmla="*/ 2147483647 h 337"/>
              <a:gd name="T22" fmla="*/ 2147483647 w 337"/>
              <a:gd name="T23" fmla="*/ 2147483647 h 337"/>
              <a:gd name="T24" fmla="*/ 2147483647 w 337"/>
              <a:gd name="T25" fmla="*/ 2147483647 h 337"/>
              <a:gd name="T26" fmla="*/ 2147483647 w 337"/>
              <a:gd name="T27" fmla="*/ 2147483647 h 337"/>
              <a:gd name="T28" fmla="*/ 2147483647 w 337"/>
              <a:gd name="T29" fmla="*/ 2147483647 h 337"/>
              <a:gd name="T30" fmla="*/ 2147483647 w 337"/>
              <a:gd name="T31" fmla="*/ 2147483647 h 337"/>
              <a:gd name="T32" fmla="*/ 2147483647 w 337"/>
              <a:gd name="T33" fmla="*/ 2147483647 h 337"/>
              <a:gd name="T34" fmla="*/ 0 w 337"/>
              <a:gd name="T35" fmla="*/ 2147483647 h 337"/>
              <a:gd name="T36" fmla="*/ 0 w 337"/>
              <a:gd name="T37" fmla="*/ 2147483647 h 337"/>
              <a:gd name="T38" fmla="*/ 2147483647 w 337"/>
              <a:gd name="T39" fmla="*/ 2147483647 h 337"/>
              <a:gd name="T40" fmla="*/ 2147483647 w 337"/>
              <a:gd name="T41" fmla="*/ 2147483647 h 3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7"/>
              <a:gd name="T64" fmla="*/ 0 h 337"/>
              <a:gd name="T65" fmla="*/ 337 w 337"/>
              <a:gd name="T66" fmla="*/ 337 h 3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7" h="337">
                <a:moveTo>
                  <a:pt x="126" y="117"/>
                </a:moveTo>
                <a:lnTo>
                  <a:pt x="148" y="48"/>
                </a:lnTo>
                <a:lnTo>
                  <a:pt x="179" y="0"/>
                </a:lnTo>
                <a:lnTo>
                  <a:pt x="201" y="6"/>
                </a:lnTo>
                <a:lnTo>
                  <a:pt x="214" y="71"/>
                </a:lnTo>
                <a:lnTo>
                  <a:pt x="214" y="128"/>
                </a:lnTo>
                <a:lnTo>
                  <a:pt x="280" y="151"/>
                </a:lnTo>
                <a:lnTo>
                  <a:pt x="336" y="186"/>
                </a:lnTo>
                <a:lnTo>
                  <a:pt x="336" y="209"/>
                </a:lnTo>
                <a:lnTo>
                  <a:pt x="280" y="232"/>
                </a:lnTo>
                <a:lnTo>
                  <a:pt x="203" y="232"/>
                </a:lnTo>
                <a:lnTo>
                  <a:pt x="192" y="289"/>
                </a:lnTo>
                <a:lnTo>
                  <a:pt x="159" y="336"/>
                </a:lnTo>
                <a:lnTo>
                  <a:pt x="126" y="336"/>
                </a:lnTo>
                <a:lnTo>
                  <a:pt x="115" y="278"/>
                </a:lnTo>
                <a:lnTo>
                  <a:pt x="115" y="209"/>
                </a:lnTo>
                <a:lnTo>
                  <a:pt x="60" y="197"/>
                </a:lnTo>
                <a:lnTo>
                  <a:pt x="0" y="168"/>
                </a:lnTo>
                <a:lnTo>
                  <a:pt x="0" y="134"/>
                </a:lnTo>
                <a:lnTo>
                  <a:pt x="49" y="117"/>
                </a:lnTo>
                <a:lnTo>
                  <a:pt x="126" y="117"/>
                </a:lnTo>
              </a:path>
            </a:pathLst>
          </a:custGeom>
          <a:solidFill>
            <a:schemeClr val="accent4">
              <a:lumMod val="75000"/>
            </a:schemeClr>
          </a:solidFill>
          <a:ln w="9525" cap="rnd">
            <a:noFill/>
            <a:round/>
            <a:headEnd/>
            <a:tailEnd/>
          </a:ln>
        </p:spPr>
        <p:txBody>
          <a:bodyPr/>
          <a:lstStyle/>
          <a:p>
            <a:endParaRPr lang="en-US">
              <a:latin typeface="Arial Narrow" panose="020B0606020202030204" pitchFamily="34" charset="0"/>
            </a:endParaRPr>
          </a:p>
        </p:txBody>
      </p:sp>
      <p:sp>
        <p:nvSpPr>
          <p:cNvPr id="86023" name="Oval 5"/>
          <p:cNvSpPr>
            <a:spLocks noChangeArrowheads="1"/>
          </p:cNvSpPr>
          <p:nvPr/>
        </p:nvSpPr>
        <p:spPr bwMode="auto">
          <a:xfrm>
            <a:off x="8679688" y="1342708"/>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24" name="Rectangle 6"/>
          <p:cNvSpPr>
            <a:spLocks noChangeArrowheads="1"/>
          </p:cNvSpPr>
          <p:nvPr/>
        </p:nvSpPr>
        <p:spPr bwMode="auto">
          <a:xfrm>
            <a:off x="9128952" y="1301433"/>
            <a:ext cx="548227"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Centers</a:t>
            </a:r>
          </a:p>
        </p:txBody>
      </p:sp>
      <p:sp>
        <p:nvSpPr>
          <p:cNvPr id="86025" name="Line 7"/>
          <p:cNvSpPr>
            <a:spLocks noChangeShapeType="1"/>
          </p:cNvSpPr>
          <p:nvPr/>
        </p:nvSpPr>
        <p:spPr bwMode="auto">
          <a:xfrm>
            <a:off x="8563802" y="2374583"/>
            <a:ext cx="371475" cy="317500"/>
          </a:xfrm>
          <a:prstGeom prst="line">
            <a:avLst/>
          </a:prstGeom>
          <a:noFill/>
          <a:ln w="19050">
            <a:solidFill>
              <a:schemeClr val="tx1"/>
            </a:solidFill>
            <a:prstDash val="sysDash"/>
            <a:round/>
            <a:headEnd type="none" w="sm" len="sm"/>
            <a:tailEnd type="none" w="sm" len="sm"/>
          </a:ln>
        </p:spPr>
        <p:txBody>
          <a:bodyPr/>
          <a:lstStyle/>
          <a:p>
            <a:endParaRPr lang="en-US" dirty="0">
              <a:latin typeface="Arial Narrow" panose="020B0606020202030204" pitchFamily="34" charset="0"/>
            </a:endParaRPr>
          </a:p>
        </p:txBody>
      </p:sp>
      <p:sp>
        <p:nvSpPr>
          <p:cNvPr id="86026" name="Freeform 8"/>
          <p:cNvSpPr>
            <a:spLocks/>
          </p:cNvSpPr>
          <p:nvPr/>
        </p:nvSpPr>
        <p:spPr bwMode="auto">
          <a:xfrm>
            <a:off x="8525701" y="3903346"/>
            <a:ext cx="442912" cy="500062"/>
          </a:xfrm>
          <a:custGeom>
            <a:avLst/>
            <a:gdLst>
              <a:gd name="T0" fmla="*/ 0 w 279"/>
              <a:gd name="T1" fmla="*/ 0 h 315"/>
              <a:gd name="T2" fmla="*/ 2147483647 w 279"/>
              <a:gd name="T3" fmla="*/ 2147483647 h 315"/>
              <a:gd name="T4" fmla="*/ 2147483647 w 279"/>
              <a:gd name="T5" fmla="*/ 2147483647 h 315"/>
              <a:gd name="T6" fmla="*/ 2147483647 w 279"/>
              <a:gd name="T7" fmla="*/ 2147483647 h 315"/>
              <a:gd name="T8" fmla="*/ 2147483647 w 279"/>
              <a:gd name="T9" fmla="*/ 2147483647 h 315"/>
              <a:gd name="T10" fmla="*/ 2147483647 w 279"/>
              <a:gd name="T11" fmla="*/ 2147483647 h 315"/>
              <a:gd name="T12" fmla="*/ 2147483647 w 279"/>
              <a:gd name="T13" fmla="*/ 2147483647 h 315"/>
              <a:gd name="T14" fmla="*/ 2147483647 w 279"/>
              <a:gd name="T15" fmla="*/ 2147483647 h 315"/>
              <a:gd name="T16" fmla="*/ 0 60000 65536"/>
              <a:gd name="T17" fmla="*/ 0 60000 65536"/>
              <a:gd name="T18" fmla="*/ 0 60000 65536"/>
              <a:gd name="T19" fmla="*/ 0 60000 65536"/>
              <a:gd name="T20" fmla="*/ 0 60000 65536"/>
              <a:gd name="T21" fmla="*/ 0 60000 65536"/>
              <a:gd name="T22" fmla="*/ 0 60000 65536"/>
              <a:gd name="T23" fmla="*/ 0 60000 65536"/>
              <a:gd name="T24" fmla="*/ 0 w 279"/>
              <a:gd name="T25" fmla="*/ 0 h 315"/>
              <a:gd name="T26" fmla="*/ 279 w 279"/>
              <a:gd name="T27" fmla="*/ 315 h 3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9" h="315">
                <a:moveTo>
                  <a:pt x="0" y="0"/>
                </a:moveTo>
                <a:lnTo>
                  <a:pt x="46" y="50"/>
                </a:lnTo>
                <a:lnTo>
                  <a:pt x="66" y="70"/>
                </a:lnTo>
                <a:lnTo>
                  <a:pt x="109" y="99"/>
                </a:lnTo>
                <a:lnTo>
                  <a:pt x="130" y="119"/>
                </a:lnTo>
                <a:lnTo>
                  <a:pt x="154" y="142"/>
                </a:lnTo>
                <a:lnTo>
                  <a:pt x="225" y="202"/>
                </a:lnTo>
                <a:lnTo>
                  <a:pt x="279" y="315"/>
                </a:lnTo>
              </a:path>
            </a:pathLst>
          </a:custGeom>
          <a:noFill/>
          <a:ln w="254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27" name="Rectangle 9"/>
          <p:cNvSpPr>
            <a:spLocks noChangeArrowheads="1"/>
          </p:cNvSpPr>
          <p:nvPr/>
        </p:nvSpPr>
        <p:spPr bwMode="auto">
          <a:xfrm>
            <a:off x="9128951" y="3549333"/>
            <a:ext cx="448841"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Roads</a:t>
            </a:r>
          </a:p>
        </p:txBody>
      </p:sp>
      <p:sp>
        <p:nvSpPr>
          <p:cNvPr id="86028" name="Oval 10"/>
          <p:cNvSpPr>
            <a:spLocks noChangeArrowheads="1"/>
          </p:cNvSpPr>
          <p:nvPr/>
        </p:nvSpPr>
        <p:spPr bwMode="auto">
          <a:xfrm>
            <a:off x="8717788" y="3066733"/>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29" name="Rectangle 11"/>
          <p:cNvSpPr>
            <a:spLocks noChangeArrowheads="1"/>
          </p:cNvSpPr>
          <p:nvPr/>
        </p:nvSpPr>
        <p:spPr bwMode="auto">
          <a:xfrm>
            <a:off x="9128952" y="2984183"/>
            <a:ext cx="1010341"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Suburb Towns</a:t>
            </a:r>
          </a:p>
        </p:txBody>
      </p:sp>
      <p:sp>
        <p:nvSpPr>
          <p:cNvPr id="86030" name="Freeform 12"/>
          <p:cNvSpPr>
            <a:spLocks/>
          </p:cNvSpPr>
          <p:nvPr/>
        </p:nvSpPr>
        <p:spPr bwMode="auto">
          <a:xfrm>
            <a:off x="8405052" y="5108258"/>
            <a:ext cx="687387" cy="534988"/>
          </a:xfrm>
          <a:custGeom>
            <a:avLst/>
            <a:gdLst>
              <a:gd name="T0" fmla="*/ 2147483647 w 433"/>
              <a:gd name="T1" fmla="*/ 2147483647 h 337"/>
              <a:gd name="T2" fmla="*/ 2147483647 w 433"/>
              <a:gd name="T3" fmla="*/ 2147483647 h 337"/>
              <a:gd name="T4" fmla="*/ 2147483647 w 433"/>
              <a:gd name="T5" fmla="*/ 0 h 337"/>
              <a:gd name="T6" fmla="*/ 2147483647 w 433"/>
              <a:gd name="T7" fmla="*/ 2147483647 h 337"/>
              <a:gd name="T8" fmla="*/ 2147483647 w 433"/>
              <a:gd name="T9" fmla="*/ 2147483647 h 337"/>
              <a:gd name="T10" fmla="*/ 2147483647 w 433"/>
              <a:gd name="T11" fmla="*/ 2147483647 h 337"/>
              <a:gd name="T12" fmla="*/ 2147483647 w 433"/>
              <a:gd name="T13" fmla="*/ 2147483647 h 337"/>
              <a:gd name="T14" fmla="*/ 2147483647 w 433"/>
              <a:gd name="T15" fmla="*/ 2147483647 h 337"/>
              <a:gd name="T16" fmla="*/ 2147483647 w 433"/>
              <a:gd name="T17" fmla="*/ 2147483647 h 337"/>
              <a:gd name="T18" fmla="*/ 2147483647 w 433"/>
              <a:gd name="T19" fmla="*/ 2147483647 h 337"/>
              <a:gd name="T20" fmla="*/ 2147483647 w 433"/>
              <a:gd name="T21" fmla="*/ 2147483647 h 337"/>
              <a:gd name="T22" fmla="*/ 2147483647 w 433"/>
              <a:gd name="T23" fmla="*/ 2147483647 h 337"/>
              <a:gd name="T24" fmla="*/ 2147483647 w 433"/>
              <a:gd name="T25" fmla="*/ 2147483647 h 337"/>
              <a:gd name="T26" fmla="*/ 2147483647 w 433"/>
              <a:gd name="T27" fmla="*/ 2147483647 h 337"/>
              <a:gd name="T28" fmla="*/ 2147483647 w 433"/>
              <a:gd name="T29" fmla="*/ 2147483647 h 337"/>
              <a:gd name="T30" fmla="*/ 2147483647 w 433"/>
              <a:gd name="T31" fmla="*/ 2147483647 h 337"/>
              <a:gd name="T32" fmla="*/ 0 w 433"/>
              <a:gd name="T33" fmla="*/ 2147483647 h 337"/>
              <a:gd name="T34" fmla="*/ 2147483647 w 433"/>
              <a:gd name="T35" fmla="*/ 2147483647 h 337"/>
              <a:gd name="T36" fmla="*/ 2147483647 w 433"/>
              <a:gd name="T37" fmla="*/ 2147483647 h 337"/>
              <a:gd name="T38" fmla="*/ 2147483647 w 433"/>
              <a:gd name="T39" fmla="*/ 2147483647 h 3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3"/>
              <a:gd name="T61" fmla="*/ 0 h 337"/>
              <a:gd name="T62" fmla="*/ 433 w 433"/>
              <a:gd name="T63" fmla="*/ 337 h 3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3" h="337">
                <a:moveTo>
                  <a:pt x="146" y="133"/>
                </a:moveTo>
                <a:lnTo>
                  <a:pt x="166" y="46"/>
                </a:lnTo>
                <a:lnTo>
                  <a:pt x="194" y="0"/>
                </a:lnTo>
                <a:lnTo>
                  <a:pt x="243" y="15"/>
                </a:lnTo>
                <a:lnTo>
                  <a:pt x="271" y="54"/>
                </a:lnTo>
                <a:lnTo>
                  <a:pt x="313" y="101"/>
                </a:lnTo>
                <a:lnTo>
                  <a:pt x="341" y="109"/>
                </a:lnTo>
                <a:lnTo>
                  <a:pt x="382" y="156"/>
                </a:lnTo>
                <a:lnTo>
                  <a:pt x="424" y="218"/>
                </a:lnTo>
                <a:lnTo>
                  <a:pt x="432" y="258"/>
                </a:lnTo>
                <a:lnTo>
                  <a:pt x="410" y="297"/>
                </a:lnTo>
                <a:lnTo>
                  <a:pt x="348" y="312"/>
                </a:lnTo>
                <a:lnTo>
                  <a:pt x="278" y="328"/>
                </a:lnTo>
                <a:lnTo>
                  <a:pt x="174" y="336"/>
                </a:lnTo>
                <a:lnTo>
                  <a:pt x="60" y="301"/>
                </a:lnTo>
                <a:lnTo>
                  <a:pt x="13" y="238"/>
                </a:lnTo>
                <a:lnTo>
                  <a:pt x="0" y="203"/>
                </a:lnTo>
                <a:lnTo>
                  <a:pt x="27" y="171"/>
                </a:lnTo>
                <a:lnTo>
                  <a:pt x="83" y="154"/>
                </a:lnTo>
                <a:lnTo>
                  <a:pt x="146" y="133"/>
                </a:lnTo>
              </a:path>
            </a:pathLst>
          </a:custGeom>
          <a:solidFill>
            <a:schemeClr val="accent3">
              <a:lumMod val="75000"/>
              <a:alpha val="75000"/>
            </a:schemeClr>
          </a:solidFill>
          <a:ln w="12700" cap="rnd">
            <a:solidFill>
              <a:srgbClr val="969696"/>
            </a:solidFill>
            <a:prstDash val="sysDot"/>
            <a:round/>
            <a:headEnd/>
            <a:tailEnd/>
          </a:ln>
        </p:spPr>
        <p:txBody>
          <a:bodyPr/>
          <a:lstStyle/>
          <a:p>
            <a:endParaRPr lang="en-US">
              <a:latin typeface="Arial Narrow" panose="020B0606020202030204" pitchFamily="34" charset="0"/>
            </a:endParaRPr>
          </a:p>
        </p:txBody>
      </p:sp>
      <p:sp>
        <p:nvSpPr>
          <p:cNvPr id="86031" name="Freeform 13"/>
          <p:cNvSpPr>
            <a:spLocks/>
          </p:cNvSpPr>
          <p:nvPr/>
        </p:nvSpPr>
        <p:spPr bwMode="auto">
          <a:xfrm>
            <a:off x="8366951" y="5755958"/>
            <a:ext cx="730250" cy="457200"/>
          </a:xfrm>
          <a:custGeom>
            <a:avLst/>
            <a:gdLst>
              <a:gd name="T0" fmla="*/ 2147483647 w 460"/>
              <a:gd name="T1" fmla="*/ 2147483647 h 288"/>
              <a:gd name="T2" fmla="*/ 2147483647 w 460"/>
              <a:gd name="T3" fmla="*/ 2147483647 h 288"/>
              <a:gd name="T4" fmla="*/ 2147483647 w 460"/>
              <a:gd name="T5" fmla="*/ 0 h 288"/>
              <a:gd name="T6" fmla="*/ 2147483647 w 460"/>
              <a:gd name="T7" fmla="*/ 2147483647 h 288"/>
              <a:gd name="T8" fmla="*/ 2147483647 w 460"/>
              <a:gd name="T9" fmla="*/ 2147483647 h 288"/>
              <a:gd name="T10" fmla="*/ 2147483647 w 460"/>
              <a:gd name="T11" fmla="*/ 2147483647 h 288"/>
              <a:gd name="T12" fmla="*/ 2147483647 w 460"/>
              <a:gd name="T13" fmla="*/ 2147483647 h 288"/>
              <a:gd name="T14" fmla="*/ 2147483647 w 460"/>
              <a:gd name="T15" fmla="*/ 2147483647 h 288"/>
              <a:gd name="T16" fmla="*/ 2147483647 w 460"/>
              <a:gd name="T17" fmla="*/ 2147483647 h 288"/>
              <a:gd name="T18" fmla="*/ 2147483647 w 460"/>
              <a:gd name="T19" fmla="*/ 2147483647 h 288"/>
              <a:gd name="T20" fmla="*/ 2147483647 w 460"/>
              <a:gd name="T21" fmla="*/ 2147483647 h 288"/>
              <a:gd name="T22" fmla="*/ 2147483647 w 460"/>
              <a:gd name="T23" fmla="*/ 2147483647 h 288"/>
              <a:gd name="T24" fmla="*/ 0 w 460"/>
              <a:gd name="T25" fmla="*/ 2147483647 h 288"/>
              <a:gd name="T26" fmla="*/ 2147483647 w 460"/>
              <a:gd name="T27" fmla="*/ 2147483647 h 288"/>
              <a:gd name="T28" fmla="*/ 2147483647 w 460"/>
              <a:gd name="T29" fmla="*/ 2147483647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0"/>
              <a:gd name="T46" fmla="*/ 0 h 288"/>
              <a:gd name="T47" fmla="*/ 460 w 460"/>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0" h="288">
                <a:moveTo>
                  <a:pt x="52" y="49"/>
                </a:moveTo>
                <a:lnTo>
                  <a:pt x="130" y="14"/>
                </a:lnTo>
                <a:lnTo>
                  <a:pt x="230" y="0"/>
                </a:lnTo>
                <a:lnTo>
                  <a:pt x="339" y="3"/>
                </a:lnTo>
                <a:lnTo>
                  <a:pt x="422" y="41"/>
                </a:lnTo>
                <a:lnTo>
                  <a:pt x="460" y="163"/>
                </a:lnTo>
                <a:lnTo>
                  <a:pt x="432" y="202"/>
                </a:lnTo>
                <a:lnTo>
                  <a:pt x="364" y="249"/>
                </a:lnTo>
                <a:lnTo>
                  <a:pt x="287" y="288"/>
                </a:lnTo>
                <a:lnTo>
                  <a:pt x="208" y="288"/>
                </a:lnTo>
                <a:lnTo>
                  <a:pt x="130" y="276"/>
                </a:lnTo>
                <a:lnTo>
                  <a:pt x="52" y="242"/>
                </a:lnTo>
                <a:lnTo>
                  <a:pt x="0" y="185"/>
                </a:lnTo>
                <a:lnTo>
                  <a:pt x="39" y="105"/>
                </a:lnTo>
                <a:lnTo>
                  <a:pt x="52" y="49"/>
                </a:lnTo>
              </a:path>
            </a:pathLst>
          </a:custGeom>
          <a:solidFill>
            <a:schemeClr val="accent3">
              <a:lumMod val="40000"/>
              <a:lumOff val="60000"/>
              <a:alpha val="50000"/>
            </a:schemeClr>
          </a:solidFill>
          <a:ln w="12700" cap="rnd">
            <a:solidFill>
              <a:schemeClr val="bg1">
                <a:lumMod val="85000"/>
              </a:schemeClr>
            </a:solidFill>
            <a:prstDash val="sysDash"/>
            <a:round/>
            <a:headEnd/>
            <a:tailEnd/>
          </a:ln>
        </p:spPr>
        <p:txBody>
          <a:bodyPr/>
          <a:lstStyle/>
          <a:p>
            <a:endParaRPr lang="en-US">
              <a:latin typeface="Arial Narrow" panose="020B0606020202030204" pitchFamily="34" charset="0"/>
            </a:endParaRPr>
          </a:p>
        </p:txBody>
      </p:sp>
      <p:sp>
        <p:nvSpPr>
          <p:cNvPr id="86032" name="Rectangle 14"/>
          <p:cNvSpPr>
            <a:spLocks noChangeArrowheads="1"/>
          </p:cNvSpPr>
          <p:nvPr/>
        </p:nvSpPr>
        <p:spPr bwMode="auto">
          <a:xfrm>
            <a:off x="9128951" y="5292408"/>
            <a:ext cx="514564"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Suburb</a:t>
            </a:r>
          </a:p>
        </p:txBody>
      </p:sp>
      <p:sp>
        <p:nvSpPr>
          <p:cNvPr id="86033" name="Rectangle 15"/>
          <p:cNvSpPr>
            <a:spLocks noChangeArrowheads="1"/>
          </p:cNvSpPr>
          <p:nvPr/>
        </p:nvSpPr>
        <p:spPr bwMode="auto">
          <a:xfrm>
            <a:off x="9128952" y="5835333"/>
            <a:ext cx="841577"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New suburb</a:t>
            </a:r>
          </a:p>
        </p:txBody>
      </p:sp>
      <p:sp>
        <p:nvSpPr>
          <p:cNvPr id="86034" name="Freeform 16"/>
          <p:cNvSpPr>
            <a:spLocks/>
          </p:cNvSpPr>
          <p:nvPr/>
        </p:nvSpPr>
        <p:spPr bwMode="auto">
          <a:xfrm>
            <a:off x="8525701" y="3322321"/>
            <a:ext cx="442912" cy="500062"/>
          </a:xfrm>
          <a:custGeom>
            <a:avLst/>
            <a:gdLst>
              <a:gd name="T0" fmla="*/ 0 w 279"/>
              <a:gd name="T1" fmla="*/ 0 h 315"/>
              <a:gd name="T2" fmla="*/ 2147483647 w 279"/>
              <a:gd name="T3" fmla="*/ 2147483647 h 315"/>
              <a:gd name="T4" fmla="*/ 2147483647 w 279"/>
              <a:gd name="T5" fmla="*/ 2147483647 h 315"/>
              <a:gd name="T6" fmla="*/ 2147483647 w 279"/>
              <a:gd name="T7" fmla="*/ 2147483647 h 315"/>
              <a:gd name="T8" fmla="*/ 2147483647 w 279"/>
              <a:gd name="T9" fmla="*/ 2147483647 h 315"/>
              <a:gd name="T10" fmla="*/ 2147483647 w 279"/>
              <a:gd name="T11" fmla="*/ 2147483647 h 315"/>
              <a:gd name="T12" fmla="*/ 2147483647 w 279"/>
              <a:gd name="T13" fmla="*/ 2147483647 h 315"/>
              <a:gd name="T14" fmla="*/ 0 60000 65536"/>
              <a:gd name="T15" fmla="*/ 0 60000 65536"/>
              <a:gd name="T16" fmla="*/ 0 60000 65536"/>
              <a:gd name="T17" fmla="*/ 0 60000 65536"/>
              <a:gd name="T18" fmla="*/ 0 60000 65536"/>
              <a:gd name="T19" fmla="*/ 0 60000 65536"/>
              <a:gd name="T20" fmla="*/ 0 60000 65536"/>
              <a:gd name="T21" fmla="*/ 0 w 279"/>
              <a:gd name="T22" fmla="*/ 0 h 315"/>
              <a:gd name="T23" fmla="*/ 279 w 279"/>
              <a:gd name="T24" fmla="*/ 315 h 3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315">
                <a:moveTo>
                  <a:pt x="0" y="0"/>
                </a:moveTo>
                <a:lnTo>
                  <a:pt x="31" y="37"/>
                </a:lnTo>
                <a:lnTo>
                  <a:pt x="66" y="70"/>
                </a:lnTo>
                <a:lnTo>
                  <a:pt x="122" y="117"/>
                </a:lnTo>
                <a:lnTo>
                  <a:pt x="194" y="177"/>
                </a:lnTo>
                <a:lnTo>
                  <a:pt x="245" y="243"/>
                </a:lnTo>
                <a:lnTo>
                  <a:pt x="279" y="315"/>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35" name="Rectangle 17"/>
          <p:cNvSpPr>
            <a:spLocks noChangeArrowheads="1"/>
          </p:cNvSpPr>
          <p:nvPr/>
        </p:nvSpPr>
        <p:spPr bwMode="auto">
          <a:xfrm>
            <a:off x="9128952" y="4054158"/>
            <a:ext cx="779059"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Main roads</a:t>
            </a:r>
          </a:p>
        </p:txBody>
      </p:sp>
      <p:sp>
        <p:nvSpPr>
          <p:cNvPr id="86036" name="Freeform 18"/>
          <p:cNvSpPr>
            <a:spLocks/>
          </p:cNvSpPr>
          <p:nvPr/>
        </p:nvSpPr>
        <p:spPr bwMode="auto">
          <a:xfrm>
            <a:off x="8525701" y="4512946"/>
            <a:ext cx="442912" cy="500062"/>
          </a:xfrm>
          <a:custGeom>
            <a:avLst/>
            <a:gdLst>
              <a:gd name="T0" fmla="*/ 0 w 279"/>
              <a:gd name="T1" fmla="*/ 0 h 315"/>
              <a:gd name="T2" fmla="*/ 2147483647 w 279"/>
              <a:gd name="T3" fmla="*/ 2147483647 h 315"/>
              <a:gd name="T4" fmla="*/ 2147483647 w 279"/>
              <a:gd name="T5" fmla="*/ 2147483647 h 315"/>
              <a:gd name="T6" fmla="*/ 2147483647 w 279"/>
              <a:gd name="T7" fmla="*/ 2147483647 h 315"/>
              <a:gd name="T8" fmla="*/ 2147483647 w 279"/>
              <a:gd name="T9" fmla="*/ 2147483647 h 315"/>
              <a:gd name="T10" fmla="*/ 2147483647 w 279"/>
              <a:gd name="T11" fmla="*/ 2147483647 h 315"/>
              <a:gd name="T12" fmla="*/ 2147483647 w 279"/>
              <a:gd name="T13" fmla="*/ 2147483647 h 315"/>
              <a:gd name="T14" fmla="*/ 0 60000 65536"/>
              <a:gd name="T15" fmla="*/ 0 60000 65536"/>
              <a:gd name="T16" fmla="*/ 0 60000 65536"/>
              <a:gd name="T17" fmla="*/ 0 60000 65536"/>
              <a:gd name="T18" fmla="*/ 0 60000 65536"/>
              <a:gd name="T19" fmla="*/ 0 60000 65536"/>
              <a:gd name="T20" fmla="*/ 0 60000 65536"/>
              <a:gd name="T21" fmla="*/ 0 w 279"/>
              <a:gd name="T22" fmla="*/ 0 h 315"/>
              <a:gd name="T23" fmla="*/ 279 w 279"/>
              <a:gd name="T24" fmla="*/ 315 h 3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315">
                <a:moveTo>
                  <a:pt x="0" y="0"/>
                </a:moveTo>
                <a:lnTo>
                  <a:pt x="46" y="50"/>
                </a:lnTo>
                <a:lnTo>
                  <a:pt x="82" y="83"/>
                </a:lnTo>
                <a:lnTo>
                  <a:pt x="122" y="117"/>
                </a:lnTo>
                <a:lnTo>
                  <a:pt x="194" y="177"/>
                </a:lnTo>
                <a:lnTo>
                  <a:pt x="245" y="243"/>
                </a:lnTo>
                <a:lnTo>
                  <a:pt x="279" y="315"/>
                </a:lnTo>
              </a:path>
            </a:pathLst>
          </a:custGeom>
          <a:noFill/>
          <a:ln w="44450" cap="rnd">
            <a:solidFill>
              <a:schemeClr val="tx1">
                <a:lumMod val="50000"/>
                <a:lumOff val="50000"/>
              </a:schemeClr>
            </a:solidFill>
            <a:round/>
            <a:headEnd type="none" w="sm" len="sm"/>
            <a:tailEnd type="none" w="sm" len="sm"/>
          </a:ln>
        </p:spPr>
        <p:txBody>
          <a:bodyPr/>
          <a:lstStyle/>
          <a:p>
            <a:endParaRPr lang="en-US">
              <a:latin typeface="Arial Narrow" panose="020B0606020202030204" pitchFamily="34" charset="0"/>
            </a:endParaRPr>
          </a:p>
        </p:txBody>
      </p:sp>
      <p:sp>
        <p:nvSpPr>
          <p:cNvPr id="86037" name="Rectangle 19"/>
          <p:cNvSpPr>
            <a:spLocks noChangeArrowheads="1"/>
          </p:cNvSpPr>
          <p:nvPr/>
        </p:nvSpPr>
        <p:spPr bwMode="auto">
          <a:xfrm>
            <a:off x="9128952" y="4654233"/>
            <a:ext cx="686085"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Highways</a:t>
            </a:r>
          </a:p>
        </p:txBody>
      </p:sp>
      <p:sp>
        <p:nvSpPr>
          <p:cNvPr id="86038" name="Rectangle 20"/>
          <p:cNvSpPr>
            <a:spLocks noChangeArrowheads="1"/>
          </p:cNvSpPr>
          <p:nvPr/>
        </p:nvSpPr>
        <p:spPr bwMode="auto">
          <a:xfrm>
            <a:off x="9128951" y="1834833"/>
            <a:ext cx="317395"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CBD</a:t>
            </a:r>
          </a:p>
        </p:txBody>
      </p:sp>
      <p:sp>
        <p:nvSpPr>
          <p:cNvPr id="86039" name="Oval 21"/>
          <p:cNvSpPr>
            <a:spLocks noChangeArrowheads="1"/>
          </p:cNvSpPr>
          <p:nvPr/>
        </p:nvSpPr>
        <p:spPr bwMode="auto">
          <a:xfrm>
            <a:off x="3148457" y="1594827"/>
            <a:ext cx="457200" cy="457200"/>
          </a:xfrm>
          <a:prstGeom prst="ellipse">
            <a:avLst/>
          </a:prstGeom>
          <a:solidFill>
            <a:schemeClr val="accent4">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86040" name="Oval 22"/>
          <p:cNvSpPr>
            <a:spLocks noChangeArrowheads="1"/>
          </p:cNvSpPr>
          <p:nvPr/>
        </p:nvSpPr>
        <p:spPr bwMode="auto">
          <a:xfrm>
            <a:off x="3307207" y="1753577"/>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41" name="Oval 23"/>
          <p:cNvSpPr>
            <a:spLocks noChangeArrowheads="1"/>
          </p:cNvSpPr>
          <p:nvPr/>
        </p:nvSpPr>
        <p:spPr bwMode="auto">
          <a:xfrm>
            <a:off x="2430907" y="1753577"/>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43" name="Freeform 25"/>
          <p:cNvSpPr>
            <a:spLocks/>
          </p:cNvSpPr>
          <p:nvPr/>
        </p:nvSpPr>
        <p:spPr bwMode="auto">
          <a:xfrm>
            <a:off x="4510532" y="1596414"/>
            <a:ext cx="609600" cy="609600"/>
          </a:xfrm>
          <a:custGeom>
            <a:avLst/>
            <a:gdLst>
              <a:gd name="T0" fmla="*/ 2147483647 w 384"/>
              <a:gd name="T1" fmla="*/ 2147483647 h 384"/>
              <a:gd name="T2" fmla="*/ 2147483647 w 384"/>
              <a:gd name="T3" fmla="*/ 2147483647 h 384"/>
              <a:gd name="T4" fmla="*/ 2147483647 w 384"/>
              <a:gd name="T5" fmla="*/ 0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2147483647 w 384"/>
              <a:gd name="T19" fmla="*/ 2147483647 h 384"/>
              <a:gd name="T20" fmla="*/ 2147483647 w 384"/>
              <a:gd name="T21" fmla="*/ 2147483647 h 384"/>
              <a:gd name="T22" fmla="*/ 2147483647 w 384"/>
              <a:gd name="T23" fmla="*/ 2147483647 h 384"/>
              <a:gd name="T24" fmla="*/ 2147483647 w 384"/>
              <a:gd name="T25" fmla="*/ 2147483647 h 384"/>
              <a:gd name="T26" fmla="*/ 2147483647 w 384"/>
              <a:gd name="T27" fmla="*/ 2147483647 h 384"/>
              <a:gd name="T28" fmla="*/ 2147483647 w 384"/>
              <a:gd name="T29" fmla="*/ 2147483647 h 384"/>
              <a:gd name="T30" fmla="*/ 2147483647 w 384"/>
              <a:gd name="T31" fmla="*/ 2147483647 h 384"/>
              <a:gd name="T32" fmla="*/ 2147483647 w 384"/>
              <a:gd name="T33" fmla="*/ 2147483647 h 384"/>
              <a:gd name="T34" fmla="*/ 0 w 384"/>
              <a:gd name="T35" fmla="*/ 2147483647 h 384"/>
              <a:gd name="T36" fmla="*/ 2147483647 w 384"/>
              <a:gd name="T37" fmla="*/ 2147483647 h 384"/>
              <a:gd name="T38" fmla="*/ 2147483647 w 384"/>
              <a:gd name="T39" fmla="*/ 2147483647 h 384"/>
              <a:gd name="T40" fmla="*/ 2147483647 w 384"/>
              <a:gd name="T41" fmla="*/ 2147483647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84"/>
              <a:gd name="T65" fmla="*/ 384 w 384"/>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84">
                <a:moveTo>
                  <a:pt x="147" y="131"/>
                </a:moveTo>
                <a:lnTo>
                  <a:pt x="175" y="53"/>
                </a:lnTo>
                <a:lnTo>
                  <a:pt x="212" y="0"/>
                </a:lnTo>
                <a:lnTo>
                  <a:pt x="237" y="8"/>
                </a:lnTo>
                <a:lnTo>
                  <a:pt x="249" y="82"/>
                </a:lnTo>
                <a:lnTo>
                  <a:pt x="247" y="148"/>
                </a:lnTo>
                <a:lnTo>
                  <a:pt x="322" y="177"/>
                </a:lnTo>
                <a:lnTo>
                  <a:pt x="383" y="219"/>
                </a:lnTo>
                <a:lnTo>
                  <a:pt x="382" y="245"/>
                </a:lnTo>
                <a:lnTo>
                  <a:pt x="318" y="269"/>
                </a:lnTo>
                <a:lnTo>
                  <a:pt x="230" y="266"/>
                </a:lnTo>
                <a:lnTo>
                  <a:pt x="215" y="331"/>
                </a:lnTo>
                <a:lnTo>
                  <a:pt x="176" y="383"/>
                </a:lnTo>
                <a:lnTo>
                  <a:pt x="138" y="381"/>
                </a:lnTo>
                <a:lnTo>
                  <a:pt x="128" y="315"/>
                </a:lnTo>
                <a:lnTo>
                  <a:pt x="131" y="236"/>
                </a:lnTo>
                <a:lnTo>
                  <a:pt x="68" y="221"/>
                </a:lnTo>
                <a:lnTo>
                  <a:pt x="0" y="184"/>
                </a:lnTo>
                <a:lnTo>
                  <a:pt x="1" y="146"/>
                </a:lnTo>
                <a:lnTo>
                  <a:pt x="59" y="128"/>
                </a:lnTo>
                <a:lnTo>
                  <a:pt x="147" y="131"/>
                </a:lnTo>
              </a:path>
            </a:pathLst>
          </a:custGeom>
          <a:solidFill>
            <a:schemeClr val="accent4">
              <a:lumMod val="75000"/>
            </a:schemeClr>
          </a:solidFill>
          <a:ln w="9525" cap="rnd">
            <a:noFill/>
            <a:round/>
            <a:headEnd/>
            <a:tailEnd/>
          </a:ln>
        </p:spPr>
        <p:txBody>
          <a:bodyPr/>
          <a:lstStyle/>
          <a:p>
            <a:endParaRPr lang="en-US">
              <a:latin typeface="Arial Narrow" panose="020B0606020202030204" pitchFamily="34" charset="0"/>
            </a:endParaRPr>
          </a:p>
        </p:txBody>
      </p:sp>
      <p:sp>
        <p:nvSpPr>
          <p:cNvPr id="86044" name="Oval 26"/>
          <p:cNvSpPr>
            <a:spLocks noChangeArrowheads="1"/>
          </p:cNvSpPr>
          <p:nvPr/>
        </p:nvSpPr>
        <p:spPr bwMode="auto">
          <a:xfrm>
            <a:off x="4745482" y="1829777"/>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45" name="Line 27"/>
          <p:cNvSpPr>
            <a:spLocks noChangeShapeType="1"/>
          </p:cNvSpPr>
          <p:nvPr/>
        </p:nvSpPr>
        <p:spPr bwMode="auto">
          <a:xfrm>
            <a:off x="4358132" y="1823427"/>
            <a:ext cx="1600200" cy="3048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46" name="Line 28"/>
          <p:cNvSpPr>
            <a:spLocks noChangeShapeType="1"/>
          </p:cNvSpPr>
          <p:nvPr/>
        </p:nvSpPr>
        <p:spPr bwMode="auto">
          <a:xfrm flipH="1">
            <a:off x="4739132" y="1442427"/>
            <a:ext cx="152400" cy="9906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47" name="Oval 29"/>
          <p:cNvSpPr>
            <a:spLocks noChangeArrowheads="1"/>
          </p:cNvSpPr>
          <p:nvPr/>
        </p:nvSpPr>
        <p:spPr bwMode="auto">
          <a:xfrm>
            <a:off x="5507482" y="20107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48" name="Oval 30"/>
          <p:cNvSpPr>
            <a:spLocks noChangeArrowheads="1"/>
          </p:cNvSpPr>
          <p:nvPr/>
        </p:nvSpPr>
        <p:spPr bwMode="auto">
          <a:xfrm>
            <a:off x="5126482" y="1942489"/>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49" name="Freeform 32"/>
          <p:cNvSpPr>
            <a:spLocks/>
          </p:cNvSpPr>
          <p:nvPr/>
        </p:nvSpPr>
        <p:spPr bwMode="auto">
          <a:xfrm>
            <a:off x="6272657" y="1366228"/>
            <a:ext cx="1525588" cy="1144587"/>
          </a:xfrm>
          <a:custGeom>
            <a:avLst/>
            <a:gdLst>
              <a:gd name="T0" fmla="*/ 2147483647 w 961"/>
              <a:gd name="T1" fmla="*/ 2147483647 h 721"/>
              <a:gd name="T2" fmla="*/ 2147483647 w 961"/>
              <a:gd name="T3" fmla="*/ 2147483647 h 721"/>
              <a:gd name="T4" fmla="*/ 2147483647 w 961"/>
              <a:gd name="T5" fmla="*/ 0 h 721"/>
              <a:gd name="T6" fmla="*/ 2147483647 w 961"/>
              <a:gd name="T7" fmla="*/ 2147483647 h 721"/>
              <a:gd name="T8" fmla="*/ 2147483647 w 961"/>
              <a:gd name="T9" fmla="*/ 2147483647 h 721"/>
              <a:gd name="T10" fmla="*/ 2147483647 w 961"/>
              <a:gd name="T11" fmla="*/ 2147483647 h 721"/>
              <a:gd name="T12" fmla="*/ 2147483647 w 961"/>
              <a:gd name="T13" fmla="*/ 2147483647 h 721"/>
              <a:gd name="T14" fmla="*/ 2147483647 w 961"/>
              <a:gd name="T15" fmla="*/ 2147483647 h 721"/>
              <a:gd name="T16" fmla="*/ 2147483647 w 961"/>
              <a:gd name="T17" fmla="*/ 2147483647 h 721"/>
              <a:gd name="T18" fmla="*/ 2147483647 w 961"/>
              <a:gd name="T19" fmla="*/ 2147483647 h 721"/>
              <a:gd name="T20" fmla="*/ 2147483647 w 961"/>
              <a:gd name="T21" fmla="*/ 2147483647 h 721"/>
              <a:gd name="T22" fmla="*/ 2147483647 w 961"/>
              <a:gd name="T23" fmla="*/ 2147483647 h 721"/>
              <a:gd name="T24" fmla="*/ 2147483647 w 961"/>
              <a:gd name="T25" fmla="*/ 2147483647 h 721"/>
              <a:gd name="T26" fmla="*/ 2147483647 w 961"/>
              <a:gd name="T27" fmla="*/ 2147483647 h 721"/>
              <a:gd name="T28" fmla="*/ 2147483647 w 961"/>
              <a:gd name="T29" fmla="*/ 2147483647 h 721"/>
              <a:gd name="T30" fmla="*/ 2147483647 w 961"/>
              <a:gd name="T31" fmla="*/ 2147483647 h 721"/>
              <a:gd name="T32" fmla="*/ 0 w 961"/>
              <a:gd name="T33" fmla="*/ 2147483647 h 721"/>
              <a:gd name="T34" fmla="*/ 2147483647 w 961"/>
              <a:gd name="T35" fmla="*/ 2147483647 h 721"/>
              <a:gd name="T36" fmla="*/ 2147483647 w 961"/>
              <a:gd name="T37" fmla="*/ 2147483647 h 721"/>
              <a:gd name="T38" fmla="*/ 2147483647 w 961"/>
              <a:gd name="T39" fmla="*/ 2147483647 h 7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1"/>
              <a:gd name="T61" fmla="*/ 0 h 721"/>
              <a:gd name="T62" fmla="*/ 961 w 961"/>
              <a:gd name="T63" fmla="*/ 721 h 7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1" h="721">
                <a:moveTo>
                  <a:pt x="324" y="285"/>
                </a:moveTo>
                <a:lnTo>
                  <a:pt x="370" y="100"/>
                </a:lnTo>
                <a:lnTo>
                  <a:pt x="432" y="0"/>
                </a:lnTo>
                <a:lnTo>
                  <a:pt x="542" y="33"/>
                </a:lnTo>
                <a:lnTo>
                  <a:pt x="602" y="117"/>
                </a:lnTo>
                <a:lnTo>
                  <a:pt x="695" y="217"/>
                </a:lnTo>
                <a:lnTo>
                  <a:pt x="757" y="234"/>
                </a:lnTo>
                <a:lnTo>
                  <a:pt x="850" y="334"/>
                </a:lnTo>
                <a:lnTo>
                  <a:pt x="943" y="468"/>
                </a:lnTo>
                <a:lnTo>
                  <a:pt x="960" y="553"/>
                </a:lnTo>
                <a:lnTo>
                  <a:pt x="912" y="636"/>
                </a:lnTo>
                <a:lnTo>
                  <a:pt x="773" y="669"/>
                </a:lnTo>
                <a:lnTo>
                  <a:pt x="618" y="703"/>
                </a:lnTo>
                <a:lnTo>
                  <a:pt x="386" y="720"/>
                </a:lnTo>
                <a:lnTo>
                  <a:pt x="133" y="646"/>
                </a:lnTo>
                <a:lnTo>
                  <a:pt x="31" y="511"/>
                </a:lnTo>
                <a:lnTo>
                  <a:pt x="0" y="435"/>
                </a:lnTo>
                <a:lnTo>
                  <a:pt x="62" y="368"/>
                </a:lnTo>
                <a:lnTo>
                  <a:pt x="184" y="331"/>
                </a:lnTo>
                <a:lnTo>
                  <a:pt x="324" y="285"/>
                </a:lnTo>
              </a:path>
            </a:pathLst>
          </a:custGeom>
          <a:solidFill>
            <a:schemeClr val="accent3">
              <a:lumMod val="75000"/>
              <a:alpha val="75000"/>
            </a:schemeClr>
          </a:solidFill>
          <a:ln w="12700" cap="rnd">
            <a:solidFill>
              <a:srgbClr val="969696"/>
            </a:solidFill>
            <a:prstDash val="sysDot"/>
            <a:round/>
            <a:headEnd/>
            <a:tailEnd/>
          </a:ln>
        </p:spPr>
        <p:txBody>
          <a:bodyPr/>
          <a:lstStyle/>
          <a:p>
            <a:endParaRPr lang="en-US">
              <a:latin typeface="Arial Narrow" panose="020B0606020202030204" pitchFamily="34" charset="0"/>
            </a:endParaRPr>
          </a:p>
        </p:txBody>
      </p:sp>
      <p:sp>
        <p:nvSpPr>
          <p:cNvPr id="86050" name="Freeform 33"/>
          <p:cNvSpPr>
            <a:spLocks/>
          </p:cNvSpPr>
          <p:nvPr/>
        </p:nvSpPr>
        <p:spPr bwMode="auto">
          <a:xfrm>
            <a:off x="6653657" y="1748814"/>
            <a:ext cx="609600" cy="609600"/>
          </a:xfrm>
          <a:custGeom>
            <a:avLst/>
            <a:gdLst>
              <a:gd name="T0" fmla="*/ 2147483647 w 384"/>
              <a:gd name="T1" fmla="*/ 2147483647 h 384"/>
              <a:gd name="T2" fmla="*/ 2147483647 w 384"/>
              <a:gd name="T3" fmla="*/ 2147483647 h 384"/>
              <a:gd name="T4" fmla="*/ 2147483647 w 384"/>
              <a:gd name="T5" fmla="*/ 0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2147483647 w 384"/>
              <a:gd name="T19" fmla="*/ 2147483647 h 384"/>
              <a:gd name="T20" fmla="*/ 2147483647 w 384"/>
              <a:gd name="T21" fmla="*/ 2147483647 h 384"/>
              <a:gd name="T22" fmla="*/ 2147483647 w 384"/>
              <a:gd name="T23" fmla="*/ 2147483647 h 384"/>
              <a:gd name="T24" fmla="*/ 2147483647 w 384"/>
              <a:gd name="T25" fmla="*/ 2147483647 h 384"/>
              <a:gd name="T26" fmla="*/ 2147483647 w 384"/>
              <a:gd name="T27" fmla="*/ 2147483647 h 384"/>
              <a:gd name="T28" fmla="*/ 2147483647 w 384"/>
              <a:gd name="T29" fmla="*/ 2147483647 h 384"/>
              <a:gd name="T30" fmla="*/ 2147483647 w 384"/>
              <a:gd name="T31" fmla="*/ 2147483647 h 384"/>
              <a:gd name="T32" fmla="*/ 2147483647 w 384"/>
              <a:gd name="T33" fmla="*/ 2147483647 h 384"/>
              <a:gd name="T34" fmla="*/ 0 w 384"/>
              <a:gd name="T35" fmla="*/ 2147483647 h 384"/>
              <a:gd name="T36" fmla="*/ 2147483647 w 384"/>
              <a:gd name="T37" fmla="*/ 2147483647 h 384"/>
              <a:gd name="T38" fmla="*/ 2147483647 w 384"/>
              <a:gd name="T39" fmla="*/ 2147483647 h 384"/>
              <a:gd name="T40" fmla="*/ 2147483647 w 384"/>
              <a:gd name="T41" fmla="*/ 2147483647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84"/>
              <a:gd name="T65" fmla="*/ 384 w 384"/>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84">
                <a:moveTo>
                  <a:pt x="147" y="131"/>
                </a:moveTo>
                <a:lnTo>
                  <a:pt x="175" y="53"/>
                </a:lnTo>
                <a:lnTo>
                  <a:pt x="212" y="0"/>
                </a:lnTo>
                <a:lnTo>
                  <a:pt x="237" y="8"/>
                </a:lnTo>
                <a:lnTo>
                  <a:pt x="249" y="82"/>
                </a:lnTo>
                <a:lnTo>
                  <a:pt x="247" y="148"/>
                </a:lnTo>
                <a:lnTo>
                  <a:pt x="322" y="177"/>
                </a:lnTo>
                <a:lnTo>
                  <a:pt x="383" y="219"/>
                </a:lnTo>
                <a:lnTo>
                  <a:pt x="382" y="245"/>
                </a:lnTo>
                <a:lnTo>
                  <a:pt x="318" y="269"/>
                </a:lnTo>
                <a:lnTo>
                  <a:pt x="230" y="266"/>
                </a:lnTo>
                <a:lnTo>
                  <a:pt x="215" y="331"/>
                </a:lnTo>
                <a:lnTo>
                  <a:pt x="176" y="383"/>
                </a:lnTo>
                <a:lnTo>
                  <a:pt x="138" y="381"/>
                </a:lnTo>
                <a:lnTo>
                  <a:pt x="128" y="315"/>
                </a:lnTo>
                <a:lnTo>
                  <a:pt x="131" y="236"/>
                </a:lnTo>
                <a:lnTo>
                  <a:pt x="68" y="221"/>
                </a:lnTo>
                <a:lnTo>
                  <a:pt x="0" y="184"/>
                </a:lnTo>
                <a:lnTo>
                  <a:pt x="1" y="146"/>
                </a:lnTo>
                <a:lnTo>
                  <a:pt x="59" y="128"/>
                </a:lnTo>
                <a:lnTo>
                  <a:pt x="147" y="131"/>
                </a:lnTo>
              </a:path>
            </a:pathLst>
          </a:custGeom>
          <a:solidFill>
            <a:schemeClr val="accent4">
              <a:lumMod val="75000"/>
            </a:schemeClr>
          </a:solidFill>
          <a:ln w="9525" cap="rnd">
            <a:noFill/>
            <a:round/>
            <a:headEnd/>
            <a:tailEnd/>
          </a:ln>
        </p:spPr>
        <p:txBody>
          <a:bodyPr/>
          <a:lstStyle/>
          <a:p>
            <a:endParaRPr lang="en-US">
              <a:latin typeface="Arial Narrow" panose="020B0606020202030204" pitchFamily="34" charset="0"/>
            </a:endParaRPr>
          </a:p>
        </p:txBody>
      </p:sp>
      <p:sp>
        <p:nvSpPr>
          <p:cNvPr id="86051" name="Oval 34"/>
          <p:cNvSpPr>
            <a:spLocks noChangeArrowheads="1"/>
          </p:cNvSpPr>
          <p:nvPr/>
        </p:nvSpPr>
        <p:spPr bwMode="auto">
          <a:xfrm>
            <a:off x="6888607" y="1982177"/>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52" name="Line 35"/>
          <p:cNvSpPr>
            <a:spLocks noChangeShapeType="1"/>
          </p:cNvSpPr>
          <p:nvPr/>
        </p:nvSpPr>
        <p:spPr bwMode="auto">
          <a:xfrm>
            <a:off x="6501257" y="1975827"/>
            <a:ext cx="1600200" cy="3048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53" name="Line 36"/>
          <p:cNvSpPr>
            <a:spLocks noChangeShapeType="1"/>
          </p:cNvSpPr>
          <p:nvPr/>
        </p:nvSpPr>
        <p:spPr bwMode="auto">
          <a:xfrm flipH="1">
            <a:off x="6882257" y="1594827"/>
            <a:ext cx="152400" cy="9906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54" name="Oval 37"/>
          <p:cNvSpPr>
            <a:spLocks noChangeArrowheads="1"/>
          </p:cNvSpPr>
          <p:nvPr/>
        </p:nvSpPr>
        <p:spPr bwMode="auto">
          <a:xfrm>
            <a:off x="7650607" y="2172677"/>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55" name="Oval 38"/>
          <p:cNvSpPr>
            <a:spLocks noChangeArrowheads="1"/>
          </p:cNvSpPr>
          <p:nvPr/>
        </p:nvSpPr>
        <p:spPr bwMode="auto">
          <a:xfrm>
            <a:off x="7269607" y="2096477"/>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56" name="Freeform 39"/>
          <p:cNvSpPr>
            <a:spLocks/>
          </p:cNvSpPr>
          <p:nvPr/>
        </p:nvSpPr>
        <p:spPr bwMode="auto">
          <a:xfrm>
            <a:off x="6961632" y="2059964"/>
            <a:ext cx="407988" cy="503238"/>
          </a:xfrm>
          <a:custGeom>
            <a:avLst/>
            <a:gdLst>
              <a:gd name="T0" fmla="*/ 0 w 257"/>
              <a:gd name="T1" fmla="*/ 0 h 317"/>
              <a:gd name="T2" fmla="*/ 2147483647 w 257"/>
              <a:gd name="T3" fmla="*/ 2147483647 h 317"/>
              <a:gd name="T4" fmla="*/ 2147483647 w 257"/>
              <a:gd name="T5" fmla="*/ 2147483647 h 317"/>
              <a:gd name="T6" fmla="*/ 2147483647 w 257"/>
              <a:gd name="T7" fmla="*/ 2147483647 h 317"/>
              <a:gd name="T8" fmla="*/ 2147483647 w 257"/>
              <a:gd name="T9" fmla="*/ 2147483647 h 317"/>
              <a:gd name="T10" fmla="*/ 2147483647 w 257"/>
              <a:gd name="T11" fmla="*/ 2147483647 h 317"/>
              <a:gd name="T12" fmla="*/ 2147483647 w 257"/>
              <a:gd name="T13" fmla="*/ 2147483647 h 317"/>
              <a:gd name="T14" fmla="*/ 2147483647 w 257"/>
              <a:gd name="T15" fmla="*/ 2147483647 h 317"/>
              <a:gd name="T16" fmla="*/ 2147483647 w 257"/>
              <a:gd name="T17" fmla="*/ 2147483647 h 317"/>
              <a:gd name="T18" fmla="*/ 2147483647 w 257"/>
              <a:gd name="T19" fmla="*/ 2147483647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317"/>
              <a:gd name="T32" fmla="*/ 257 w 257"/>
              <a:gd name="T33" fmla="*/ 317 h 3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317">
                <a:moveTo>
                  <a:pt x="0" y="0"/>
                </a:moveTo>
                <a:lnTo>
                  <a:pt x="29" y="38"/>
                </a:lnTo>
                <a:lnTo>
                  <a:pt x="43" y="51"/>
                </a:lnTo>
                <a:lnTo>
                  <a:pt x="103" y="102"/>
                </a:lnTo>
                <a:lnTo>
                  <a:pt x="145" y="146"/>
                </a:lnTo>
                <a:lnTo>
                  <a:pt x="160" y="159"/>
                </a:lnTo>
                <a:lnTo>
                  <a:pt x="183" y="183"/>
                </a:lnTo>
                <a:lnTo>
                  <a:pt x="217" y="229"/>
                </a:lnTo>
                <a:lnTo>
                  <a:pt x="230" y="248"/>
                </a:lnTo>
                <a:lnTo>
                  <a:pt x="257" y="317"/>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57" name="Freeform 40"/>
          <p:cNvSpPr>
            <a:spLocks/>
          </p:cNvSpPr>
          <p:nvPr/>
        </p:nvSpPr>
        <p:spPr bwMode="auto">
          <a:xfrm>
            <a:off x="6296471" y="1566252"/>
            <a:ext cx="1165225" cy="1003300"/>
          </a:xfrm>
          <a:custGeom>
            <a:avLst/>
            <a:gdLst>
              <a:gd name="T0" fmla="*/ 0 w 734"/>
              <a:gd name="T1" fmla="*/ 2147483647 h 632"/>
              <a:gd name="T2" fmla="*/ 2147483647 w 734"/>
              <a:gd name="T3" fmla="*/ 2147483647 h 632"/>
              <a:gd name="T4" fmla="*/ 2147483647 w 734"/>
              <a:gd name="T5" fmla="*/ 2147483647 h 632"/>
              <a:gd name="T6" fmla="*/ 2147483647 w 734"/>
              <a:gd name="T7" fmla="*/ 2147483647 h 632"/>
              <a:gd name="T8" fmla="*/ 2147483647 w 734"/>
              <a:gd name="T9" fmla="*/ 2147483647 h 632"/>
              <a:gd name="T10" fmla="*/ 2147483647 w 734"/>
              <a:gd name="T11" fmla="*/ 2147483647 h 632"/>
              <a:gd name="T12" fmla="*/ 2147483647 w 734"/>
              <a:gd name="T13" fmla="*/ 2147483647 h 632"/>
              <a:gd name="T14" fmla="*/ 2147483647 w 734"/>
              <a:gd name="T15" fmla="*/ 2147483647 h 632"/>
              <a:gd name="T16" fmla="*/ 2147483647 w 734"/>
              <a:gd name="T17" fmla="*/ 2147483647 h 632"/>
              <a:gd name="T18" fmla="*/ 2147483647 w 734"/>
              <a:gd name="T19" fmla="*/ 2147483647 h 632"/>
              <a:gd name="T20" fmla="*/ 2147483647 w 734"/>
              <a:gd name="T21" fmla="*/ 2147483647 h 632"/>
              <a:gd name="T22" fmla="*/ 2147483647 w 734"/>
              <a:gd name="T23" fmla="*/ 0 h 6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4"/>
              <a:gd name="T37" fmla="*/ 0 h 632"/>
              <a:gd name="T38" fmla="*/ 734 w 734"/>
              <a:gd name="T39" fmla="*/ 632 h 6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4" h="632">
                <a:moveTo>
                  <a:pt x="0" y="632"/>
                </a:moveTo>
                <a:lnTo>
                  <a:pt x="68" y="529"/>
                </a:lnTo>
                <a:lnTo>
                  <a:pt x="137" y="473"/>
                </a:lnTo>
                <a:lnTo>
                  <a:pt x="226" y="424"/>
                </a:lnTo>
                <a:lnTo>
                  <a:pt x="282" y="388"/>
                </a:lnTo>
                <a:lnTo>
                  <a:pt x="317" y="354"/>
                </a:lnTo>
                <a:lnTo>
                  <a:pt x="407" y="300"/>
                </a:lnTo>
                <a:lnTo>
                  <a:pt x="429" y="282"/>
                </a:lnTo>
                <a:lnTo>
                  <a:pt x="528" y="192"/>
                </a:lnTo>
                <a:lnTo>
                  <a:pt x="565" y="148"/>
                </a:lnTo>
                <a:lnTo>
                  <a:pt x="607" y="89"/>
                </a:lnTo>
                <a:lnTo>
                  <a:pt x="734" y="0"/>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58" name="Freeform 42"/>
          <p:cNvSpPr>
            <a:spLocks/>
          </p:cNvSpPr>
          <p:nvPr/>
        </p:nvSpPr>
        <p:spPr bwMode="auto">
          <a:xfrm>
            <a:off x="2081657" y="3658577"/>
            <a:ext cx="2667000" cy="2209800"/>
          </a:xfrm>
          <a:custGeom>
            <a:avLst/>
            <a:gdLst>
              <a:gd name="T0" fmla="*/ 2147483647 w 1680"/>
              <a:gd name="T1" fmla="*/ 2147483647 h 1392"/>
              <a:gd name="T2" fmla="*/ 2147483647 w 1680"/>
              <a:gd name="T3" fmla="*/ 2147483647 h 1392"/>
              <a:gd name="T4" fmla="*/ 2147483647 w 1680"/>
              <a:gd name="T5" fmla="*/ 0 h 1392"/>
              <a:gd name="T6" fmla="*/ 2147483647 w 1680"/>
              <a:gd name="T7" fmla="*/ 2147483647 h 1392"/>
              <a:gd name="T8" fmla="*/ 2147483647 w 1680"/>
              <a:gd name="T9" fmla="*/ 2147483647 h 1392"/>
              <a:gd name="T10" fmla="*/ 2147483647 w 1680"/>
              <a:gd name="T11" fmla="*/ 2147483647 h 1392"/>
              <a:gd name="T12" fmla="*/ 2147483647 w 1680"/>
              <a:gd name="T13" fmla="*/ 2147483647 h 1392"/>
              <a:gd name="T14" fmla="*/ 2147483647 w 1680"/>
              <a:gd name="T15" fmla="*/ 2147483647 h 1392"/>
              <a:gd name="T16" fmla="*/ 2147483647 w 1680"/>
              <a:gd name="T17" fmla="*/ 2147483647 h 1392"/>
              <a:gd name="T18" fmla="*/ 2147483647 w 1680"/>
              <a:gd name="T19" fmla="*/ 2147483647 h 1392"/>
              <a:gd name="T20" fmla="*/ 2147483647 w 1680"/>
              <a:gd name="T21" fmla="*/ 2147483647 h 1392"/>
              <a:gd name="T22" fmla="*/ 2147483647 w 1680"/>
              <a:gd name="T23" fmla="*/ 2147483647 h 1392"/>
              <a:gd name="T24" fmla="*/ 2147483647 w 1680"/>
              <a:gd name="T25" fmla="*/ 2147483647 h 1392"/>
              <a:gd name="T26" fmla="*/ 2147483647 w 1680"/>
              <a:gd name="T27" fmla="*/ 2147483647 h 1392"/>
              <a:gd name="T28" fmla="*/ 2147483647 w 1680"/>
              <a:gd name="T29" fmla="*/ 2147483647 h 1392"/>
              <a:gd name="T30" fmla="*/ 0 w 1680"/>
              <a:gd name="T31" fmla="*/ 2147483647 h 1392"/>
              <a:gd name="T32" fmla="*/ 2147483647 w 1680"/>
              <a:gd name="T33" fmla="*/ 2147483647 h 1392"/>
              <a:gd name="T34" fmla="*/ 2147483647 w 1680"/>
              <a:gd name="T35" fmla="*/ 2147483647 h 13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80"/>
              <a:gd name="T55" fmla="*/ 0 h 1392"/>
              <a:gd name="T56" fmla="*/ 1680 w 1680"/>
              <a:gd name="T57" fmla="*/ 1392 h 13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80" h="1392">
                <a:moveTo>
                  <a:pt x="182" y="237"/>
                </a:moveTo>
                <a:lnTo>
                  <a:pt x="457" y="72"/>
                </a:lnTo>
                <a:lnTo>
                  <a:pt x="806" y="0"/>
                </a:lnTo>
                <a:lnTo>
                  <a:pt x="1188" y="17"/>
                </a:lnTo>
                <a:lnTo>
                  <a:pt x="1565" y="116"/>
                </a:lnTo>
                <a:lnTo>
                  <a:pt x="1646" y="375"/>
                </a:lnTo>
                <a:lnTo>
                  <a:pt x="1680" y="601"/>
                </a:lnTo>
                <a:lnTo>
                  <a:pt x="1612" y="790"/>
                </a:lnTo>
                <a:lnTo>
                  <a:pt x="1512" y="978"/>
                </a:lnTo>
                <a:lnTo>
                  <a:pt x="1276" y="1204"/>
                </a:lnTo>
                <a:lnTo>
                  <a:pt x="1005" y="1392"/>
                </a:lnTo>
                <a:lnTo>
                  <a:pt x="730" y="1392"/>
                </a:lnTo>
                <a:lnTo>
                  <a:pt x="456" y="1337"/>
                </a:lnTo>
                <a:lnTo>
                  <a:pt x="228" y="1227"/>
                </a:lnTo>
                <a:lnTo>
                  <a:pt x="182" y="1172"/>
                </a:lnTo>
                <a:lnTo>
                  <a:pt x="0" y="897"/>
                </a:lnTo>
                <a:lnTo>
                  <a:pt x="137" y="512"/>
                </a:lnTo>
                <a:lnTo>
                  <a:pt x="182" y="237"/>
                </a:lnTo>
              </a:path>
            </a:pathLst>
          </a:custGeom>
          <a:solidFill>
            <a:schemeClr val="accent3">
              <a:lumMod val="40000"/>
              <a:lumOff val="60000"/>
              <a:alpha val="50000"/>
            </a:schemeClr>
          </a:solidFill>
          <a:ln w="12700" cap="rnd">
            <a:solidFill>
              <a:schemeClr val="bg1">
                <a:lumMod val="85000"/>
              </a:schemeClr>
            </a:solidFill>
            <a:prstDash val="sysDash"/>
            <a:round/>
            <a:headEnd/>
            <a:tailEnd/>
          </a:ln>
        </p:spPr>
        <p:txBody>
          <a:bodyPr/>
          <a:lstStyle/>
          <a:p>
            <a:endParaRPr lang="en-US">
              <a:latin typeface="Arial Narrow" panose="020B0606020202030204" pitchFamily="34" charset="0"/>
            </a:endParaRPr>
          </a:p>
        </p:txBody>
      </p:sp>
      <p:sp>
        <p:nvSpPr>
          <p:cNvPr id="86059" name="Freeform 43"/>
          <p:cNvSpPr>
            <a:spLocks/>
          </p:cNvSpPr>
          <p:nvPr/>
        </p:nvSpPr>
        <p:spPr bwMode="auto">
          <a:xfrm>
            <a:off x="2462657" y="4039578"/>
            <a:ext cx="1525588" cy="1144587"/>
          </a:xfrm>
          <a:custGeom>
            <a:avLst/>
            <a:gdLst>
              <a:gd name="T0" fmla="*/ 2147483647 w 961"/>
              <a:gd name="T1" fmla="*/ 2147483647 h 721"/>
              <a:gd name="T2" fmla="*/ 2147483647 w 961"/>
              <a:gd name="T3" fmla="*/ 2147483647 h 721"/>
              <a:gd name="T4" fmla="*/ 2147483647 w 961"/>
              <a:gd name="T5" fmla="*/ 0 h 721"/>
              <a:gd name="T6" fmla="*/ 2147483647 w 961"/>
              <a:gd name="T7" fmla="*/ 2147483647 h 721"/>
              <a:gd name="T8" fmla="*/ 2147483647 w 961"/>
              <a:gd name="T9" fmla="*/ 2147483647 h 721"/>
              <a:gd name="T10" fmla="*/ 2147483647 w 961"/>
              <a:gd name="T11" fmla="*/ 2147483647 h 721"/>
              <a:gd name="T12" fmla="*/ 2147483647 w 961"/>
              <a:gd name="T13" fmla="*/ 2147483647 h 721"/>
              <a:gd name="T14" fmla="*/ 2147483647 w 961"/>
              <a:gd name="T15" fmla="*/ 2147483647 h 721"/>
              <a:gd name="T16" fmla="*/ 2147483647 w 961"/>
              <a:gd name="T17" fmla="*/ 2147483647 h 721"/>
              <a:gd name="T18" fmla="*/ 2147483647 w 961"/>
              <a:gd name="T19" fmla="*/ 2147483647 h 721"/>
              <a:gd name="T20" fmla="*/ 2147483647 w 961"/>
              <a:gd name="T21" fmla="*/ 2147483647 h 721"/>
              <a:gd name="T22" fmla="*/ 2147483647 w 961"/>
              <a:gd name="T23" fmla="*/ 2147483647 h 721"/>
              <a:gd name="T24" fmla="*/ 2147483647 w 961"/>
              <a:gd name="T25" fmla="*/ 2147483647 h 721"/>
              <a:gd name="T26" fmla="*/ 2147483647 w 961"/>
              <a:gd name="T27" fmla="*/ 2147483647 h 721"/>
              <a:gd name="T28" fmla="*/ 2147483647 w 961"/>
              <a:gd name="T29" fmla="*/ 2147483647 h 721"/>
              <a:gd name="T30" fmla="*/ 2147483647 w 961"/>
              <a:gd name="T31" fmla="*/ 2147483647 h 721"/>
              <a:gd name="T32" fmla="*/ 0 w 961"/>
              <a:gd name="T33" fmla="*/ 2147483647 h 721"/>
              <a:gd name="T34" fmla="*/ 2147483647 w 961"/>
              <a:gd name="T35" fmla="*/ 2147483647 h 721"/>
              <a:gd name="T36" fmla="*/ 2147483647 w 961"/>
              <a:gd name="T37" fmla="*/ 2147483647 h 721"/>
              <a:gd name="T38" fmla="*/ 2147483647 w 961"/>
              <a:gd name="T39" fmla="*/ 2147483647 h 7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1"/>
              <a:gd name="T61" fmla="*/ 0 h 721"/>
              <a:gd name="T62" fmla="*/ 961 w 961"/>
              <a:gd name="T63" fmla="*/ 721 h 7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1" h="721">
                <a:moveTo>
                  <a:pt x="324" y="285"/>
                </a:moveTo>
                <a:lnTo>
                  <a:pt x="370" y="100"/>
                </a:lnTo>
                <a:lnTo>
                  <a:pt x="432" y="0"/>
                </a:lnTo>
                <a:lnTo>
                  <a:pt x="542" y="33"/>
                </a:lnTo>
                <a:lnTo>
                  <a:pt x="602" y="117"/>
                </a:lnTo>
                <a:lnTo>
                  <a:pt x="695" y="217"/>
                </a:lnTo>
                <a:lnTo>
                  <a:pt x="757" y="234"/>
                </a:lnTo>
                <a:lnTo>
                  <a:pt x="850" y="334"/>
                </a:lnTo>
                <a:lnTo>
                  <a:pt x="943" y="468"/>
                </a:lnTo>
                <a:lnTo>
                  <a:pt x="960" y="553"/>
                </a:lnTo>
                <a:lnTo>
                  <a:pt x="912" y="636"/>
                </a:lnTo>
                <a:lnTo>
                  <a:pt x="773" y="669"/>
                </a:lnTo>
                <a:lnTo>
                  <a:pt x="618" y="703"/>
                </a:lnTo>
                <a:lnTo>
                  <a:pt x="386" y="720"/>
                </a:lnTo>
                <a:lnTo>
                  <a:pt x="133" y="646"/>
                </a:lnTo>
                <a:lnTo>
                  <a:pt x="31" y="511"/>
                </a:lnTo>
                <a:lnTo>
                  <a:pt x="0" y="435"/>
                </a:lnTo>
                <a:lnTo>
                  <a:pt x="62" y="368"/>
                </a:lnTo>
                <a:lnTo>
                  <a:pt x="184" y="331"/>
                </a:lnTo>
                <a:lnTo>
                  <a:pt x="324" y="285"/>
                </a:lnTo>
              </a:path>
            </a:pathLst>
          </a:custGeom>
          <a:solidFill>
            <a:schemeClr val="accent3">
              <a:lumMod val="75000"/>
              <a:alpha val="75000"/>
            </a:schemeClr>
          </a:solidFill>
          <a:ln w="12700" cap="rnd">
            <a:solidFill>
              <a:srgbClr val="969696"/>
            </a:solidFill>
            <a:prstDash val="sysDot"/>
            <a:round/>
            <a:headEnd/>
            <a:tailEnd/>
          </a:ln>
        </p:spPr>
        <p:txBody>
          <a:bodyPr/>
          <a:lstStyle/>
          <a:p>
            <a:endParaRPr lang="en-US">
              <a:latin typeface="Arial Narrow" panose="020B0606020202030204" pitchFamily="34" charset="0"/>
            </a:endParaRPr>
          </a:p>
        </p:txBody>
      </p:sp>
      <p:sp>
        <p:nvSpPr>
          <p:cNvPr id="86060" name="Freeform 44"/>
          <p:cNvSpPr>
            <a:spLocks/>
          </p:cNvSpPr>
          <p:nvPr/>
        </p:nvSpPr>
        <p:spPr bwMode="auto">
          <a:xfrm>
            <a:off x="2843657" y="4422164"/>
            <a:ext cx="609600" cy="609600"/>
          </a:xfrm>
          <a:custGeom>
            <a:avLst/>
            <a:gdLst>
              <a:gd name="T0" fmla="*/ 2147483647 w 384"/>
              <a:gd name="T1" fmla="*/ 2147483647 h 384"/>
              <a:gd name="T2" fmla="*/ 2147483647 w 384"/>
              <a:gd name="T3" fmla="*/ 2147483647 h 384"/>
              <a:gd name="T4" fmla="*/ 2147483647 w 384"/>
              <a:gd name="T5" fmla="*/ 0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2147483647 w 384"/>
              <a:gd name="T19" fmla="*/ 2147483647 h 384"/>
              <a:gd name="T20" fmla="*/ 2147483647 w 384"/>
              <a:gd name="T21" fmla="*/ 2147483647 h 384"/>
              <a:gd name="T22" fmla="*/ 2147483647 w 384"/>
              <a:gd name="T23" fmla="*/ 2147483647 h 384"/>
              <a:gd name="T24" fmla="*/ 2147483647 w 384"/>
              <a:gd name="T25" fmla="*/ 2147483647 h 384"/>
              <a:gd name="T26" fmla="*/ 2147483647 w 384"/>
              <a:gd name="T27" fmla="*/ 2147483647 h 384"/>
              <a:gd name="T28" fmla="*/ 2147483647 w 384"/>
              <a:gd name="T29" fmla="*/ 2147483647 h 384"/>
              <a:gd name="T30" fmla="*/ 2147483647 w 384"/>
              <a:gd name="T31" fmla="*/ 2147483647 h 384"/>
              <a:gd name="T32" fmla="*/ 2147483647 w 384"/>
              <a:gd name="T33" fmla="*/ 2147483647 h 384"/>
              <a:gd name="T34" fmla="*/ 0 w 384"/>
              <a:gd name="T35" fmla="*/ 2147483647 h 384"/>
              <a:gd name="T36" fmla="*/ 2147483647 w 384"/>
              <a:gd name="T37" fmla="*/ 2147483647 h 384"/>
              <a:gd name="T38" fmla="*/ 2147483647 w 384"/>
              <a:gd name="T39" fmla="*/ 2147483647 h 384"/>
              <a:gd name="T40" fmla="*/ 2147483647 w 384"/>
              <a:gd name="T41" fmla="*/ 2147483647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84"/>
              <a:gd name="T65" fmla="*/ 384 w 384"/>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84">
                <a:moveTo>
                  <a:pt x="147" y="131"/>
                </a:moveTo>
                <a:lnTo>
                  <a:pt x="175" y="53"/>
                </a:lnTo>
                <a:lnTo>
                  <a:pt x="212" y="0"/>
                </a:lnTo>
                <a:lnTo>
                  <a:pt x="237" y="8"/>
                </a:lnTo>
                <a:lnTo>
                  <a:pt x="249" y="82"/>
                </a:lnTo>
                <a:lnTo>
                  <a:pt x="247" y="148"/>
                </a:lnTo>
                <a:lnTo>
                  <a:pt x="322" y="177"/>
                </a:lnTo>
                <a:lnTo>
                  <a:pt x="383" y="219"/>
                </a:lnTo>
                <a:lnTo>
                  <a:pt x="382" y="245"/>
                </a:lnTo>
                <a:lnTo>
                  <a:pt x="318" y="269"/>
                </a:lnTo>
                <a:lnTo>
                  <a:pt x="230" y="266"/>
                </a:lnTo>
                <a:lnTo>
                  <a:pt x="215" y="331"/>
                </a:lnTo>
                <a:lnTo>
                  <a:pt x="176" y="383"/>
                </a:lnTo>
                <a:lnTo>
                  <a:pt x="138" y="381"/>
                </a:lnTo>
                <a:lnTo>
                  <a:pt x="128" y="315"/>
                </a:lnTo>
                <a:lnTo>
                  <a:pt x="131" y="236"/>
                </a:lnTo>
                <a:lnTo>
                  <a:pt x="68" y="221"/>
                </a:lnTo>
                <a:lnTo>
                  <a:pt x="0" y="184"/>
                </a:lnTo>
                <a:lnTo>
                  <a:pt x="1" y="146"/>
                </a:lnTo>
                <a:lnTo>
                  <a:pt x="59" y="128"/>
                </a:lnTo>
                <a:lnTo>
                  <a:pt x="147" y="131"/>
                </a:lnTo>
              </a:path>
            </a:pathLst>
          </a:custGeom>
          <a:solidFill>
            <a:schemeClr val="accent4">
              <a:lumMod val="75000"/>
            </a:schemeClr>
          </a:solidFill>
          <a:ln w="9525" cap="rnd">
            <a:noFill/>
            <a:round/>
            <a:headEnd/>
            <a:tailEnd/>
          </a:ln>
        </p:spPr>
        <p:txBody>
          <a:bodyPr/>
          <a:lstStyle/>
          <a:p>
            <a:endParaRPr lang="en-US">
              <a:latin typeface="Arial Narrow" panose="020B0606020202030204" pitchFamily="34" charset="0"/>
            </a:endParaRPr>
          </a:p>
        </p:txBody>
      </p:sp>
      <p:sp>
        <p:nvSpPr>
          <p:cNvPr id="86061" name="Oval 45"/>
          <p:cNvSpPr>
            <a:spLocks noChangeArrowheads="1"/>
          </p:cNvSpPr>
          <p:nvPr/>
        </p:nvSpPr>
        <p:spPr bwMode="auto">
          <a:xfrm>
            <a:off x="3078607" y="4655527"/>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62" name="Line 46"/>
          <p:cNvSpPr>
            <a:spLocks noChangeShapeType="1"/>
          </p:cNvSpPr>
          <p:nvPr/>
        </p:nvSpPr>
        <p:spPr bwMode="auto">
          <a:xfrm>
            <a:off x="2691257" y="4649177"/>
            <a:ext cx="1600200" cy="3048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63" name="Line 47"/>
          <p:cNvSpPr>
            <a:spLocks noChangeShapeType="1"/>
          </p:cNvSpPr>
          <p:nvPr/>
        </p:nvSpPr>
        <p:spPr bwMode="auto">
          <a:xfrm flipH="1">
            <a:off x="3072257" y="4268177"/>
            <a:ext cx="152400" cy="990600"/>
          </a:xfrm>
          <a:prstGeom prst="line">
            <a:avLst/>
          </a:prstGeom>
          <a:noFill/>
          <a:ln w="19050">
            <a:solidFill>
              <a:schemeClr val="tx1"/>
            </a:solidFill>
            <a:prstDash val="sysDash"/>
            <a:round/>
            <a:headEnd type="none" w="sm" len="sm"/>
            <a:tailEnd type="none" w="sm" len="sm"/>
          </a:ln>
        </p:spPr>
        <p:txBody>
          <a:bodyPr/>
          <a:lstStyle/>
          <a:p>
            <a:endParaRPr lang="en-US">
              <a:latin typeface="Arial Narrow" panose="020B0606020202030204" pitchFamily="34" charset="0"/>
            </a:endParaRPr>
          </a:p>
        </p:txBody>
      </p:sp>
      <p:sp>
        <p:nvSpPr>
          <p:cNvPr id="86064" name="Oval 48"/>
          <p:cNvSpPr>
            <a:spLocks noChangeArrowheads="1"/>
          </p:cNvSpPr>
          <p:nvPr/>
        </p:nvSpPr>
        <p:spPr bwMode="auto">
          <a:xfrm>
            <a:off x="3840607" y="483650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65" name="Oval 49"/>
          <p:cNvSpPr>
            <a:spLocks noChangeArrowheads="1"/>
          </p:cNvSpPr>
          <p:nvPr/>
        </p:nvSpPr>
        <p:spPr bwMode="auto">
          <a:xfrm>
            <a:off x="3459607" y="476030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66" name="Freeform 50"/>
          <p:cNvSpPr>
            <a:spLocks/>
          </p:cNvSpPr>
          <p:nvPr/>
        </p:nvSpPr>
        <p:spPr bwMode="auto">
          <a:xfrm>
            <a:off x="2081658" y="3506177"/>
            <a:ext cx="2422525" cy="2208212"/>
          </a:xfrm>
          <a:custGeom>
            <a:avLst/>
            <a:gdLst>
              <a:gd name="T0" fmla="*/ 0 w 1526"/>
              <a:gd name="T1" fmla="*/ 2147483647 h 1391"/>
              <a:gd name="T2" fmla="*/ 2147483647 w 1526"/>
              <a:gd name="T3" fmla="*/ 2147483647 h 1391"/>
              <a:gd name="T4" fmla="*/ 2147483647 w 1526"/>
              <a:gd name="T5" fmla="*/ 2147483647 h 1391"/>
              <a:gd name="T6" fmla="*/ 2147483647 w 1526"/>
              <a:gd name="T7" fmla="*/ 2147483647 h 1391"/>
              <a:gd name="T8" fmla="*/ 2147483647 w 1526"/>
              <a:gd name="T9" fmla="*/ 2147483647 h 1391"/>
              <a:gd name="T10" fmla="*/ 2147483647 w 1526"/>
              <a:gd name="T11" fmla="*/ 2147483647 h 1391"/>
              <a:gd name="T12" fmla="*/ 2147483647 w 1526"/>
              <a:gd name="T13" fmla="*/ 2147483647 h 1391"/>
              <a:gd name="T14" fmla="*/ 2147483647 w 1526"/>
              <a:gd name="T15" fmla="*/ 2147483647 h 1391"/>
              <a:gd name="T16" fmla="*/ 2147483647 w 1526"/>
              <a:gd name="T17" fmla="*/ 2147483647 h 1391"/>
              <a:gd name="T18" fmla="*/ 2147483647 w 1526"/>
              <a:gd name="T19" fmla="*/ 2147483647 h 1391"/>
              <a:gd name="T20" fmla="*/ 2147483647 w 1526"/>
              <a:gd name="T21" fmla="*/ 2147483647 h 1391"/>
              <a:gd name="T22" fmla="*/ 2147483647 w 1526"/>
              <a:gd name="T23" fmla="*/ 2147483647 h 1391"/>
              <a:gd name="T24" fmla="*/ 2147483647 w 1526"/>
              <a:gd name="T25" fmla="*/ 2147483647 h 1391"/>
              <a:gd name="T26" fmla="*/ 2147483647 w 1526"/>
              <a:gd name="T27" fmla="*/ 2147483647 h 1391"/>
              <a:gd name="T28" fmla="*/ 2147483647 w 1526"/>
              <a:gd name="T29" fmla="*/ 2147483647 h 1391"/>
              <a:gd name="T30" fmla="*/ 2147483647 w 1526"/>
              <a:gd name="T31" fmla="*/ 2147483647 h 1391"/>
              <a:gd name="T32" fmla="*/ 2147483647 w 1526"/>
              <a:gd name="T33" fmla="*/ 2147483647 h 1391"/>
              <a:gd name="T34" fmla="*/ 2147483647 w 1526"/>
              <a:gd name="T35" fmla="*/ 2147483647 h 1391"/>
              <a:gd name="T36" fmla="*/ 2147483647 w 1526"/>
              <a:gd name="T37" fmla="*/ 2147483647 h 1391"/>
              <a:gd name="T38" fmla="*/ 2147483647 w 1526"/>
              <a:gd name="T39" fmla="*/ 2147483647 h 1391"/>
              <a:gd name="T40" fmla="*/ 2147483647 w 1526"/>
              <a:gd name="T41" fmla="*/ 2147483647 h 1391"/>
              <a:gd name="T42" fmla="*/ 2147483647 w 1526"/>
              <a:gd name="T43" fmla="*/ 2147483647 h 1391"/>
              <a:gd name="T44" fmla="*/ 2147483647 w 1526"/>
              <a:gd name="T45" fmla="*/ 2147483647 h 1391"/>
              <a:gd name="T46" fmla="*/ 2147483647 w 1526"/>
              <a:gd name="T47" fmla="*/ 2147483647 h 1391"/>
              <a:gd name="T48" fmla="*/ 2147483647 w 1526"/>
              <a:gd name="T49" fmla="*/ 2147483647 h 1391"/>
              <a:gd name="T50" fmla="*/ 2147483647 w 1526"/>
              <a:gd name="T51" fmla="*/ 2147483647 h 1391"/>
              <a:gd name="T52" fmla="*/ 2147483647 w 1526"/>
              <a:gd name="T53" fmla="*/ 2147483647 h 1391"/>
              <a:gd name="T54" fmla="*/ 2147483647 w 1526"/>
              <a:gd name="T55" fmla="*/ 2147483647 h 1391"/>
              <a:gd name="T56" fmla="*/ 2147483647 w 1526"/>
              <a:gd name="T57" fmla="*/ 2147483647 h 1391"/>
              <a:gd name="T58" fmla="*/ 2147483647 w 1526"/>
              <a:gd name="T59" fmla="*/ 2147483647 h 1391"/>
              <a:gd name="T60" fmla="*/ 2147483647 w 1526"/>
              <a:gd name="T61" fmla="*/ 2147483647 h 1391"/>
              <a:gd name="T62" fmla="*/ 2147483647 w 1526"/>
              <a:gd name="T63" fmla="*/ 0 h 1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6"/>
              <a:gd name="T97" fmla="*/ 0 h 1391"/>
              <a:gd name="T98" fmla="*/ 1526 w 1526"/>
              <a:gd name="T99" fmla="*/ 1391 h 1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6" h="1391">
                <a:moveTo>
                  <a:pt x="0" y="1391"/>
                </a:moveTo>
                <a:lnTo>
                  <a:pt x="12" y="1369"/>
                </a:lnTo>
                <a:lnTo>
                  <a:pt x="40" y="1302"/>
                </a:lnTo>
                <a:lnTo>
                  <a:pt x="79" y="1260"/>
                </a:lnTo>
                <a:lnTo>
                  <a:pt x="119" y="1205"/>
                </a:lnTo>
                <a:lnTo>
                  <a:pt x="145" y="1163"/>
                </a:lnTo>
                <a:lnTo>
                  <a:pt x="194" y="1120"/>
                </a:lnTo>
                <a:lnTo>
                  <a:pt x="258" y="1056"/>
                </a:lnTo>
                <a:lnTo>
                  <a:pt x="292" y="1039"/>
                </a:lnTo>
                <a:lnTo>
                  <a:pt x="339" y="1019"/>
                </a:lnTo>
                <a:lnTo>
                  <a:pt x="410" y="981"/>
                </a:lnTo>
                <a:lnTo>
                  <a:pt x="483" y="930"/>
                </a:lnTo>
                <a:lnTo>
                  <a:pt x="555" y="879"/>
                </a:lnTo>
                <a:lnTo>
                  <a:pt x="602" y="850"/>
                </a:lnTo>
                <a:lnTo>
                  <a:pt x="641" y="808"/>
                </a:lnTo>
                <a:lnTo>
                  <a:pt x="677" y="775"/>
                </a:lnTo>
                <a:lnTo>
                  <a:pt x="726" y="746"/>
                </a:lnTo>
                <a:lnTo>
                  <a:pt x="763" y="715"/>
                </a:lnTo>
                <a:lnTo>
                  <a:pt x="822" y="673"/>
                </a:lnTo>
                <a:lnTo>
                  <a:pt x="870" y="655"/>
                </a:lnTo>
                <a:lnTo>
                  <a:pt x="917" y="615"/>
                </a:lnTo>
                <a:lnTo>
                  <a:pt x="955" y="584"/>
                </a:lnTo>
                <a:lnTo>
                  <a:pt x="991" y="564"/>
                </a:lnTo>
                <a:lnTo>
                  <a:pt x="1017" y="531"/>
                </a:lnTo>
                <a:lnTo>
                  <a:pt x="1061" y="499"/>
                </a:lnTo>
                <a:lnTo>
                  <a:pt x="1115" y="449"/>
                </a:lnTo>
                <a:lnTo>
                  <a:pt x="1167" y="374"/>
                </a:lnTo>
                <a:lnTo>
                  <a:pt x="1207" y="319"/>
                </a:lnTo>
                <a:lnTo>
                  <a:pt x="1233" y="276"/>
                </a:lnTo>
                <a:lnTo>
                  <a:pt x="1274" y="210"/>
                </a:lnTo>
                <a:lnTo>
                  <a:pt x="1297" y="188"/>
                </a:lnTo>
                <a:lnTo>
                  <a:pt x="1526" y="0"/>
                </a:lnTo>
              </a:path>
            </a:pathLst>
          </a:custGeom>
          <a:noFill/>
          <a:ln w="254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67" name="Freeform 51"/>
          <p:cNvSpPr>
            <a:spLocks/>
          </p:cNvSpPr>
          <p:nvPr/>
        </p:nvSpPr>
        <p:spPr bwMode="auto">
          <a:xfrm>
            <a:off x="3151633" y="4733315"/>
            <a:ext cx="835025" cy="1211263"/>
          </a:xfrm>
          <a:custGeom>
            <a:avLst/>
            <a:gdLst>
              <a:gd name="T0" fmla="*/ 0 w 526"/>
              <a:gd name="T1" fmla="*/ 0 h 763"/>
              <a:gd name="T2" fmla="*/ 2147483647 w 526"/>
              <a:gd name="T3" fmla="*/ 2147483647 h 763"/>
              <a:gd name="T4" fmla="*/ 2147483647 w 526"/>
              <a:gd name="T5" fmla="*/ 2147483647 h 763"/>
              <a:gd name="T6" fmla="*/ 2147483647 w 526"/>
              <a:gd name="T7" fmla="*/ 2147483647 h 763"/>
              <a:gd name="T8" fmla="*/ 2147483647 w 526"/>
              <a:gd name="T9" fmla="*/ 2147483647 h 763"/>
              <a:gd name="T10" fmla="*/ 2147483647 w 526"/>
              <a:gd name="T11" fmla="*/ 2147483647 h 763"/>
              <a:gd name="T12" fmla="*/ 2147483647 w 526"/>
              <a:gd name="T13" fmla="*/ 2147483647 h 763"/>
              <a:gd name="T14" fmla="*/ 2147483647 w 526"/>
              <a:gd name="T15" fmla="*/ 2147483647 h 763"/>
              <a:gd name="T16" fmla="*/ 2147483647 w 526"/>
              <a:gd name="T17" fmla="*/ 2147483647 h 763"/>
              <a:gd name="T18" fmla="*/ 2147483647 w 526"/>
              <a:gd name="T19" fmla="*/ 2147483647 h 763"/>
              <a:gd name="T20" fmla="*/ 2147483647 w 526"/>
              <a:gd name="T21" fmla="*/ 2147483647 h 763"/>
              <a:gd name="T22" fmla="*/ 2147483647 w 526"/>
              <a:gd name="T23" fmla="*/ 2147483647 h 763"/>
              <a:gd name="T24" fmla="*/ 2147483647 w 526"/>
              <a:gd name="T25" fmla="*/ 2147483647 h 763"/>
              <a:gd name="T26" fmla="*/ 2147483647 w 526"/>
              <a:gd name="T27" fmla="*/ 2147483647 h 7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6"/>
              <a:gd name="T43" fmla="*/ 0 h 763"/>
              <a:gd name="T44" fmla="*/ 526 w 526"/>
              <a:gd name="T45" fmla="*/ 763 h 7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6" h="763">
                <a:moveTo>
                  <a:pt x="0" y="0"/>
                </a:moveTo>
                <a:lnTo>
                  <a:pt x="59" y="91"/>
                </a:lnTo>
                <a:lnTo>
                  <a:pt x="88" y="122"/>
                </a:lnTo>
                <a:lnTo>
                  <a:pt x="124" y="170"/>
                </a:lnTo>
                <a:lnTo>
                  <a:pt x="157" y="204"/>
                </a:lnTo>
                <a:lnTo>
                  <a:pt x="235" y="291"/>
                </a:lnTo>
                <a:lnTo>
                  <a:pt x="266" y="320"/>
                </a:lnTo>
                <a:lnTo>
                  <a:pt x="327" y="382"/>
                </a:lnTo>
                <a:lnTo>
                  <a:pt x="374" y="440"/>
                </a:lnTo>
                <a:lnTo>
                  <a:pt x="405" y="469"/>
                </a:lnTo>
                <a:lnTo>
                  <a:pt x="444" y="551"/>
                </a:lnTo>
                <a:lnTo>
                  <a:pt x="470" y="596"/>
                </a:lnTo>
                <a:lnTo>
                  <a:pt x="489" y="661"/>
                </a:lnTo>
                <a:lnTo>
                  <a:pt x="526" y="763"/>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68" name="Freeform 52"/>
          <p:cNvSpPr>
            <a:spLocks/>
          </p:cNvSpPr>
          <p:nvPr/>
        </p:nvSpPr>
        <p:spPr bwMode="auto">
          <a:xfrm>
            <a:off x="2157857" y="3734777"/>
            <a:ext cx="990600" cy="990600"/>
          </a:xfrm>
          <a:custGeom>
            <a:avLst/>
            <a:gdLst>
              <a:gd name="T0" fmla="*/ 0 w 624"/>
              <a:gd name="T1" fmla="*/ 0 h 624"/>
              <a:gd name="T2" fmla="*/ 2147483647 w 624"/>
              <a:gd name="T3" fmla="*/ 2147483647 h 624"/>
              <a:gd name="T4" fmla="*/ 2147483647 w 624"/>
              <a:gd name="T5" fmla="*/ 2147483647 h 624"/>
              <a:gd name="T6" fmla="*/ 2147483647 w 624"/>
              <a:gd name="T7" fmla="*/ 2147483647 h 624"/>
              <a:gd name="T8" fmla="*/ 2147483647 w 624"/>
              <a:gd name="T9" fmla="*/ 2147483647 h 624"/>
              <a:gd name="T10" fmla="*/ 2147483647 w 624"/>
              <a:gd name="T11" fmla="*/ 2147483647 h 624"/>
              <a:gd name="T12" fmla="*/ 2147483647 w 624"/>
              <a:gd name="T13" fmla="*/ 2147483647 h 624"/>
              <a:gd name="T14" fmla="*/ 2147483647 w 624"/>
              <a:gd name="T15" fmla="*/ 2147483647 h 624"/>
              <a:gd name="T16" fmla="*/ 2147483647 w 624"/>
              <a:gd name="T17" fmla="*/ 2147483647 h 624"/>
              <a:gd name="T18" fmla="*/ 2147483647 w 624"/>
              <a:gd name="T19" fmla="*/ 2147483647 h 624"/>
              <a:gd name="T20" fmla="*/ 2147483647 w 624"/>
              <a:gd name="T21" fmla="*/ 2147483647 h 624"/>
              <a:gd name="T22" fmla="*/ 2147483647 w 624"/>
              <a:gd name="T23" fmla="*/ 2147483647 h 624"/>
              <a:gd name="T24" fmla="*/ 2147483647 w 624"/>
              <a:gd name="T25" fmla="*/ 2147483647 h 624"/>
              <a:gd name="T26" fmla="*/ 2147483647 w 624"/>
              <a:gd name="T27" fmla="*/ 2147483647 h 6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4"/>
              <a:gd name="T43" fmla="*/ 0 h 624"/>
              <a:gd name="T44" fmla="*/ 624 w 624"/>
              <a:gd name="T45" fmla="*/ 624 h 6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4" h="624">
                <a:moveTo>
                  <a:pt x="0" y="0"/>
                </a:moveTo>
                <a:lnTo>
                  <a:pt x="33" y="75"/>
                </a:lnTo>
                <a:lnTo>
                  <a:pt x="75" y="159"/>
                </a:lnTo>
                <a:lnTo>
                  <a:pt x="106" y="191"/>
                </a:lnTo>
                <a:lnTo>
                  <a:pt x="138" y="223"/>
                </a:lnTo>
                <a:lnTo>
                  <a:pt x="233" y="307"/>
                </a:lnTo>
                <a:lnTo>
                  <a:pt x="296" y="349"/>
                </a:lnTo>
                <a:lnTo>
                  <a:pt x="338" y="402"/>
                </a:lnTo>
                <a:lnTo>
                  <a:pt x="369" y="433"/>
                </a:lnTo>
                <a:lnTo>
                  <a:pt x="464" y="486"/>
                </a:lnTo>
                <a:lnTo>
                  <a:pt x="496" y="496"/>
                </a:lnTo>
                <a:lnTo>
                  <a:pt x="569" y="580"/>
                </a:lnTo>
                <a:lnTo>
                  <a:pt x="580" y="602"/>
                </a:lnTo>
                <a:lnTo>
                  <a:pt x="624" y="624"/>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69" name="Freeform 53"/>
          <p:cNvSpPr>
            <a:spLocks/>
          </p:cNvSpPr>
          <p:nvPr/>
        </p:nvSpPr>
        <p:spPr bwMode="auto">
          <a:xfrm>
            <a:off x="2310257" y="3963378"/>
            <a:ext cx="2058988" cy="1601787"/>
          </a:xfrm>
          <a:custGeom>
            <a:avLst/>
            <a:gdLst>
              <a:gd name="T0" fmla="*/ 2147483647 w 1297"/>
              <a:gd name="T1" fmla="*/ 0 h 1009"/>
              <a:gd name="T2" fmla="*/ 2147483647 w 1297"/>
              <a:gd name="T3" fmla="*/ 2147483647 h 1009"/>
              <a:gd name="T4" fmla="*/ 2147483647 w 1297"/>
              <a:gd name="T5" fmla="*/ 2147483647 h 1009"/>
              <a:gd name="T6" fmla="*/ 2147483647 w 1297"/>
              <a:gd name="T7" fmla="*/ 2147483647 h 1009"/>
              <a:gd name="T8" fmla="*/ 2147483647 w 1297"/>
              <a:gd name="T9" fmla="*/ 2147483647 h 1009"/>
              <a:gd name="T10" fmla="*/ 2147483647 w 1297"/>
              <a:gd name="T11" fmla="*/ 2147483647 h 1009"/>
              <a:gd name="T12" fmla="*/ 2147483647 w 1297"/>
              <a:gd name="T13" fmla="*/ 2147483647 h 1009"/>
              <a:gd name="T14" fmla="*/ 2147483647 w 1297"/>
              <a:gd name="T15" fmla="*/ 2147483647 h 1009"/>
              <a:gd name="T16" fmla="*/ 2147483647 w 1297"/>
              <a:gd name="T17" fmla="*/ 2147483647 h 1009"/>
              <a:gd name="T18" fmla="*/ 2147483647 w 1297"/>
              <a:gd name="T19" fmla="*/ 2147483647 h 1009"/>
              <a:gd name="T20" fmla="*/ 2147483647 w 1297"/>
              <a:gd name="T21" fmla="*/ 2147483647 h 1009"/>
              <a:gd name="T22" fmla="*/ 2147483647 w 1297"/>
              <a:gd name="T23" fmla="*/ 2147483647 h 1009"/>
              <a:gd name="T24" fmla="*/ 2147483647 w 1297"/>
              <a:gd name="T25" fmla="*/ 2147483647 h 1009"/>
              <a:gd name="T26" fmla="*/ 2147483647 w 1297"/>
              <a:gd name="T27" fmla="*/ 2147483647 h 1009"/>
              <a:gd name="T28" fmla="*/ 0 w 1297"/>
              <a:gd name="T29" fmla="*/ 2147483647 h 1009"/>
              <a:gd name="T30" fmla="*/ 0 w 1297"/>
              <a:gd name="T31" fmla="*/ 2147483647 h 1009"/>
              <a:gd name="T32" fmla="*/ 2147483647 w 1297"/>
              <a:gd name="T33" fmla="*/ 2147483647 h 1009"/>
              <a:gd name="T34" fmla="*/ 2147483647 w 1297"/>
              <a:gd name="T35" fmla="*/ 2147483647 h 1009"/>
              <a:gd name="T36" fmla="*/ 2147483647 w 1297"/>
              <a:gd name="T37" fmla="*/ 2147483647 h 1009"/>
              <a:gd name="T38" fmla="*/ 2147483647 w 1297"/>
              <a:gd name="T39" fmla="*/ 0 h 1009"/>
              <a:gd name="T40" fmla="*/ 2147483647 w 1297"/>
              <a:gd name="T41" fmla="*/ 0 h 10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7"/>
              <a:gd name="T64" fmla="*/ 0 h 1009"/>
              <a:gd name="T65" fmla="*/ 1297 w 1297"/>
              <a:gd name="T66" fmla="*/ 1009 h 10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7" h="1009">
                <a:moveTo>
                  <a:pt x="576" y="0"/>
                </a:moveTo>
                <a:lnTo>
                  <a:pt x="720" y="48"/>
                </a:lnTo>
                <a:lnTo>
                  <a:pt x="864" y="192"/>
                </a:lnTo>
                <a:lnTo>
                  <a:pt x="1104" y="336"/>
                </a:lnTo>
                <a:lnTo>
                  <a:pt x="1296" y="576"/>
                </a:lnTo>
                <a:lnTo>
                  <a:pt x="1248" y="672"/>
                </a:lnTo>
                <a:lnTo>
                  <a:pt x="1008" y="816"/>
                </a:lnTo>
                <a:lnTo>
                  <a:pt x="960" y="864"/>
                </a:lnTo>
                <a:lnTo>
                  <a:pt x="864" y="960"/>
                </a:lnTo>
                <a:lnTo>
                  <a:pt x="624" y="1008"/>
                </a:lnTo>
                <a:lnTo>
                  <a:pt x="432" y="960"/>
                </a:lnTo>
                <a:lnTo>
                  <a:pt x="288" y="912"/>
                </a:lnTo>
                <a:lnTo>
                  <a:pt x="240" y="768"/>
                </a:lnTo>
                <a:lnTo>
                  <a:pt x="144" y="720"/>
                </a:lnTo>
                <a:lnTo>
                  <a:pt x="0" y="672"/>
                </a:lnTo>
                <a:lnTo>
                  <a:pt x="0" y="528"/>
                </a:lnTo>
                <a:lnTo>
                  <a:pt x="96" y="336"/>
                </a:lnTo>
                <a:lnTo>
                  <a:pt x="192" y="240"/>
                </a:lnTo>
                <a:lnTo>
                  <a:pt x="336" y="144"/>
                </a:lnTo>
                <a:lnTo>
                  <a:pt x="384" y="0"/>
                </a:lnTo>
                <a:lnTo>
                  <a:pt x="576" y="0"/>
                </a:lnTo>
              </a:path>
            </a:pathLst>
          </a:custGeom>
          <a:noFill/>
          <a:ln w="25400" cap="rnd">
            <a:solidFill>
              <a:schemeClr val="tx1"/>
            </a:solidFill>
            <a:round/>
            <a:headEnd/>
            <a:tailEnd/>
          </a:ln>
        </p:spPr>
        <p:txBody>
          <a:bodyPr/>
          <a:lstStyle/>
          <a:p>
            <a:endParaRPr lang="en-US">
              <a:latin typeface="Arial Narrow" panose="020B0606020202030204" pitchFamily="34" charset="0"/>
            </a:endParaRPr>
          </a:p>
        </p:txBody>
      </p:sp>
      <p:sp>
        <p:nvSpPr>
          <p:cNvPr id="86070" name="Oval 55"/>
          <p:cNvSpPr>
            <a:spLocks noChangeArrowheads="1"/>
          </p:cNvSpPr>
          <p:nvPr/>
        </p:nvSpPr>
        <p:spPr bwMode="auto">
          <a:xfrm>
            <a:off x="3535807" y="4426927"/>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71" name="Oval 56"/>
          <p:cNvSpPr>
            <a:spLocks noChangeArrowheads="1"/>
          </p:cNvSpPr>
          <p:nvPr/>
        </p:nvSpPr>
        <p:spPr bwMode="auto">
          <a:xfrm>
            <a:off x="2773807" y="4426927"/>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72" name="Oval 57"/>
          <p:cNvSpPr>
            <a:spLocks noChangeArrowheads="1"/>
          </p:cNvSpPr>
          <p:nvPr/>
        </p:nvSpPr>
        <p:spPr bwMode="auto">
          <a:xfrm>
            <a:off x="2669032" y="502700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75" name="Freeform 60"/>
          <p:cNvSpPr>
            <a:spLocks/>
          </p:cNvSpPr>
          <p:nvPr/>
        </p:nvSpPr>
        <p:spPr bwMode="auto">
          <a:xfrm>
            <a:off x="6065012" y="4431689"/>
            <a:ext cx="609600" cy="609600"/>
          </a:xfrm>
          <a:custGeom>
            <a:avLst/>
            <a:gdLst>
              <a:gd name="T0" fmla="*/ 2147483647 w 384"/>
              <a:gd name="T1" fmla="*/ 2147483647 h 384"/>
              <a:gd name="T2" fmla="*/ 2147483647 w 384"/>
              <a:gd name="T3" fmla="*/ 2147483647 h 384"/>
              <a:gd name="T4" fmla="*/ 2147483647 w 384"/>
              <a:gd name="T5" fmla="*/ 0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2147483647 w 384"/>
              <a:gd name="T19" fmla="*/ 2147483647 h 384"/>
              <a:gd name="T20" fmla="*/ 2147483647 w 384"/>
              <a:gd name="T21" fmla="*/ 2147483647 h 384"/>
              <a:gd name="T22" fmla="*/ 2147483647 w 384"/>
              <a:gd name="T23" fmla="*/ 2147483647 h 384"/>
              <a:gd name="T24" fmla="*/ 2147483647 w 384"/>
              <a:gd name="T25" fmla="*/ 2147483647 h 384"/>
              <a:gd name="T26" fmla="*/ 2147483647 w 384"/>
              <a:gd name="T27" fmla="*/ 2147483647 h 384"/>
              <a:gd name="T28" fmla="*/ 2147483647 w 384"/>
              <a:gd name="T29" fmla="*/ 2147483647 h 384"/>
              <a:gd name="T30" fmla="*/ 2147483647 w 384"/>
              <a:gd name="T31" fmla="*/ 2147483647 h 384"/>
              <a:gd name="T32" fmla="*/ 2147483647 w 384"/>
              <a:gd name="T33" fmla="*/ 2147483647 h 384"/>
              <a:gd name="T34" fmla="*/ 0 w 384"/>
              <a:gd name="T35" fmla="*/ 2147483647 h 384"/>
              <a:gd name="T36" fmla="*/ 2147483647 w 384"/>
              <a:gd name="T37" fmla="*/ 2147483647 h 384"/>
              <a:gd name="T38" fmla="*/ 2147483647 w 384"/>
              <a:gd name="T39" fmla="*/ 2147483647 h 384"/>
              <a:gd name="T40" fmla="*/ 2147483647 w 384"/>
              <a:gd name="T41" fmla="*/ 2147483647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384"/>
              <a:gd name="T65" fmla="*/ 384 w 384"/>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384">
                <a:moveTo>
                  <a:pt x="147" y="131"/>
                </a:moveTo>
                <a:lnTo>
                  <a:pt x="175" y="53"/>
                </a:lnTo>
                <a:lnTo>
                  <a:pt x="212" y="0"/>
                </a:lnTo>
                <a:lnTo>
                  <a:pt x="237" y="8"/>
                </a:lnTo>
                <a:lnTo>
                  <a:pt x="249" y="82"/>
                </a:lnTo>
                <a:lnTo>
                  <a:pt x="247" y="148"/>
                </a:lnTo>
                <a:lnTo>
                  <a:pt x="322" y="177"/>
                </a:lnTo>
                <a:lnTo>
                  <a:pt x="383" y="219"/>
                </a:lnTo>
                <a:lnTo>
                  <a:pt x="382" y="245"/>
                </a:lnTo>
                <a:lnTo>
                  <a:pt x="318" y="269"/>
                </a:lnTo>
                <a:lnTo>
                  <a:pt x="230" y="266"/>
                </a:lnTo>
                <a:lnTo>
                  <a:pt x="215" y="331"/>
                </a:lnTo>
                <a:lnTo>
                  <a:pt x="176" y="383"/>
                </a:lnTo>
                <a:lnTo>
                  <a:pt x="138" y="381"/>
                </a:lnTo>
                <a:lnTo>
                  <a:pt x="128" y="315"/>
                </a:lnTo>
                <a:lnTo>
                  <a:pt x="131" y="236"/>
                </a:lnTo>
                <a:lnTo>
                  <a:pt x="68" y="221"/>
                </a:lnTo>
                <a:lnTo>
                  <a:pt x="0" y="184"/>
                </a:lnTo>
                <a:lnTo>
                  <a:pt x="1" y="146"/>
                </a:lnTo>
                <a:lnTo>
                  <a:pt x="59" y="128"/>
                </a:lnTo>
                <a:lnTo>
                  <a:pt x="147" y="131"/>
                </a:lnTo>
              </a:path>
            </a:pathLst>
          </a:custGeom>
          <a:solidFill>
            <a:schemeClr val="accent4">
              <a:lumMod val="75000"/>
            </a:schemeClr>
          </a:solidFill>
          <a:ln w="9525" cap="rnd">
            <a:noFill/>
            <a:round/>
            <a:headEnd/>
            <a:tailEnd/>
          </a:ln>
        </p:spPr>
        <p:txBody>
          <a:bodyPr/>
          <a:lstStyle/>
          <a:p>
            <a:endParaRPr lang="en-US">
              <a:latin typeface="Arial Narrow" panose="020B0606020202030204" pitchFamily="34" charset="0"/>
            </a:endParaRPr>
          </a:p>
        </p:txBody>
      </p:sp>
      <p:sp>
        <p:nvSpPr>
          <p:cNvPr id="86076" name="Oval 61"/>
          <p:cNvSpPr>
            <a:spLocks noChangeArrowheads="1"/>
          </p:cNvSpPr>
          <p:nvPr/>
        </p:nvSpPr>
        <p:spPr bwMode="auto">
          <a:xfrm>
            <a:off x="6299962" y="4665052"/>
            <a:ext cx="139700" cy="139700"/>
          </a:xfrm>
          <a:prstGeom prst="ellipse">
            <a:avLst/>
          </a:prstGeom>
          <a:solidFill>
            <a:schemeClr val="accent4">
              <a:lumMod val="50000"/>
            </a:schemeClr>
          </a:solidFill>
          <a:ln w="12700">
            <a:noFill/>
            <a:round/>
            <a:headEnd/>
            <a:tailEnd/>
          </a:ln>
        </p:spPr>
        <p:txBody>
          <a:bodyPr wrap="none" anchor="ctr"/>
          <a:lstStyle/>
          <a:p>
            <a:endParaRPr lang="en-US">
              <a:latin typeface="Arial Narrow" panose="020B0606020202030204" pitchFamily="34" charset="0"/>
            </a:endParaRPr>
          </a:p>
        </p:txBody>
      </p:sp>
      <p:sp>
        <p:nvSpPr>
          <p:cNvPr id="86077" name="Freeform 62"/>
          <p:cNvSpPr>
            <a:spLocks/>
          </p:cNvSpPr>
          <p:nvPr/>
        </p:nvSpPr>
        <p:spPr bwMode="auto">
          <a:xfrm>
            <a:off x="5303012" y="3525228"/>
            <a:ext cx="2514600" cy="2198687"/>
          </a:xfrm>
          <a:custGeom>
            <a:avLst/>
            <a:gdLst>
              <a:gd name="T0" fmla="*/ 0 w 1584"/>
              <a:gd name="T1" fmla="*/ 2147483647 h 1385"/>
              <a:gd name="T2" fmla="*/ 2147483647 w 1584"/>
              <a:gd name="T3" fmla="*/ 2147483647 h 1385"/>
              <a:gd name="T4" fmla="*/ 2147483647 w 1584"/>
              <a:gd name="T5" fmla="*/ 2147483647 h 1385"/>
              <a:gd name="T6" fmla="*/ 2147483647 w 1584"/>
              <a:gd name="T7" fmla="*/ 2147483647 h 1385"/>
              <a:gd name="T8" fmla="*/ 2147483647 w 1584"/>
              <a:gd name="T9" fmla="*/ 2147483647 h 1385"/>
              <a:gd name="T10" fmla="*/ 2147483647 w 1584"/>
              <a:gd name="T11" fmla="*/ 2147483647 h 1385"/>
              <a:gd name="T12" fmla="*/ 2147483647 w 1584"/>
              <a:gd name="T13" fmla="*/ 2147483647 h 1385"/>
              <a:gd name="T14" fmla="*/ 2147483647 w 1584"/>
              <a:gd name="T15" fmla="*/ 2147483647 h 1385"/>
              <a:gd name="T16" fmla="*/ 2147483647 w 1584"/>
              <a:gd name="T17" fmla="*/ 2147483647 h 1385"/>
              <a:gd name="T18" fmla="*/ 2147483647 w 1584"/>
              <a:gd name="T19" fmla="*/ 2147483647 h 1385"/>
              <a:gd name="T20" fmla="*/ 2147483647 w 1584"/>
              <a:gd name="T21" fmla="*/ 2147483647 h 1385"/>
              <a:gd name="T22" fmla="*/ 2147483647 w 1584"/>
              <a:gd name="T23" fmla="*/ 2147483647 h 1385"/>
              <a:gd name="T24" fmla="*/ 2147483647 w 1584"/>
              <a:gd name="T25" fmla="*/ 2147483647 h 1385"/>
              <a:gd name="T26" fmla="*/ 2147483647 w 1584"/>
              <a:gd name="T27" fmla="*/ 2147483647 h 1385"/>
              <a:gd name="T28" fmla="*/ 2147483647 w 1584"/>
              <a:gd name="T29" fmla="*/ 2147483647 h 1385"/>
              <a:gd name="T30" fmla="*/ 2147483647 w 1584"/>
              <a:gd name="T31" fmla="*/ 2147483647 h 1385"/>
              <a:gd name="T32" fmla="*/ 2147483647 w 1584"/>
              <a:gd name="T33" fmla="*/ 2147483647 h 1385"/>
              <a:gd name="T34" fmla="*/ 2147483647 w 1584"/>
              <a:gd name="T35" fmla="*/ 2147483647 h 1385"/>
              <a:gd name="T36" fmla="*/ 2147483647 w 1584"/>
              <a:gd name="T37" fmla="*/ 2147483647 h 1385"/>
              <a:gd name="T38" fmla="*/ 2147483647 w 1584"/>
              <a:gd name="T39" fmla="*/ 2147483647 h 1385"/>
              <a:gd name="T40" fmla="*/ 2147483647 w 1584"/>
              <a:gd name="T41" fmla="*/ 2147483647 h 1385"/>
              <a:gd name="T42" fmla="*/ 2147483647 w 1584"/>
              <a:gd name="T43" fmla="*/ 2147483647 h 1385"/>
              <a:gd name="T44" fmla="*/ 2147483647 w 1584"/>
              <a:gd name="T45" fmla="*/ 2147483647 h 1385"/>
              <a:gd name="T46" fmla="*/ 2147483647 w 1584"/>
              <a:gd name="T47" fmla="*/ 2147483647 h 1385"/>
              <a:gd name="T48" fmla="*/ 2147483647 w 1584"/>
              <a:gd name="T49" fmla="*/ 2147483647 h 1385"/>
              <a:gd name="T50" fmla="*/ 2147483647 w 1584"/>
              <a:gd name="T51" fmla="*/ 2147483647 h 1385"/>
              <a:gd name="T52" fmla="*/ 2147483647 w 1584"/>
              <a:gd name="T53" fmla="*/ 2147483647 h 1385"/>
              <a:gd name="T54" fmla="*/ 2147483647 w 1584"/>
              <a:gd name="T55" fmla="*/ 0 h 13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4"/>
              <a:gd name="T85" fmla="*/ 0 h 1385"/>
              <a:gd name="T86" fmla="*/ 1584 w 1584"/>
              <a:gd name="T87" fmla="*/ 1385 h 13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4" h="1385">
                <a:moveTo>
                  <a:pt x="0" y="1385"/>
                </a:moveTo>
                <a:lnTo>
                  <a:pt x="27" y="1329"/>
                </a:lnTo>
                <a:lnTo>
                  <a:pt x="40" y="1296"/>
                </a:lnTo>
                <a:lnTo>
                  <a:pt x="91" y="1232"/>
                </a:lnTo>
                <a:lnTo>
                  <a:pt x="145" y="1157"/>
                </a:lnTo>
                <a:lnTo>
                  <a:pt x="194" y="1114"/>
                </a:lnTo>
                <a:lnTo>
                  <a:pt x="233" y="1072"/>
                </a:lnTo>
                <a:lnTo>
                  <a:pt x="339" y="1013"/>
                </a:lnTo>
                <a:lnTo>
                  <a:pt x="446" y="944"/>
                </a:lnTo>
                <a:lnTo>
                  <a:pt x="519" y="893"/>
                </a:lnTo>
                <a:lnTo>
                  <a:pt x="555" y="873"/>
                </a:lnTo>
                <a:lnTo>
                  <a:pt x="602" y="844"/>
                </a:lnTo>
                <a:lnTo>
                  <a:pt x="641" y="802"/>
                </a:lnTo>
                <a:lnTo>
                  <a:pt x="677" y="769"/>
                </a:lnTo>
                <a:lnTo>
                  <a:pt x="726" y="740"/>
                </a:lnTo>
                <a:lnTo>
                  <a:pt x="799" y="689"/>
                </a:lnTo>
                <a:lnTo>
                  <a:pt x="870" y="649"/>
                </a:lnTo>
                <a:lnTo>
                  <a:pt x="917" y="609"/>
                </a:lnTo>
                <a:lnTo>
                  <a:pt x="991" y="558"/>
                </a:lnTo>
                <a:lnTo>
                  <a:pt x="1017" y="525"/>
                </a:lnTo>
                <a:lnTo>
                  <a:pt x="1051" y="507"/>
                </a:lnTo>
                <a:lnTo>
                  <a:pt x="1077" y="474"/>
                </a:lnTo>
                <a:lnTo>
                  <a:pt x="1128" y="410"/>
                </a:lnTo>
                <a:lnTo>
                  <a:pt x="1167" y="368"/>
                </a:lnTo>
                <a:lnTo>
                  <a:pt x="1233" y="270"/>
                </a:lnTo>
                <a:lnTo>
                  <a:pt x="1274" y="204"/>
                </a:lnTo>
                <a:lnTo>
                  <a:pt x="1297" y="182"/>
                </a:lnTo>
                <a:lnTo>
                  <a:pt x="1584" y="0"/>
                </a:lnTo>
              </a:path>
            </a:pathLst>
          </a:custGeom>
          <a:noFill/>
          <a:ln w="254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78" name="Freeform 63"/>
          <p:cNvSpPr>
            <a:spLocks/>
          </p:cNvSpPr>
          <p:nvPr/>
        </p:nvSpPr>
        <p:spPr bwMode="auto">
          <a:xfrm>
            <a:off x="6372988" y="4742840"/>
            <a:ext cx="835025" cy="1211263"/>
          </a:xfrm>
          <a:custGeom>
            <a:avLst/>
            <a:gdLst>
              <a:gd name="T0" fmla="*/ 0 w 526"/>
              <a:gd name="T1" fmla="*/ 0 h 763"/>
              <a:gd name="T2" fmla="*/ 2147483647 w 526"/>
              <a:gd name="T3" fmla="*/ 2147483647 h 763"/>
              <a:gd name="T4" fmla="*/ 2147483647 w 526"/>
              <a:gd name="T5" fmla="*/ 2147483647 h 763"/>
              <a:gd name="T6" fmla="*/ 2147483647 w 526"/>
              <a:gd name="T7" fmla="*/ 2147483647 h 763"/>
              <a:gd name="T8" fmla="*/ 2147483647 w 526"/>
              <a:gd name="T9" fmla="*/ 2147483647 h 763"/>
              <a:gd name="T10" fmla="*/ 2147483647 w 526"/>
              <a:gd name="T11" fmla="*/ 2147483647 h 763"/>
              <a:gd name="T12" fmla="*/ 2147483647 w 526"/>
              <a:gd name="T13" fmla="*/ 2147483647 h 763"/>
              <a:gd name="T14" fmla="*/ 2147483647 w 526"/>
              <a:gd name="T15" fmla="*/ 2147483647 h 763"/>
              <a:gd name="T16" fmla="*/ 2147483647 w 526"/>
              <a:gd name="T17" fmla="*/ 2147483647 h 763"/>
              <a:gd name="T18" fmla="*/ 2147483647 w 526"/>
              <a:gd name="T19" fmla="*/ 2147483647 h 763"/>
              <a:gd name="T20" fmla="*/ 2147483647 w 526"/>
              <a:gd name="T21" fmla="*/ 2147483647 h 763"/>
              <a:gd name="T22" fmla="*/ 2147483647 w 526"/>
              <a:gd name="T23" fmla="*/ 2147483647 h 763"/>
              <a:gd name="T24" fmla="*/ 2147483647 w 526"/>
              <a:gd name="T25" fmla="*/ 2147483647 h 763"/>
              <a:gd name="T26" fmla="*/ 2147483647 w 526"/>
              <a:gd name="T27" fmla="*/ 2147483647 h 763"/>
              <a:gd name="T28" fmla="*/ 2147483647 w 526"/>
              <a:gd name="T29" fmla="*/ 2147483647 h 7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6"/>
              <a:gd name="T46" fmla="*/ 0 h 763"/>
              <a:gd name="T47" fmla="*/ 526 w 526"/>
              <a:gd name="T48" fmla="*/ 763 h 7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6" h="763">
                <a:moveTo>
                  <a:pt x="0" y="0"/>
                </a:moveTo>
                <a:lnTo>
                  <a:pt x="59" y="91"/>
                </a:lnTo>
                <a:lnTo>
                  <a:pt x="88" y="122"/>
                </a:lnTo>
                <a:lnTo>
                  <a:pt x="124" y="170"/>
                </a:lnTo>
                <a:lnTo>
                  <a:pt x="157" y="204"/>
                </a:lnTo>
                <a:lnTo>
                  <a:pt x="210" y="245"/>
                </a:lnTo>
                <a:lnTo>
                  <a:pt x="235" y="291"/>
                </a:lnTo>
                <a:lnTo>
                  <a:pt x="266" y="320"/>
                </a:lnTo>
                <a:lnTo>
                  <a:pt x="327" y="382"/>
                </a:lnTo>
                <a:lnTo>
                  <a:pt x="356" y="411"/>
                </a:lnTo>
                <a:lnTo>
                  <a:pt x="405" y="469"/>
                </a:lnTo>
                <a:lnTo>
                  <a:pt x="435" y="500"/>
                </a:lnTo>
                <a:lnTo>
                  <a:pt x="470" y="596"/>
                </a:lnTo>
                <a:lnTo>
                  <a:pt x="489" y="661"/>
                </a:lnTo>
                <a:lnTo>
                  <a:pt x="526" y="763"/>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79" name="Freeform 64"/>
          <p:cNvSpPr>
            <a:spLocks/>
          </p:cNvSpPr>
          <p:nvPr/>
        </p:nvSpPr>
        <p:spPr bwMode="auto">
          <a:xfrm>
            <a:off x="5150612" y="3439502"/>
            <a:ext cx="1219200" cy="1295400"/>
          </a:xfrm>
          <a:custGeom>
            <a:avLst/>
            <a:gdLst>
              <a:gd name="T0" fmla="*/ 0 w 768"/>
              <a:gd name="T1" fmla="*/ 0 h 816"/>
              <a:gd name="T2" fmla="*/ 2147483647 w 768"/>
              <a:gd name="T3" fmla="*/ 2147483647 h 816"/>
              <a:gd name="T4" fmla="*/ 2147483647 w 768"/>
              <a:gd name="T5" fmla="*/ 2147483647 h 816"/>
              <a:gd name="T6" fmla="*/ 2147483647 w 768"/>
              <a:gd name="T7" fmla="*/ 2147483647 h 816"/>
              <a:gd name="T8" fmla="*/ 2147483647 w 768"/>
              <a:gd name="T9" fmla="*/ 2147483647 h 816"/>
              <a:gd name="T10" fmla="*/ 2147483647 w 768"/>
              <a:gd name="T11" fmla="*/ 2147483647 h 816"/>
              <a:gd name="T12" fmla="*/ 2147483647 w 768"/>
              <a:gd name="T13" fmla="*/ 2147483647 h 816"/>
              <a:gd name="T14" fmla="*/ 2147483647 w 768"/>
              <a:gd name="T15" fmla="*/ 2147483647 h 816"/>
              <a:gd name="T16" fmla="*/ 2147483647 w 768"/>
              <a:gd name="T17" fmla="*/ 2147483647 h 816"/>
              <a:gd name="T18" fmla="*/ 2147483647 w 768"/>
              <a:gd name="T19" fmla="*/ 2147483647 h 816"/>
              <a:gd name="T20" fmla="*/ 2147483647 w 768"/>
              <a:gd name="T21" fmla="*/ 2147483647 h 816"/>
              <a:gd name="T22" fmla="*/ 2147483647 w 768"/>
              <a:gd name="T23" fmla="*/ 2147483647 h 816"/>
              <a:gd name="T24" fmla="*/ 2147483647 w 768"/>
              <a:gd name="T25" fmla="*/ 2147483647 h 816"/>
              <a:gd name="T26" fmla="*/ 2147483647 w 768"/>
              <a:gd name="T27" fmla="*/ 2147483647 h 816"/>
              <a:gd name="T28" fmla="*/ 2147483647 w 768"/>
              <a:gd name="T29" fmla="*/ 2147483647 h 816"/>
              <a:gd name="T30" fmla="*/ 2147483647 w 768"/>
              <a:gd name="T31" fmla="*/ 2147483647 h 8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8"/>
              <a:gd name="T49" fmla="*/ 0 h 816"/>
              <a:gd name="T50" fmla="*/ 768 w 768"/>
              <a:gd name="T51" fmla="*/ 816 h 8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8" h="816">
                <a:moveTo>
                  <a:pt x="0" y="0"/>
                </a:moveTo>
                <a:lnTo>
                  <a:pt x="40" y="98"/>
                </a:lnTo>
                <a:lnTo>
                  <a:pt x="66" y="153"/>
                </a:lnTo>
                <a:lnTo>
                  <a:pt x="130" y="249"/>
                </a:lnTo>
                <a:lnTo>
                  <a:pt x="169" y="291"/>
                </a:lnTo>
                <a:lnTo>
                  <a:pt x="208" y="332"/>
                </a:lnTo>
                <a:lnTo>
                  <a:pt x="286" y="401"/>
                </a:lnTo>
                <a:lnTo>
                  <a:pt x="324" y="428"/>
                </a:lnTo>
                <a:lnTo>
                  <a:pt x="364" y="456"/>
                </a:lnTo>
                <a:lnTo>
                  <a:pt x="454" y="566"/>
                </a:lnTo>
                <a:lnTo>
                  <a:pt x="493" y="593"/>
                </a:lnTo>
                <a:lnTo>
                  <a:pt x="571" y="635"/>
                </a:lnTo>
                <a:lnTo>
                  <a:pt x="674" y="717"/>
                </a:lnTo>
                <a:lnTo>
                  <a:pt x="700" y="758"/>
                </a:lnTo>
                <a:lnTo>
                  <a:pt x="713" y="787"/>
                </a:lnTo>
                <a:lnTo>
                  <a:pt x="768" y="816"/>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80" name="Freeform 65"/>
          <p:cNvSpPr>
            <a:spLocks/>
          </p:cNvSpPr>
          <p:nvPr/>
        </p:nvSpPr>
        <p:spPr bwMode="auto">
          <a:xfrm>
            <a:off x="5531612" y="3972903"/>
            <a:ext cx="2058988" cy="1601787"/>
          </a:xfrm>
          <a:custGeom>
            <a:avLst/>
            <a:gdLst>
              <a:gd name="T0" fmla="*/ 2147483647 w 1297"/>
              <a:gd name="T1" fmla="*/ 0 h 1009"/>
              <a:gd name="T2" fmla="*/ 2147483647 w 1297"/>
              <a:gd name="T3" fmla="*/ 2147483647 h 1009"/>
              <a:gd name="T4" fmla="*/ 2147483647 w 1297"/>
              <a:gd name="T5" fmla="*/ 2147483647 h 1009"/>
              <a:gd name="T6" fmla="*/ 2147483647 w 1297"/>
              <a:gd name="T7" fmla="*/ 2147483647 h 1009"/>
              <a:gd name="T8" fmla="*/ 2147483647 w 1297"/>
              <a:gd name="T9" fmla="*/ 2147483647 h 1009"/>
              <a:gd name="T10" fmla="*/ 2147483647 w 1297"/>
              <a:gd name="T11" fmla="*/ 2147483647 h 1009"/>
              <a:gd name="T12" fmla="*/ 2147483647 w 1297"/>
              <a:gd name="T13" fmla="*/ 2147483647 h 1009"/>
              <a:gd name="T14" fmla="*/ 2147483647 w 1297"/>
              <a:gd name="T15" fmla="*/ 2147483647 h 1009"/>
              <a:gd name="T16" fmla="*/ 2147483647 w 1297"/>
              <a:gd name="T17" fmla="*/ 2147483647 h 1009"/>
              <a:gd name="T18" fmla="*/ 2147483647 w 1297"/>
              <a:gd name="T19" fmla="*/ 2147483647 h 1009"/>
              <a:gd name="T20" fmla="*/ 2147483647 w 1297"/>
              <a:gd name="T21" fmla="*/ 2147483647 h 1009"/>
              <a:gd name="T22" fmla="*/ 2147483647 w 1297"/>
              <a:gd name="T23" fmla="*/ 2147483647 h 1009"/>
              <a:gd name="T24" fmla="*/ 2147483647 w 1297"/>
              <a:gd name="T25" fmla="*/ 2147483647 h 1009"/>
              <a:gd name="T26" fmla="*/ 2147483647 w 1297"/>
              <a:gd name="T27" fmla="*/ 2147483647 h 1009"/>
              <a:gd name="T28" fmla="*/ 0 w 1297"/>
              <a:gd name="T29" fmla="*/ 2147483647 h 1009"/>
              <a:gd name="T30" fmla="*/ 0 w 1297"/>
              <a:gd name="T31" fmla="*/ 2147483647 h 1009"/>
              <a:gd name="T32" fmla="*/ 2147483647 w 1297"/>
              <a:gd name="T33" fmla="*/ 2147483647 h 1009"/>
              <a:gd name="T34" fmla="*/ 2147483647 w 1297"/>
              <a:gd name="T35" fmla="*/ 2147483647 h 1009"/>
              <a:gd name="T36" fmla="*/ 2147483647 w 1297"/>
              <a:gd name="T37" fmla="*/ 2147483647 h 1009"/>
              <a:gd name="T38" fmla="*/ 2147483647 w 1297"/>
              <a:gd name="T39" fmla="*/ 0 h 1009"/>
              <a:gd name="T40" fmla="*/ 2147483647 w 1297"/>
              <a:gd name="T41" fmla="*/ 0 h 10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7"/>
              <a:gd name="T64" fmla="*/ 0 h 1009"/>
              <a:gd name="T65" fmla="*/ 1297 w 1297"/>
              <a:gd name="T66" fmla="*/ 1009 h 10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7" h="1009">
                <a:moveTo>
                  <a:pt x="576" y="0"/>
                </a:moveTo>
                <a:lnTo>
                  <a:pt x="720" y="48"/>
                </a:lnTo>
                <a:lnTo>
                  <a:pt x="864" y="192"/>
                </a:lnTo>
                <a:lnTo>
                  <a:pt x="1104" y="336"/>
                </a:lnTo>
                <a:lnTo>
                  <a:pt x="1296" y="576"/>
                </a:lnTo>
                <a:lnTo>
                  <a:pt x="1248" y="672"/>
                </a:lnTo>
                <a:lnTo>
                  <a:pt x="1008" y="816"/>
                </a:lnTo>
                <a:lnTo>
                  <a:pt x="960" y="864"/>
                </a:lnTo>
                <a:lnTo>
                  <a:pt x="864" y="960"/>
                </a:lnTo>
                <a:lnTo>
                  <a:pt x="624" y="1008"/>
                </a:lnTo>
                <a:lnTo>
                  <a:pt x="432" y="960"/>
                </a:lnTo>
                <a:lnTo>
                  <a:pt x="288" y="912"/>
                </a:lnTo>
                <a:lnTo>
                  <a:pt x="240" y="768"/>
                </a:lnTo>
                <a:lnTo>
                  <a:pt x="144" y="720"/>
                </a:lnTo>
                <a:lnTo>
                  <a:pt x="0" y="672"/>
                </a:lnTo>
                <a:lnTo>
                  <a:pt x="0" y="528"/>
                </a:lnTo>
                <a:lnTo>
                  <a:pt x="96" y="336"/>
                </a:lnTo>
                <a:lnTo>
                  <a:pt x="192" y="240"/>
                </a:lnTo>
                <a:lnTo>
                  <a:pt x="336" y="144"/>
                </a:lnTo>
                <a:lnTo>
                  <a:pt x="384" y="0"/>
                </a:lnTo>
                <a:lnTo>
                  <a:pt x="576" y="0"/>
                </a:lnTo>
              </a:path>
            </a:pathLst>
          </a:custGeom>
          <a:noFill/>
          <a:ln w="25400" cap="rnd">
            <a:solidFill>
              <a:schemeClr val="tx1"/>
            </a:solidFill>
            <a:round/>
            <a:headEnd/>
            <a:tailEnd/>
          </a:ln>
        </p:spPr>
        <p:txBody>
          <a:bodyPr/>
          <a:lstStyle/>
          <a:p>
            <a:endParaRPr lang="en-US">
              <a:latin typeface="Arial Narrow" panose="020B0606020202030204" pitchFamily="34" charset="0"/>
            </a:endParaRPr>
          </a:p>
        </p:txBody>
      </p:sp>
      <p:sp>
        <p:nvSpPr>
          <p:cNvPr id="86084" name="Oval 69"/>
          <p:cNvSpPr>
            <a:spLocks noChangeArrowheads="1"/>
          </p:cNvSpPr>
          <p:nvPr/>
        </p:nvSpPr>
        <p:spPr bwMode="auto">
          <a:xfrm>
            <a:off x="6166612" y="59604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85" name="Freeform 70"/>
          <p:cNvSpPr>
            <a:spLocks/>
          </p:cNvSpPr>
          <p:nvPr/>
        </p:nvSpPr>
        <p:spPr bwMode="auto">
          <a:xfrm>
            <a:off x="6179313" y="3371239"/>
            <a:ext cx="455613" cy="2827338"/>
          </a:xfrm>
          <a:custGeom>
            <a:avLst/>
            <a:gdLst>
              <a:gd name="T0" fmla="*/ 0 w 287"/>
              <a:gd name="T1" fmla="*/ 2147483647 h 1781"/>
              <a:gd name="T2" fmla="*/ 2147483647 w 287"/>
              <a:gd name="T3" fmla="*/ 2147483647 h 1781"/>
              <a:gd name="T4" fmla="*/ 2147483647 w 287"/>
              <a:gd name="T5" fmla="*/ 2147483647 h 1781"/>
              <a:gd name="T6" fmla="*/ 2147483647 w 287"/>
              <a:gd name="T7" fmla="*/ 2147483647 h 1781"/>
              <a:gd name="T8" fmla="*/ 2147483647 w 287"/>
              <a:gd name="T9" fmla="*/ 2147483647 h 1781"/>
              <a:gd name="T10" fmla="*/ 2147483647 w 287"/>
              <a:gd name="T11" fmla="*/ 2147483647 h 1781"/>
              <a:gd name="T12" fmla="*/ 2147483647 w 287"/>
              <a:gd name="T13" fmla="*/ 2147483647 h 1781"/>
              <a:gd name="T14" fmla="*/ 2147483647 w 287"/>
              <a:gd name="T15" fmla="*/ 2147483647 h 1781"/>
              <a:gd name="T16" fmla="*/ 2147483647 w 287"/>
              <a:gd name="T17" fmla="*/ 2147483647 h 1781"/>
              <a:gd name="T18" fmla="*/ 2147483647 w 287"/>
              <a:gd name="T19" fmla="*/ 2147483647 h 1781"/>
              <a:gd name="T20" fmla="*/ 2147483647 w 287"/>
              <a:gd name="T21" fmla="*/ 2147483647 h 1781"/>
              <a:gd name="T22" fmla="*/ 2147483647 w 287"/>
              <a:gd name="T23" fmla="*/ 2147483647 h 1781"/>
              <a:gd name="T24" fmla="*/ 2147483647 w 287"/>
              <a:gd name="T25" fmla="*/ 2147483647 h 1781"/>
              <a:gd name="T26" fmla="*/ 2147483647 w 287"/>
              <a:gd name="T27" fmla="*/ 2147483647 h 1781"/>
              <a:gd name="T28" fmla="*/ 2147483647 w 287"/>
              <a:gd name="T29" fmla="*/ 2147483647 h 1781"/>
              <a:gd name="T30" fmla="*/ 2147483647 w 287"/>
              <a:gd name="T31" fmla="*/ 2147483647 h 1781"/>
              <a:gd name="T32" fmla="*/ 2147483647 w 287"/>
              <a:gd name="T33" fmla="*/ 2147483647 h 1781"/>
              <a:gd name="T34" fmla="*/ 2147483647 w 287"/>
              <a:gd name="T35" fmla="*/ 2147483647 h 1781"/>
              <a:gd name="T36" fmla="*/ 2147483647 w 287"/>
              <a:gd name="T37" fmla="*/ 2147483647 h 1781"/>
              <a:gd name="T38" fmla="*/ 2147483647 w 287"/>
              <a:gd name="T39" fmla="*/ 2147483647 h 1781"/>
              <a:gd name="T40" fmla="*/ 2147483647 w 287"/>
              <a:gd name="T41" fmla="*/ 2147483647 h 1781"/>
              <a:gd name="T42" fmla="*/ 2147483647 w 287"/>
              <a:gd name="T43" fmla="*/ 2147483647 h 1781"/>
              <a:gd name="T44" fmla="*/ 2147483647 w 287"/>
              <a:gd name="T45" fmla="*/ 2147483647 h 1781"/>
              <a:gd name="T46" fmla="*/ 2147483647 w 287"/>
              <a:gd name="T47" fmla="*/ 2147483647 h 1781"/>
              <a:gd name="T48" fmla="*/ 2147483647 w 287"/>
              <a:gd name="T49" fmla="*/ 2147483647 h 1781"/>
              <a:gd name="T50" fmla="*/ 2147483647 w 287"/>
              <a:gd name="T51" fmla="*/ 2147483647 h 1781"/>
              <a:gd name="T52" fmla="*/ 2147483647 w 287"/>
              <a:gd name="T53" fmla="*/ 0 h 17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7"/>
              <a:gd name="T82" fmla="*/ 0 h 1781"/>
              <a:gd name="T83" fmla="*/ 287 w 287"/>
              <a:gd name="T84" fmla="*/ 1781 h 17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7" h="1781">
                <a:moveTo>
                  <a:pt x="0" y="1781"/>
                </a:moveTo>
                <a:lnTo>
                  <a:pt x="7" y="1703"/>
                </a:lnTo>
                <a:lnTo>
                  <a:pt x="13" y="1624"/>
                </a:lnTo>
                <a:lnTo>
                  <a:pt x="28" y="1444"/>
                </a:lnTo>
                <a:lnTo>
                  <a:pt x="33" y="1376"/>
                </a:lnTo>
                <a:lnTo>
                  <a:pt x="37" y="1332"/>
                </a:lnTo>
                <a:lnTo>
                  <a:pt x="56" y="1232"/>
                </a:lnTo>
                <a:lnTo>
                  <a:pt x="70" y="1177"/>
                </a:lnTo>
                <a:lnTo>
                  <a:pt x="92" y="1042"/>
                </a:lnTo>
                <a:lnTo>
                  <a:pt x="108" y="988"/>
                </a:lnTo>
                <a:lnTo>
                  <a:pt x="112" y="931"/>
                </a:lnTo>
                <a:lnTo>
                  <a:pt x="127" y="887"/>
                </a:lnTo>
                <a:lnTo>
                  <a:pt x="140" y="843"/>
                </a:lnTo>
                <a:lnTo>
                  <a:pt x="153" y="811"/>
                </a:lnTo>
                <a:lnTo>
                  <a:pt x="157" y="777"/>
                </a:lnTo>
                <a:lnTo>
                  <a:pt x="185" y="689"/>
                </a:lnTo>
                <a:lnTo>
                  <a:pt x="198" y="656"/>
                </a:lnTo>
                <a:lnTo>
                  <a:pt x="214" y="589"/>
                </a:lnTo>
                <a:lnTo>
                  <a:pt x="241" y="514"/>
                </a:lnTo>
                <a:lnTo>
                  <a:pt x="243" y="491"/>
                </a:lnTo>
                <a:lnTo>
                  <a:pt x="257" y="447"/>
                </a:lnTo>
                <a:lnTo>
                  <a:pt x="270" y="414"/>
                </a:lnTo>
                <a:lnTo>
                  <a:pt x="272" y="380"/>
                </a:lnTo>
                <a:lnTo>
                  <a:pt x="279" y="302"/>
                </a:lnTo>
                <a:lnTo>
                  <a:pt x="287" y="212"/>
                </a:lnTo>
                <a:lnTo>
                  <a:pt x="286" y="98"/>
                </a:lnTo>
                <a:lnTo>
                  <a:pt x="273" y="0"/>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86" name="Freeform 71"/>
          <p:cNvSpPr>
            <a:spLocks/>
          </p:cNvSpPr>
          <p:nvPr/>
        </p:nvSpPr>
        <p:spPr bwMode="auto">
          <a:xfrm>
            <a:off x="5168076" y="4538053"/>
            <a:ext cx="2778125" cy="536575"/>
          </a:xfrm>
          <a:custGeom>
            <a:avLst/>
            <a:gdLst>
              <a:gd name="T0" fmla="*/ 0 w 1750"/>
              <a:gd name="T1" fmla="*/ 2147483647 h 338"/>
              <a:gd name="T2" fmla="*/ 2147483647 w 1750"/>
              <a:gd name="T3" fmla="*/ 0 h 338"/>
              <a:gd name="T4" fmla="*/ 2147483647 w 1750"/>
              <a:gd name="T5" fmla="*/ 2147483647 h 338"/>
              <a:gd name="T6" fmla="*/ 2147483647 w 1750"/>
              <a:gd name="T7" fmla="*/ 2147483647 h 338"/>
              <a:gd name="T8" fmla="*/ 2147483647 w 1750"/>
              <a:gd name="T9" fmla="*/ 2147483647 h 338"/>
              <a:gd name="T10" fmla="*/ 2147483647 w 1750"/>
              <a:gd name="T11" fmla="*/ 2147483647 h 338"/>
              <a:gd name="T12" fmla="*/ 2147483647 w 1750"/>
              <a:gd name="T13" fmla="*/ 2147483647 h 338"/>
              <a:gd name="T14" fmla="*/ 2147483647 w 1750"/>
              <a:gd name="T15" fmla="*/ 2147483647 h 338"/>
              <a:gd name="T16" fmla="*/ 2147483647 w 1750"/>
              <a:gd name="T17" fmla="*/ 2147483647 h 338"/>
              <a:gd name="T18" fmla="*/ 2147483647 w 1750"/>
              <a:gd name="T19" fmla="*/ 2147483647 h 338"/>
              <a:gd name="T20" fmla="*/ 2147483647 w 1750"/>
              <a:gd name="T21" fmla="*/ 2147483647 h 338"/>
              <a:gd name="T22" fmla="*/ 2147483647 w 1750"/>
              <a:gd name="T23" fmla="*/ 2147483647 h 338"/>
              <a:gd name="T24" fmla="*/ 2147483647 w 1750"/>
              <a:gd name="T25" fmla="*/ 2147483647 h 338"/>
              <a:gd name="T26" fmla="*/ 2147483647 w 1750"/>
              <a:gd name="T27" fmla="*/ 2147483647 h 338"/>
              <a:gd name="T28" fmla="*/ 2147483647 w 1750"/>
              <a:gd name="T29" fmla="*/ 2147483647 h 338"/>
              <a:gd name="T30" fmla="*/ 2147483647 w 1750"/>
              <a:gd name="T31" fmla="*/ 2147483647 h 338"/>
              <a:gd name="T32" fmla="*/ 2147483647 w 1750"/>
              <a:gd name="T33" fmla="*/ 2147483647 h 338"/>
              <a:gd name="T34" fmla="*/ 2147483647 w 1750"/>
              <a:gd name="T35" fmla="*/ 2147483647 h 338"/>
              <a:gd name="T36" fmla="*/ 2147483647 w 1750"/>
              <a:gd name="T37" fmla="*/ 2147483647 h 338"/>
              <a:gd name="T38" fmla="*/ 2147483647 w 1750"/>
              <a:gd name="T39" fmla="*/ 2147483647 h 338"/>
              <a:gd name="T40" fmla="*/ 2147483647 w 1750"/>
              <a:gd name="T41" fmla="*/ 2147483647 h 338"/>
              <a:gd name="T42" fmla="*/ 2147483647 w 1750"/>
              <a:gd name="T43" fmla="*/ 2147483647 h 3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0"/>
              <a:gd name="T67" fmla="*/ 0 h 338"/>
              <a:gd name="T68" fmla="*/ 1750 w 1750"/>
              <a:gd name="T69" fmla="*/ 338 h 3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0" h="338">
                <a:moveTo>
                  <a:pt x="0" y="17"/>
                </a:moveTo>
                <a:lnTo>
                  <a:pt x="99" y="0"/>
                </a:lnTo>
                <a:lnTo>
                  <a:pt x="170" y="9"/>
                </a:lnTo>
                <a:lnTo>
                  <a:pt x="244" y="18"/>
                </a:lnTo>
                <a:lnTo>
                  <a:pt x="411" y="39"/>
                </a:lnTo>
                <a:lnTo>
                  <a:pt x="475" y="46"/>
                </a:lnTo>
                <a:lnTo>
                  <a:pt x="608" y="74"/>
                </a:lnTo>
                <a:lnTo>
                  <a:pt x="711" y="107"/>
                </a:lnTo>
                <a:lnTo>
                  <a:pt x="784" y="116"/>
                </a:lnTo>
                <a:lnTo>
                  <a:pt x="834" y="133"/>
                </a:lnTo>
                <a:lnTo>
                  <a:pt x="887" y="139"/>
                </a:lnTo>
                <a:lnTo>
                  <a:pt x="968" y="170"/>
                </a:lnTo>
                <a:lnTo>
                  <a:pt x="1029" y="189"/>
                </a:lnTo>
                <a:lnTo>
                  <a:pt x="1110" y="220"/>
                </a:lnTo>
                <a:lnTo>
                  <a:pt x="1170" y="248"/>
                </a:lnTo>
                <a:lnTo>
                  <a:pt x="1271" y="282"/>
                </a:lnTo>
                <a:lnTo>
                  <a:pt x="1334" y="300"/>
                </a:lnTo>
                <a:lnTo>
                  <a:pt x="1437" y="323"/>
                </a:lnTo>
                <a:lnTo>
                  <a:pt x="1552" y="338"/>
                </a:lnTo>
                <a:lnTo>
                  <a:pt x="1626" y="336"/>
                </a:lnTo>
                <a:lnTo>
                  <a:pt x="1689" y="333"/>
                </a:lnTo>
                <a:lnTo>
                  <a:pt x="1750" y="331"/>
                </a:lnTo>
              </a:path>
            </a:pathLst>
          </a:custGeom>
          <a:noFill/>
          <a:ln w="12700" cap="rnd">
            <a:solidFill>
              <a:schemeClr val="tx1"/>
            </a:solidFill>
            <a:round/>
            <a:headEnd type="none" w="sm" len="sm"/>
            <a:tailEnd type="none" w="sm" len="sm"/>
          </a:ln>
        </p:spPr>
        <p:txBody>
          <a:bodyPr/>
          <a:lstStyle/>
          <a:p>
            <a:endParaRPr lang="en-US">
              <a:latin typeface="Arial Narrow" panose="020B0606020202030204" pitchFamily="34" charset="0"/>
            </a:endParaRPr>
          </a:p>
        </p:txBody>
      </p:sp>
      <p:sp>
        <p:nvSpPr>
          <p:cNvPr id="86088" name="Oval 73"/>
          <p:cNvSpPr>
            <a:spLocks noChangeArrowheads="1"/>
          </p:cNvSpPr>
          <p:nvPr/>
        </p:nvSpPr>
        <p:spPr bwMode="auto">
          <a:xfrm>
            <a:off x="7747762" y="50460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89" name="Freeform 74"/>
          <p:cNvSpPr>
            <a:spLocks/>
          </p:cNvSpPr>
          <p:nvPr/>
        </p:nvSpPr>
        <p:spPr bwMode="auto">
          <a:xfrm>
            <a:off x="5150613" y="3428390"/>
            <a:ext cx="2849563" cy="2141380"/>
          </a:xfrm>
          <a:custGeom>
            <a:avLst/>
            <a:gdLst>
              <a:gd name="T0" fmla="*/ 2147483647 w 1795"/>
              <a:gd name="T1" fmla="*/ 2147483647 h 1255"/>
              <a:gd name="T2" fmla="*/ 2147483647 w 1795"/>
              <a:gd name="T3" fmla="*/ 2147483647 h 1255"/>
              <a:gd name="T4" fmla="*/ 2147483647 w 1795"/>
              <a:gd name="T5" fmla="*/ 2147483647 h 1255"/>
              <a:gd name="T6" fmla="*/ 2147483647 w 1795"/>
              <a:gd name="T7" fmla="*/ 2147483647 h 1255"/>
              <a:gd name="T8" fmla="*/ 2147483647 w 1795"/>
              <a:gd name="T9" fmla="*/ 2147483647 h 1255"/>
              <a:gd name="T10" fmla="*/ 2147483647 w 1795"/>
              <a:gd name="T11" fmla="*/ 2147483647 h 1255"/>
              <a:gd name="T12" fmla="*/ 2147483647 w 1795"/>
              <a:gd name="T13" fmla="*/ 2147483647 h 1255"/>
              <a:gd name="T14" fmla="*/ 2147483647 w 1795"/>
              <a:gd name="T15" fmla="*/ 2147483647 h 1255"/>
              <a:gd name="T16" fmla="*/ 2147483647 w 1795"/>
              <a:gd name="T17" fmla="*/ 0 h 1255"/>
              <a:gd name="T18" fmla="*/ 2147483647 w 1795"/>
              <a:gd name="T19" fmla="*/ 2147483647 h 1255"/>
              <a:gd name="T20" fmla="*/ 2147483647 w 1795"/>
              <a:gd name="T21" fmla="*/ 2147483647 h 1255"/>
              <a:gd name="T22" fmla="*/ 2147483647 w 1795"/>
              <a:gd name="T23" fmla="*/ 2147483647 h 1255"/>
              <a:gd name="T24" fmla="*/ 2147483647 w 1795"/>
              <a:gd name="T25" fmla="*/ 2147483647 h 1255"/>
              <a:gd name="T26" fmla="*/ 2147483647 w 1795"/>
              <a:gd name="T27" fmla="*/ 2147483647 h 1255"/>
              <a:gd name="T28" fmla="*/ 2147483647 w 1795"/>
              <a:gd name="T29" fmla="*/ 2147483647 h 1255"/>
              <a:gd name="T30" fmla="*/ 0 w 1795"/>
              <a:gd name="T31" fmla="*/ 2147483647 h 1255"/>
              <a:gd name="T32" fmla="*/ 2147483647 w 1795"/>
              <a:gd name="T33" fmla="*/ 2147483647 h 1255"/>
              <a:gd name="T34" fmla="*/ 2147483647 w 1795"/>
              <a:gd name="T35" fmla="*/ 2147483647 h 1255"/>
              <a:gd name="T36" fmla="*/ 2147483647 w 1795"/>
              <a:gd name="T37" fmla="*/ 2147483647 h 1255"/>
              <a:gd name="T38" fmla="*/ 2147483647 w 1795"/>
              <a:gd name="T39" fmla="*/ 2147483647 h 1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95"/>
              <a:gd name="T61" fmla="*/ 0 h 1255"/>
              <a:gd name="T62" fmla="*/ 1795 w 1795"/>
              <a:gd name="T63" fmla="*/ 1255 h 1255"/>
              <a:gd name="connsiteX0" fmla="*/ 8290 w 10000"/>
              <a:gd name="connsiteY0" fmla="*/ 8088 h 9654"/>
              <a:gd name="connsiteX1" fmla="*/ 9198 w 10000"/>
              <a:gd name="connsiteY1" fmla="*/ 7052 h 9654"/>
              <a:gd name="connsiteX2" fmla="*/ 9894 w 10000"/>
              <a:gd name="connsiteY2" fmla="*/ 6175 h 9654"/>
              <a:gd name="connsiteX3" fmla="*/ 10000 w 10000"/>
              <a:gd name="connsiteY3" fmla="*/ 5139 h 9654"/>
              <a:gd name="connsiteX4" fmla="*/ 9894 w 10000"/>
              <a:gd name="connsiteY4" fmla="*/ 4263 h 9654"/>
              <a:gd name="connsiteX5" fmla="*/ 9359 w 10000"/>
              <a:gd name="connsiteY5" fmla="*/ 2733 h 9654"/>
              <a:gd name="connsiteX6" fmla="*/ 8290 w 10000"/>
              <a:gd name="connsiteY6" fmla="*/ 821 h 9654"/>
              <a:gd name="connsiteX7" fmla="*/ 7220 w 10000"/>
              <a:gd name="connsiteY7" fmla="*/ 56 h 9654"/>
              <a:gd name="connsiteX8" fmla="*/ 6045 w 10000"/>
              <a:gd name="connsiteY8" fmla="*/ 0 h 9654"/>
              <a:gd name="connsiteX9" fmla="*/ 4546 w 10000"/>
              <a:gd name="connsiteY9" fmla="*/ 56 h 9654"/>
              <a:gd name="connsiteX10" fmla="*/ 3476 w 10000"/>
              <a:gd name="connsiteY10" fmla="*/ 821 h 9654"/>
              <a:gd name="connsiteX11" fmla="*/ 2390 w 10000"/>
              <a:gd name="connsiteY11" fmla="*/ 1657 h 9654"/>
              <a:gd name="connsiteX12" fmla="*/ 1604 w 10000"/>
              <a:gd name="connsiteY12" fmla="*/ 2351 h 9654"/>
              <a:gd name="connsiteX13" fmla="*/ 1070 w 10000"/>
              <a:gd name="connsiteY13" fmla="*/ 3498 h 9654"/>
              <a:gd name="connsiteX14" fmla="*/ 535 w 10000"/>
              <a:gd name="connsiteY14" fmla="*/ 5410 h 9654"/>
              <a:gd name="connsiteX15" fmla="*/ 0 w 10000"/>
              <a:gd name="connsiteY15" fmla="*/ 7705 h 9654"/>
              <a:gd name="connsiteX16" fmla="*/ 134 w 10000"/>
              <a:gd name="connsiteY16" fmla="*/ 8414 h 9654"/>
              <a:gd name="connsiteX17" fmla="*/ 535 w 10000"/>
              <a:gd name="connsiteY17" fmla="*/ 9235 h 9654"/>
              <a:gd name="connsiteX18" fmla="*/ 1799 w 10000"/>
              <a:gd name="connsiteY18" fmla="*/ 9649 h 9654"/>
              <a:gd name="connsiteX19" fmla="*/ 8379 w 10000"/>
              <a:gd name="connsiteY19" fmla="*/ 8024 h 9654"/>
              <a:gd name="connsiteX0" fmla="*/ 8290 w 10000"/>
              <a:gd name="connsiteY0" fmla="*/ 8378 h 9995"/>
              <a:gd name="connsiteX1" fmla="*/ 9198 w 10000"/>
              <a:gd name="connsiteY1" fmla="*/ 7305 h 9995"/>
              <a:gd name="connsiteX2" fmla="*/ 9894 w 10000"/>
              <a:gd name="connsiteY2" fmla="*/ 6396 h 9995"/>
              <a:gd name="connsiteX3" fmla="*/ 10000 w 10000"/>
              <a:gd name="connsiteY3" fmla="*/ 5323 h 9995"/>
              <a:gd name="connsiteX4" fmla="*/ 9894 w 10000"/>
              <a:gd name="connsiteY4" fmla="*/ 4416 h 9995"/>
              <a:gd name="connsiteX5" fmla="*/ 9359 w 10000"/>
              <a:gd name="connsiteY5" fmla="*/ 2831 h 9995"/>
              <a:gd name="connsiteX6" fmla="*/ 8290 w 10000"/>
              <a:gd name="connsiteY6" fmla="*/ 850 h 9995"/>
              <a:gd name="connsiteX7" fmla="*/ 7220 w 10000"/>
              <a:gd name="connsiteY7" fmla="*/ 58 h 9995"/>
              <a:gd name="connsiteX8" fmla="*/ 6045 w 10000"/>
              <a:gd name="connsiteY8" fmla="*/ 0 h 9995"/>
              <a:gd name="connsiteX9" fmla="*/ 4546 w 10000"/>
              <a:gd name="connsiteY9" fmla="*/ 58 h 9995"/>
              <a:gd name="connsiteX10" fmla="*/ 3476 w 10000"/>
              <a:gd name="connsiteY10" fmla="*/ 850 h 9995"/>
              <a:gd name="connsiteX11" fmla="*/ 2390 w 10000"/>
              <a:gd name="connsiteY11" fmla="*/ 1716 h 9995"/>
              <a:gd name="connsiteX12" fmla="*/ 1604 w 10000"/>
              <a:gd name="connsiteY12" fmla="*/ 2435 h 9995"/>
              <a:gd name="connsiteX13" fmla="*/ 1070 w 10000"/>
              <a:gd name="connsiteY13" fmla="*/ 3623 h 9995"/>
              <a:gd name="connsiteX14" fmla="*/ 535 w 10000"/>
              <a:gd name="connsiteY14" fmla="*/ 5604 h 9995"/>
              <a:gd name="connsiteX15" fmla="*/ 0 w 10000"/>
              <a:gd name="connsiteY15" fmla="*/ 7981 h 9995"/>
              <a:gd name="connsiteX16" fmla="*/ 134 w 10000"/>
              <a:gd name="connsiteY16" fmla="*/ 8716 h 9995"/>
              <a:gd name="connsiteX17" fmla="*/ 535 w 10000"/>
              <a:gd name="connsiteY17" fmla="*/ 9566 h 9995"/>
              <a:gd name="connsiteX18" fmla="*/ 1799 w 10000"/>
              <a:gd name="connsiteY18" fmla="*/ 9995 h 9995"/>
              <a:gd name="connsiteX19" fmla="*/ 8379 w 10000"/>
              <a:gd name="connsiteY19" fmla="*/ 8312 h 9995"/>
              <a:gd name="connsiteX0" fmla="*/ 8290 w 10000"/>
              <a:gd name="connsiteY0" fmla="*/ 8382 h 10000"/>
              <a:gd name="connsiteX1" fmla="*/ 9198 w 10000"/>
              <a:gd name="connsiteY1" fmla="*/ 7309 h 10000"/>
              <a:gd name="connsiteX2" fmla="*/ 9894 w 10000"/>
              <a:gd name="connsiteY2" fmla="*/ 6399 h 10000"/>
              <a:gd name="connsiteX3" fmla="*/ 10000 w 10000"/>
              <a:gd name="connsiteY3" fmla="*/ 5326 h 10000"/>
              <a:gd name="connsiteX4" fmla="*/ 9894 w 10000"/>
              <a:gd name="connsiteY4" fmla="*/ 4418 h 10000"/>
              <a:gd name="connsiteX5" fmla="*/ 9359 w 10000"/>
              <a:gd name="connsiteY5" fmla="*/ 2832 h 10000"/>
              <a:gd name="connsiteX6" fmla="*/ 8290 w 10000"/>
              <a:gd name="connsiteY6" fmla="*/ 850 h 10000"/>
              <a:gd name="connsiteX7" fmla="*/ 7220 w 10000"/>
              <a:gd name="connsiteY7" fmla="*/ 58 h 10000"/>
              <a:gd name="connsiteX8" fmla="*/ 6045 w 10000"/>
              <a:gd name="connsiteY8" fmla="*/ 0 h 10000"/>
              <a:gd name="connsiteX9" fmla="*/ 4546 w 10000"/>
              <a:gd name="connsiteY9" fmla="*/ 58 h 10000"/>
              <a:gd name="connsiteX10" fmla="*/ 3476 w 10000"/>
              <a:gd name="connsiteY10" fmla="*/ 850 h 10000"/>
              <a:gd name="connsiteX11" fmla="*/ 2390 w 10000"/>
              <a:gd name="connsiteY11" fmla="*/ 1717 h 10000"/>
              <a:gd name="connsiteX12" fmla="*/ 1604 w 10000"/>
              <a:gd name="connsiteY12" fmla="*/ 2436 h 10000"/>
              <a:gd name="connsiteX13" fmla="*/ 1070 w 10000"/>
              <a:gd name="connsiteY13" fmla="*/ 3625 h 10000"/>
              <a:gd name="connsiteX14" fmla="*/ 535 w 10000"/>
              <a:gd name="connsiteY14" fmla="*/ 5607 h 10000"/>
              <a:gd name="connsiteX15" fmla="*/ 0 w 10000"/>
              <a:gd name="connsiteY15" fmla="*/ 7985 h 10000"/>
              <a:gd name="connsiteX16" fmla="*/ 134 w 10000"/>
              <a:gd name="connsiteY16" fmla="*/ 8720 h 10000"/>
              <a:gd name="connsiteX17" fmla="*/ 535 w 10000"/>
              <a:gd name="connsiteY17" fmla="*/ 9571 h 10000"/>
              <a:gd name="connsiteX18" fmla="*/ 1799 w 10000"/>
              <a:gd name="connsiteY18" fmla="*/ 10000 h 10000"/>
              <a:gd name="connsiteX19" fmla="*/ 6727 w 10000"/>
              <a:gd name="connsiteY19" fmla="*/ 8756 h 10000"/>
              <a:gd name="connsiteX20" fmla="*/ 8379 w 10000"/>
              <a:gd name="connsiteY20" fmla="*/ 8316 h 10000"/>
              <a:gd name="connsiteX0" fmla="*/ 8290 w 10000"/>
              <a:gd name="connsiteY0" fmla="*/ 8382 h 10000"/>
              <a:gd name="connsiteX1" fmla="*/ 9198 w 10000"/>
              <a:gd name="connsiteY1" fmla="*/ 7309 h 10000"/>
              <a:gd name="connsiteX2" fmla="*/ 9894 w 10000"/>
              <a:gd name="connsiteY2" fmla="*/ 6399 h 10000"/>
              <a:gd name="connsiteX3" fmla="*/ 10000 w 10000"/>
              <a:gd name="connsiteY3" fmla="*/ 5326 h 10000"/>
              <a:gd name="connsiteX4" fmla="*/ 9894 w 10000"/>
              <a:gd name="connsiteY4" fmla="*/ 4418 h 10000"/>
              <a:gd name="connsiteX5" fmla="*/ 9359 w 10000"/>
              <a:gd name="connsiteY5" fmla="*/ 2832 h 10000"/>
              <a:gd name="connsiteX6" fmla="*/ 8290 w 10000"/>
              <a:gd name="connsiteY6" fmla="*/ 850 h 10000"/>
              <a:gd name="connsiteX7" fmla="*/ 7220 w 10000"/>
              <a:gd name="connsiteY7" fmla="*/ 58 h 10000"/>
              <a:gd name="connsiteX8" fmla="*/ 6045 w 10000"/>
              <a:gd name="connsiteY8" fmla="*/ 0 h 10000"/>
              <a:gd name="connsiteX9" fmla="*/ 4546 w 10000"/>
              <a:gd name="connsiteY9" fmla="*/ 58 h 10000"/>
              <a:gd name="connsiteX10" fmla="*/ 3476 w 10000"/>
              <a:gd name="connsiteY10" fmla="*/ 850 h 10000"/>
              <a:gd name="connsiteX11" fmla="*/ 2390 w 10000"/>
              <a:gd name="connsiteY11" fmla="*/ 1717 h 10000"/>
              <a:gd name="connsiteX12" fmla="*/ 1604 w 10000"/>
              <a:gd name="connsiteY12" fmla="*/ 2436 h 10000"/>
              <a:gd name="connsiteX13" fmla="*/ 1070 w 10000"/>
              <a:gd name="connsiteY13" fmla="*/ 3625 h 10000"/>
              <a:gd name="connsiteX14" fmla="*/ 535 w 10000"/>
              <a:gd name="connsiteY14" fmla="*/ 5607 h 10000"/>
              <a:gd name="connsiteX15" fmla="*/ 0 w 10000"/>
              <a:gd name="connsiteY15" fmla="*/ 7985 h 10000"/>
              <a:gd name="connsiteX16" fmla="*/ 134 w 10000"/>
              <a:gd name="connsiteY16" fmla="*/ 8720 h 10000"/>
              <a:gd name="connsiteX17" fmla="*/ 535 w 10000"/>
              <a:gd name="connsiteY17" fmla="*/ 9571 h 10000"/>
              <a:gd name="connsiteX18" fmla="*/ 1799 w 10000"/>
              <a:gd name="connsiteY18" fmla="*/ 10000 h 10000"/>
              <a:gd name="connsiteX19" fmla="*/ 6994 w 10000"/>
              <a:gd name="connsiteY19" fmla="*/ 9549 h 10000"/>
              <a:gd name="connsiteX20" fmla="*/ 8379 w 10000"/>
              <a:gd name="connsiteY20" fmla="*/ 8316 h 10000"/>
              <a:gd name="connsiteX0" fmla="*/ 8290 w 10000"/>
              <a:gd name="connsiteY0" fmla="*/ 8382 h 10000"/>
              <a:gd name="connsiteX1" fmla="*/ 9198 w 10000"/>
              <a:gd name="connsiteY1" fmla="*/ 7309 h 10000"/>
              <a:gd name="connsiteX2" fmla="*/ 9894 w 10000"/>
              <a:gd name="connsiteY2" fmla="*/ 6399 h 10000"/>
              <a:gd name="connsiteX3" fmla="*/ 10000 w 10000"/>
              <a:gd name="connsiteY3" fmla="*/ 5326 h 10000"/>
              <a:gd name="connsiteX4" fmla="*/ 9894 w 10000"/>
              <a:gd name="connsiteY4" fmla="*/ 4418 h 10000"/>
              <a:gd name="connsiteX5" fmla="*/ 9359 w 10000"/>
              <a:gd name="connsiteY5" fmla="*/ 2832 h 10000"/>
              <a:gd name="connsiteX6" fmla="*/ 8290 w 10000"/>
              <a:gd name="connsiteY6" fmla="*/ 850 h 10000"/>
              <a:gd name="connsiteX7" fmla="*/ 7220 w 10000"/>
              <a:gd name="connsiteY7" fmla="*/ 58 h 10000"/>
              <a:gd name="connsiteX8" fmla="*/ 6045 w 10000"/>
              <a:gd name="connsiteY8" fmla="*/ 0 h 10000"/>
              <a:gd name="connsiteX9" fmla="*/ 4546 w 10000"/>
              <a:gd name="connsiteY9" fmla="*/ 58 h 10000"/>
              <a:gd name="connsiteX10" fmla="*/ 3476 w 10000"/>
              <a:gd name="connsiteY10" fmla="*/ 850 h 10000"/>
              <a:gd name="connsiteX11" fmla="*/ 2390 w 10000"/>
              <a:gd name="connsiteY11" fmla="*/ 1717 h 10000"/>
              <a:gd name="connsiteX12" fmla="*/ 1604 w 10000"/>
              <a:gd name="connsiteY12" fmla="*/ 2436 h 10000"/>
              <a:gd name="connsiteX13" fmla="*/ 1070 w 10000"/>
              <a:gd name="connsiteY13" fmla="*/ 3625 h 10000"/>
              <a:gd name="connsiteX14" fmla="*/ 535 w 10000"/>
              <a:gd name="connsiteY14" fmla="*/ 5607 h 10000"/>
              <a:gd name="connsiteX15" fmla="*/ 0 w 10000"/>
              <a:gd name="connsiteY15" fmla="*/ 7985 h 10000"/>
              <a:gd name="connsiteX16" fmla="*/ 134 w 10000"/>
              <a:gd name="connsiteY16" fmla="*/ 8720 h 10000"/>
              <a:gd name="connsiteX17" fmla="*/ 535 w 10000"/>
              <a:gd name="connsiteY17" fmla="*/ 9571 h 10000"/>
              <a:gd name="connsiteX18" fmla="*/ 1799 w 10000"/>
              <a:gd name="connsiteY18" fmla="*/ 10000 h 10000"/>
              <a:gd name="connsiteX19" fmla="*/ 4967 w 10000"/>
              <a:gd name="connsiteY19" fmla="*/ 9780 h 10000"/>
              <a:gd name="connsiteX20" fmla="*/ 6994 w 10000"/>
              <a:gd name="connsiteY20" fmla="*/ 9549 h 10000"/>
              <a:gd name="connsiteX21" fmla="*/ 8379 w 10000"/>
              <a:gd name="connsiteY21" fmla="*/ 8316 h 10000"/>
              <a:gd name="connsiteX0" fmla="*/ 8290 w 10000"/>
              <a:gd name="connsiteY0" fmla="*/ 8382 h 10837"/>
              <a:gd name="connsiteX1" fmla="*/ 9198 w 10000"/>
              <a:gd name="connsiteY1" fmla="*/ 7309 h 10837"/>
              <a:gd name="connsiteX2" fmla="*/ 9894 w 10000"/>
              <a:gd name="connsiteY2" fmla="*/ 6399 h 10837"/>
              <a:gd name="connsiteX3" fmla="*/ 10000 w 10000"/>
              <a:gd name="connsiteY3" fmla="*/ 5326 h 10837"/>
              <a:gd name="connsiteX4" fmla="*/ 9894 w 10000"/>
              <a:gd name="connsiteY4" fmla="*/ 4418 h 10837"/>
              <a:gd name="connsiteX5" fmla="*/ 9359 w 10000"/>
              <a:gd name="connsiteY5" fmla="*/ 2832 h 10837"/>
              <a:gd name="connsiteX6" fmla="*/ 8290 w 10000"/>
              <a:gd name="connsiteY6" fmla="*/ 850 h 10837"/>
              <a:gd name="connsiteX7" fmla="*/ 7220 w 10000"/>
              <a:gd name="connsiteY7" fmla="*/ 58 h 10837"/>
              <a:gd name="connsiteX8" fmla="*/ 6045 w 10000"/>
              <a:gd name="connsiteY8" fmla="*/ 0 h 10837"/>
              <a:gd name="connsiteX9" fmla="*/ 4546 w 10000"/>
              <a:gd name="connsiteY9" fmla="*/ 58 h 10837"/>
              <a:gd name="connsiteX10" fmla="*/ 3476 w 10000"/>
              <a:gd name="connsiteY10" fmla="*/ 850 h 10837"/>
              <a:gd name="connsiteX11" fmla="*/ 2390 w 10000"/>
              <a:gd name="connsiteY11" fmla="*/ 1717 h 10837"/>
              <a:gd name="connsiteX12" fmla="*/ 1604 w 10000"/>
              <a:gd name="connsiteY12" fmla="*/ 2436 h 10837"/>
              <a:gd name="connsiteX13" fmla="*/ 1070 w 10000"/>
              <a:gd name="connsiteY13" fmla="*/ 3625 h 10837"/>
              <a:gd name="connsiteX14" fmla="*/ 535 w 10000"/>
              <a:gd name="connsiteY14" fmla="*/ 5607 h 10837"/>
              <a:gd name="connsiteX15" fmla="*/ 0 w 10000"/>
              <a:gd name="connsiteY15" fmla="*/ 7985 h 10837"/>
              <a:gd name="connsiteX16" fmla="*/ 134 w 10000"/>
              <a:gd name="connsiteY16" fmla="*/ 8720 h 10837"/>
              <a:gd name="connsiteX17" fmla="*/ 535 w 10000"/>
              <a:gd name="connsiteY17" fmla="*/ 9571 h 10837"/>
              <a:gd name="connsiteX18" fmla="*/ 1799 w 10000"/>
              <a:gd name="connsiteY18" fmla="*/ 10000 h 10837"/>
              <a:gd name="connsiteX19" fmla="*/ 6148 w 10000"/>
              <a:gd name="connsiteY19" fmla="*/ 10837 h 10837"/>
              <a:gd name="connsiteX20" fmla="*/ 6994 w 10000"/>
              <a:gd name="connsiteY20" fmla="*/ 9549 h 10837"/>
              <a:gd name="connsiteX21" fmla="*/ 8379 w 10000"/>
              <a:gd name="connsiteY21" fmla="*/ 8316 h 10837"/>
              <a:gd name="connsiteX0" fmla="*/ 8290 w 10000"/>
              <a:gd name="connsiteY0" fmla="*/ 8382 h 10837"/>
              <a:gd name="connsiteX1" fmla="*/ 9198 w 10000"/>
              <a:gd name="connsiteY1" fmla="*/ 7309 h 10837"/>
              <a:gd name="connsiteX2" fmla="*/ 9894 w 10000"/>
              <a:gd name="connsiteY2" fmla="*/ 6399 h 10837"/>
              <a:gd name="connsiteX3" fmla="*/ 10000 w 10000"/>
              <a:gd name="connsiteY3" fmla="*/ 5326 h 10837"/>
              <a:gd name="connsiteX4" fmla="*/ 9894 w 10000"/>
              <a:gd name="connsiteY4" fmla="*/ 4418 h 10837"/>
              <a:gd name="connsiteX5" fmla="*/ 9359 w 10000"/>
              <a:gd name="connsiteY5" fmla="*/ 2832 h 10837"/>
              <a:gd name="connsiteX6" fmla="*/ 8290 w 10000"/>
              <a:gd name="connsiteY6" fmla="*/ 850 h 10837"/>
              <a:gd name="connsiteX7" fmla="*/ 7220 w 10000"/>
              <a:gd name="connsiteY7" fmla="*/ 58 h 10837"/>
              <a:gd name="connsiteX8" fmla="*/ 6045 w 10000"/>
              <a:gd name="connsiteY8" fmla="*/ 0 h 10837"/>
              <a:gd name="connsiteX9" fmla="*/ 4546 w 10000"/>
              <a:gd name="connsiteY9" fmla="*/ 58 h 10837"/>
              <a:gd name="connsiteX10" fmla="*/ 3476 w 10000"/>
              <a:gd name="connsiteY10" fmla="*/ 850 h 10837"/>
              <a:gd name="connsiteX11" fmla="*/ 2390 w 10000"/>
              <a:gd name="connsiteY11" fmla="*/ 1717 h 10837"/>
              <a:gd name="connsiteX12" fmla="*/ 1604 w 10000"/>
              <a:gd name="connsiteY12" fmla="*/ 2436 h 10837"/>
              <a:gd name="connsiteX13" fmla="*/ 1070 w 10000"/>
              <a:gd name="connsiteY13" fmla="*/ 3625 h 10837"/>
              <a:gd name="connsiteX14" fmla="*/ 535 w 10000"/>
              <a:gd name="connsiteY14" fmla="*/ 5607 h 10837"/>
              <a:gd name="connsiteX15" fmla="*/ 0 w 10000"/>
              <a:gd name="connsiteY15" fmla="*/ 7985 h 10837"/>
              <a:gd name="connsiteX16" fmla="*/ 134 w 10000"/>
              <a:gd name="connsiteY16" fmla="*/ 8720 h 10837"/>
              <a:gd name="connsiteX17" fmla="*/ 535 w 10000"/>
              <a:gd name="connsiteY17" fmla="*/ 9571 h 10837"/>
              <a:gd name="connsiteX18" fmla="*/ 1799 w 10000"/>
              <a:gd name="connsiteY18" fmla="*/ 10000 h 10837"/>
              <a:gd name="connsiteX19" fmla="*/ 4187 w 10000"/>
              <a:gd name="connsiteY19" fmla="*/ 10441 h 10837"/>
              <a:gd name="connsiteX20" fmla="*/ 6148 w 10000"/>
              <a:gd name="connsiteY20" fmla="*/ 10837 h 10837"/>
              <a:gd name="connsiteX21" fmla="*/ 6994 w 10000"/>
              <a:gd name="connsiteY21" fmla="*/ 9549 h 10837"/>
              <a:gd name="connsiteX22" fmla="*/ 8379 w 10000"/>
              <a:gd name="connsiteY22" fmla="*/ 8316 h 10837"/>
              <a:gd name="connsiteX0" fmla="*/ 8290 w 10000"/>
              <a:gd name="connsiteY0" fmla="*/ 8382 h 11201"/>
              <a:gd name="connsiteX1" fmla="*/ 9198 w 10000"/>
              <a:gd name="connsiteY1" fmla="*/ 7309 h 11201"/>
              <a:gd name="connsiteX2" fmla="*/ 9894 w 10000"/>
              <a:gd name="connsiteY2" fmla="*/ 6399 h 11201"/>
              <a:gd name="connsiteX3" fmla="*/ 10000 w 10000"/>
              <a:gd name="connsiteY3" fmla="*/ 5326 h 11201"/>
              <a:gd name="connsiteX4" fmla="*/ 9894 w 10000"/>
              <a:gd name="connsiteY4" fmla="*/ 4418 h 11201"/>
              <a:gd name="connsiteX5" fmla="*/ 9359 w 10000"/>
              <a:gd name="connsiteY5" fmla="*/ 2832 h 11201"/>
              <a:gd name="connsiteX6" fmla="*/ 8290 w 10000"/>
              <a:gd name="connsiteY6" fmla="*/ 850 h 11201"/>
              <a:gd name="connsiteX7" fmla="*/ 7220 w 10000"/>
              <a:gd name="connsiteY7" fmla="*/ 58 h 11201"/>
              <a:gd name="connsiteX8" fmla="*/ 6045 w 10000"/>
              <a:gd name="connsiteY8" fmla="*/ 0 h 11201"/>
              <a:gd name="connsiteX9" fmla="*/ 4546 w 10000"/>
              <a:gd name="connsiteY9" fmla="*/ 58 h 11201"/>
              <a:gd name="connsiteX10" fmla="*/ 3476 w 10000"/>
              <a:gd name="connsiteY10" fmla="*/ 850 h 11201"/>
              <a:gd name="connsiteX11" fmla="*/ 2390 w 10000"/>
              <a:gd name="connsiteY11" fmla="*/ 1717 h 11201"/>
              <a:gd name="connsiteX12" fmla="*/ 1604 w 10000"/>
              <a:gd name="connsiteY12" fmla="*/ 2436 h 11201"/>
              <a:gd name="connsiteX13" fmla="*/ 1070 w 10000"/>
              <a:gd name="connsiteY13" fmla="*/ 3625 h 11201"/>
              <a:gd name="connsiteX14" fmla="*/ 535 w 10000"/>
              <a:gd name="connsiteY14" fmla="*/ 5607 h 11201"/>
              <a:gd name="connsiteX15" fmla="*/ 0 w 10000"/>
              <a:gd name="connsiteY15" fmla="*/ 7985 h 11201"/>
              <a:gd name="connsiteX16" fmla="*/ 134 w 10000"/>
              <a:gd name="connsiteY16" fmla="*/ 8720 h 11201"/>
              <a:gd name="connsiteX17" fmla="*/ 535 w 10000"/>
              <a:gd name="connsiteY17" fmla="*/ 9571 h 11201"/>
              <a:gd name="connsiteX18" fmla="*/ 1799 w 10000"/>
              <a:gd name="connsiteY18" fmla="*/ 10000 h 11201"/>
              <a:gd name="connsiteX19" fmla="*/ 4856 w 10000"/>
              <a:gd name="connsiteY19" fmla="*/ 11201 h 11201"/>
              <a:gd name="connsiteX20" fmla="*/ 6148 w 10000"/>
              <a:gd name="connsiteY20" fmla="*/ 10837 h 11201"/>
              <a:gd name="connsiteX21" fmla="*/ 6994 w 10000"/>
              <a:gd name="connsiteY21" fmla="*/ 9549 h 11201"/>
              <a:gd name="connsiteX22" fmla="*/ 8379 w 10000"/>
              <a:gd name="connsiteY22" fmla="*/ 8316 h 11201"/>
              <a:gd name="connsiteX0" fmla="*/ 8290 w 10000"/>
              <a:gd name="connsiteY0" fmla="*/ 8382 h 11201"/>
              <a:gd name="connsiteX1" fmla="*/ 9198 w 10000"/>
              <a:gd name="connsiteY1" fmla="*/ 7309 h 11201"/>
              <a:gd name="connsiteX2" fmla="*/ 9894 w 10000"/>
              <a:gd name="connsiteY2" fmla="*/ 6399 h 11201"/>
              <a:gd name="connsiteX3" fmla="*/ 10000 w 10000"/>
              <a:gd name="connsiteY3" fmla="*/ 5326 h 11201"/>
              <a:gd name="connsiteX4" fmla="*/ 9894 w 10000"/>
              <a:gd name="connsiteY4" fmla="*/ 4418 h 11201"/>
              <a:gd name="connsiteX5" fmla="*/ 9359 w 10000"/>
              <a:gd name="connsiteY5" fmla="*/ 2832 h 11201"/>
              <a:gd name="connsiteX6" fmla="*/ 8290 w 10000"/>
              <a:gd name="connsiteY6" fmla="*/ 850 h 11201"/>
              <a:gd name="connsiteX7" fmla="*/ 7220 w 10000"/>
              <a:gd name="connsiteY7" fmla="*/ 58 h 11201"/>
              <a:gd name="connsiteX8" fmla="*/ 6045 w 10000"/>
              <a:gd name="connsiteY8" fmla="*/ 0 h 11201"/>
              <a:gd name="connsiteX9" fmla="*/ 4546 w 10000"/>
              <a:gd name="connsiteY9" fmla="*/ 58 h 11201"/>
              <a:gd name="connsiteX10" fmla="*/ 3476 w 10000"/>
              <a:gd name="connsiteY10" fmla="*/ 850 h 11201"/>
              <a:gd name="connsiteX11" fmla="*/ 2390 w 10000"/>
              <a:gd name="connsiteY11" fmla="*/ 1717 h 11201"/>
              <a:gd name="connsiteX12" fmla="*/ 1604 w 10000"/>
              <a:gd name="connsiteY12" fmla="*/ 2436 h 11201"/>
              <a:gd name="connsiteX13" fmla="*/ 1070 w 10000"/>
              <a:gd name="connsiteY13" fmla="*/ 3625 h 11201"/>
              <a:gd name="connsiteX14" fmla="*/ 535 w 10000"/>
              <a:gd name="connsiteY14" fmla="*/ 5607 h 11201"/>
              <a:gd name="connsiteX15" fmla="*/ 0 w 10000"/>
              <a:gd name="connsiteY15" fmla="*/ 7985 h 11201"/>
              <a:gd name="connsiteX16" fmla="*/ 134 w 10000"/>
              <a:gd name="connsiteY16" fmla="*/ 8720 h 11201"/>
              <a:gd name="connsiteX17" fmla="*/ 535 w 10000"/>
              <a:gd name="connsiteY17" fmla="*/ 9571 h 11201"/>
              <a:gd name="connsiteX18" fmla="*/ 1799 w 10000"/>
              <a:gd name="connsiteY18" fmla="*/ 10000 h 11201"/>
              <a:gd name="connsiteX19" fmla="*/ 2961 w 10000"/>
              <a:gd name="connsiteY19" fmla="*/ 10474 h 11201"/>
              <a:gd name="connsiteX20" fmla="*/ 4856 w 10000"/>
              <a:gd name="connsiteY20" fmla="*/ 11201 h 11201"/>
              <a:gd name="connsiteX21" fmla="*/ 6148 w 10000"/>
              <a:gd name="connsiteY21" fmla="*/ 10837 h 11201"/>
              <a:gd name="connsiteX22" fmla="*/ 6994 w 10000"/>
              <a:gd name="connsiteY22" fmla="*/ 9549 h 11201"/>
              <a:gd name="connsiteX23" fmla="*/ 8379 w 10000"/>
              <a:gd name="connsiteY23" fmla="*/ 8316 h 11201"/>
              <a:gd name="connsiteX0" fmla="*/ 8290 w 10000"/>
              <a:gd name="connsiteY0" fmla="*/ 8382 h 11201"/>
              <a:gd name="connsiteX1" fmla="*/ 9198 w 10000"/>
              <a:gd name="connsiteY1" fmla="*/ 7309 h 11201"/>
              <a:gd name="connsiteX2" fmla="*/ 9894 w 10000"/>
              <a:gd name="connsiteY2" fmla="*/ 6399 h 11201"/>
              <a:gd name="connsiteX3" fmla="*/ 10000 w 10000"/>
              <a:gd name="connsiteY3" fmla="*/ 5326 h 11201"/>
              <a:gd name="connsiteX4" fmla="*/ 9894 w 10000"/>
              <a:gd name="connsiteY4" fmla="*/ 4418 h 11201"/>
              <a:gd name="connsiteX5" fmla="*/ 9359 w 10000"/>
              <a:gd name="connsiteY5" fmla="*/ 2832 h 11201"/>
              <a:gd name="connsiteX6" fmla="*/ 8290 w 10000"/>
              <a:gd name="connsiteY6" fmla="*/ 850 h 11201"/>
              <a:gd name="connsiteX7" fmla="*/ 7220 w 10000"/>
              <a:gd name="connsiteY7" fmla="*/ 58 h 11201"/>
              <a:gd name="connsiteX8" fmla="*/ 6045 w 10000"/>
              <a:gd name="connsiteY8" fmla="*/ 0 h 11201"/>
              <a:gd name="connsiteX9" fmla="*/ 4546 w 10000"/>
              <a:gd name="connsiteY9" fmla="*/ 58 h 11201"/>
              <a:gd name="connsiteX10" fmla="*/ 3476 w 10000"/>
              <a:gd name="connsiteY10" fmla="*/ 850 h 11201"/>
              <a:gd name="connsiteX11" fmla="*/ 2390 w 10000"/>
              <a:gd name="connsiteY11" fmla="*/ 1717 h 11201"/>
              <a:gd name="connsiteX12" fmla="*/ 1604 w 10000"/>
              <a:gd name="connsiteY12" fmla="*/ 2436 h 11201"/>
              <a:gd name="connsiteX13" fmla="*/ 1070 w 10000"/>
              <a:gd name="connsiteY13" fmla="*/ 3625 h 11201"/>
              <a:gd name="connsiteX14" fmla="*/ 535 w 10000"/>
              <a:gd name="connsiteY14" fmla="*/ 5607 h 11201"/>
              <a:gd name="connsiteX15" fmla="*/ 0 w 10000"/>
              <a:gd name="connsiteY15" fmla="*/ 7985 h 11201"/>
              <a:gd name="connsiteX16" fmla="*/ 134 w 10000"/>
              <a:gd name="connsiteY16" fmla="*/ 8720 h 11201"/>
              <a:gd name="connsiteX17" fmla="*/ 535 w 10000"/>
              <a:gd name="connsiteY17" fmla="*/ 9571 h 11201"/>
              <a:gd name="connsiteX18" fmla="*/ 1799 w 10000"/>
              <a:gd name="connsiteY18" fmla="*/ 10000 h 11201"/>
              <a:gd name="connsiteX19" fmla="*/ 2961 w 10000"/>
              <a:gd name="connsiteY19" fmla="*/ 10375 h 11201"/>
              <a:gd name="connsiteX20" fmla="*/ 4856 w 10000"/>
              <a:gd name="connsiteY20" fmla="*/ 11201 h 11201"/>
              <a:gd name="connsiteX21" fmla="*/ 6148 w 10000"/>
              <a:gd name="connsiteY21" fmla="*/ 10837 h 11201"/>
              <a:gd name="connsiteX22" fmla="*/ 6994 w 10000"/>
              <a:gd name="connsiteY22" fmla="*/ 9549 h 11201"/>
              <a:gd name="connsiteX23" fmla="*/ 8379 w 10000"/>
              <a:gd name="connsiteY23" fmla="*/ 8316 h 11201"/>
              <a:gd name="connsiteX0" fmla="*/ 8290 w 10000"/>
              <a:gd name="connsiteY0" fmla="*/ 8382 h 11201"/>
              <a:gd name="connsiteX1" fmla="*/ 9198 w 10000"/>
              <a:gd name="connsiteY1" fmla="*/ 7309 h 11201"/>
              <a:gd name="connsiteX2" fmla="*/ 9894 w 10000"/>
              <a:gd name="connsiteY2" fmla="*/ 6399 h 11201"/>
              <a:gd name="connsiteX3" fmla="*/ 10000 w 10000"/>
              <a:gd name="connsiteY3" fmla="*/ 5326 h 11201"/>
              <a:gd name="connsiteX4" fmla="*/ 9894 w 10000"/>
              <a:gd name="connsiteY4" fmla="*/ 4418 h 11201"/>
              <a:gd name="connsiteX5" fmla="*/ 9359 w 10000"/>
              <a:gd name="connsiteY5" fmla="*/ 2832 h 11201"/>
              <a:gd name="connsiteX6" fmla="*/ 8290 w 10000"/>
              <a:gd name="connsiteY6" fmla="*/ 850 h 11201"/>
              <a:gd name="connsiteX7" fmla="*/ 7220 w 10000"/>
              <a:gd name="connsiteY7" fmla="*/ 58 h 11201"/>
              <a:gd name="connsiteX8" fmla="*/ 6045 w 10000"/>
              <a:gd name="connsiteY8" fmla="*/ 0 h 11201"/>
              <a:gd name="connsiteX9" fmla="*/ 4546 w 10000"/>
              <a:gd name="connsiteY9" fmla="*/ 58 h 11201"/>
              <a:gd name="connsiteX10" fmla="*/ 3431 w 10000"/>
              <a:gd name="connsiteY10" fmla="*/ 784 h 11201"/>
              <a:gd name="connsiteX11" fmla="*/ 2390 w 10000"/>
              <a:gd name="connsiteY11" fmla="*/ 1717 h 11201"/>
              <a:gd name="connsiteX12" fmla="*/ 1604 w 10000"/>
              <a:gd name="connsiteY12" fmla="*/ 2436 h 11201"/>
              <a:gd name="connsiteX13" fmla="*/ 1070 w 10000"/>
              <a:gd name="connsiteY13" fmla="*/ 3625 h 11201"/>
              <a:gd name="connsiteX14" fmla="*/ 535 w 10000"/>
              <a:gd name="connsiteY14" fmla="*/ 5607 h 11201"/>
              <a:gd name="connsiteX15" fmla="*/ 0 w 10000"/>
              <a:gd name="connsiteY15" fmla="*/ 7985 h 11201"/>
              <a:gd name="connsiteX16" fmla="*/ 134 w 10000"/>
              <a:gd name="connsiteY16" fmla="*/ 8720 h 11201"/>
              <a:gd name="connsiteX17" fmla="*/ 535 w 10000"/>
              <a:gd name="connsiteY17" fmla="*/ 9571 h 11201"/>
              <a:gd name="connsiteX18" fmla="*/ 1799 w 10000"/>
              <a:gd name="connsiteY18" fmla="*/ 10000 h 11201"/>
              <a:gd name="connsiteX19" fmla="*/ 2961 w 10000"/>
              <a:gd name="connsiteY19" fmla="*/ 10375 h 11201"/>
              <a:gd name="connsiteX20" fmla="*/ 4856 w 10000"/>
              <a:gd name="connsiteY20" fmla="*/ 11201 h 11201"/>
              <a:gd name="connsiteX21" fmla="*/ 6148 w 10000"/>
              <a:gd name="connsiteY21" fmla="*/ 10837 h 11201"/>
              <a:gd name="connsiteX22" fmla="*/ 6994 w 10000"/>
              <a:gd name="connsiteY22" fmla="*/ 9549 h 11201"/>
              <a:gd name="connsiteX23" fmla="*/ 8379 w 10000"/>
              <a:gd name="connsiteY23" fmla="*/ 8316 h 11201"/>
              <a:gd name="connsiteX0" fmla="*/ 8290 w 10000"/>
              <a:gd name="connsiteY0" fmla="*/ 8382 h 11201"/>
              <a:gd name="connsiteX1" fmla="*/ 9198 w 10000"/>
              <a:gd name="connsiteY1" fmla="*/ 7309 h 11201"/>
              <a:gd name="connsiteX2" fmla="*/ 9894 w 10000"/>
              <a:gd name="connsiteY2" fmla="*/ 6399 h 11201"/>
              <a:gd name="connsiteX3" fmla="*/ 10000 w 10000"/>
              <a:gd name="connsiteY3" fmla="*/ 5326 h 11201"/>
              <a:gd name="connsiteX4" fmla="*/ 9894 w 10000"/>
              <a:gd name="connsiteY4" fmla="*/ 4418 h 11201"/>
              <a:gd name="connsiteX5" fmla="*/ 9359 w 10000"/>
              <a:gd name="connsiteY5" fmla="*/ 2832 h 11201"/>
              <a:gd name="connsiteX6" fmla="*/ 8290 w 10000"/>
              <a:gd name="connsiteY6" fmla="*/ 850 h 11201"/>
              <a:gd name="connsiteX7" fmla="*/ 7220 w 10000"/>
              <a:gd name="connsiteY7" fmla="*/ 58 h 11201"/>
              <a:gd name="connsiteX8" fmla="*/ 6045 w 10000"/>
              <a:gd name="connsiteY8" fmla="*/ 0 h 11201"/>
              <a:gd name="connsiteX9" fmla="*/ 4546 w 10000"/>
              <a:gd name="connsiteY9" fmla="*/ 58 h 11201"/>
              <a:gd name="connsiteX10" fmla="*/ 3431 w 10000"/>
              <a:gd name="connsiteY10" fmla="*/ 784 h 11201"/>
              <a:gd name="connsiteX11" fmla="*/ 2390 w 10000"/>
              <a:gd name="connsiteY11" fmla="*/ 1717 h 11201"/>
              <a:gd name="connsiteX12" fmla="*/ 1604 w 10000"/>
              <a:gd name="connsiteY12" fmla="*/ 2436 h 11201"/>
              <a:gd name="connsiteX13" fmla="*/ 1070 w 10000"/>
              <a:gd name="connsiteY13" fmla="*/ 3625 h 11201"/>
              <a:gd name="connsiteX14" fmla="*/ 535 w 10000"/>
              <a:gd name="connsiteY14" fmla="*/ 5607 h 11201"/>
              <a:gd name="connsiteX15" fmla="*/ 0 w 10000"/>
              <a:gd name="connsiteY15" fmla="*/ 7985 h 11201"/>
              <a:gd name="connsiteX16" fmla="*/ 134 w 10000"/>
              <a:gd name="connsiteY16" fmla="*/ 8720 h 11201"/>
              <a:gd name="connsiteX17" fmla="*/ 535 w 10000"/>
              <a:gd name="connsiteY17" fmla="*/ 9571 h 11201"/>
              <a:gd name="connsiteX18" fmla="*/ 1799 w 10000"/>
              <a:gd name="connsiteY18" fmla="*/ 10000 h 11201"/>
              <a:gd name="connsiteX19" fmla="*/ 2961 w 10000"/>
              <a:gd name="connsiteY19" fmla="*/ 10375 h 11201"/>
              <a:gd name="connsiteX20" fmla="*/ 4856 w 10000"/>
              <a:gd name="connsiteY20" fmla="*/ 11201 h 11201"/>
              <a:gd name="connsiteX21" fmla="*/ 6123 w 10000"/>
              <a:gd name="connsiteY21" fmla="*/ 10763 h 11201"/>
              <a:gd name="connsiteX22" fmla="*/ 6994 w 10000"/>
              <a:gd name="connsiteY22" fmla="*/ 9549 h 11201"/>
              <a:gd name="connsiteX23" fmla="*/ 8379 w 10000"/>
              <a:gd name="connsiteY23" fmla="*/ 8316 h 11201"/>
              <a:gd name="connsiteX0" fmla="*/ 8290 w 10000"/>
              <a:gd name="connsiteY0" fmla="*/ 8382 h 11139"/>
              <a:gd name="connsiteX1" fmla="*/ 9198 w 10000"/>
              <a:gd name="connsiteY1" fmla="*/ 7309 h 11139"/>
              <a:gd name="connsiteX2" fmla="*/ 9894 w 10000"/>
              <a:gd name="connsiteY2" fmla="*/ 6399 h 11139"/>
              <a:gd name="connsiteX3" fmla="*/ 10000 w 10000"/>
              <a:gd name="connsiteY3" fmla="*/ 5326 h 11139"/>
              <a:gd name="connsiteX4" fmla="*/ 9894 w 10000"/>
              <a:gd name="connsiteY4" fmla="*/ 4418 h 11139"/>
              <a:gd name="connsiteX5" fmla="*/ 9359 w 10000"/>
              <a:gd name="connsiteY5" fmla="*/ 2832 h 11139"/>
              <a:gd name="connsiteX6" fmla="*/ 8290 w 10000"/>
              <a:gd name="connsiteY6" fmla="*/ 850 h 11139"/>
              <a:gd name="connsiteX7" fmla="*/ 7220 w 10000"/>
              <a:gd name="connsiteY7" fmla="*/ 58 h 11139"/>
              <a:gd name="connsiteX8" fmla="*/ 6045 w 10000"/>
              <a:gd name="connsiteY8" fmla="*/ 0 h 11139"/>
              <a:gd name="connsiteX9" fmla="*/ 4546 w 10000"/>
              <a:gd name="connsiteY9" fmla="*/ 58 h 11139"/>
              <a:gd name="connsiteX10" fmla="*/ 3431 w 10000"/>
              <a:gd name="connsiteY10" fmla="*/ 784 h 11139"/>
              <a:gd name="connsiteX11" fmla="*/ 2390 w 10000"/>
              <a:gd name="connsiteY11" fmla="*/ 1717 h 11139"/>
              <a:gd name="connsiteX12" fmla="*/ 1604 w 10000"/>
              <a:gd name="connsiteY12" fmla="*/ 2436 h 11139"/>
              <a:gd name="connsiteX13" fmla="*/ 1070 w 10000"/>
              <a:gd name="connsiteY13" fmla="*/ 3625 h 11139"/>
              <a:gd name="connsiteX14" fmla="*/ 535 w 10000"/>
              <a:gd name="connsiteY14" fmla="*/ 5607 h 11139"/>
              <a:gd name="connsiteX15" fmla="*/ 0 w 10000"/>
              <a:gd name="connsiteY15" fmla="*/ 7985 h 11139"/>
              <a:gd name="connsiteX16" fmla="*/ 134 w 10000"/>
              <a:gd name="connsiteY16" fmla="*/ 8720 h 11139"/>
              <a:gd name="connsiteX17" fmla="*/ 535 w 10000"/>
              <a:gd name="connsiteY17" fmla="*/ 9571 h 11139"/>
              <a:gd name="connsiteX18" fmla="*/ 1799 w 10000"/>
              <a:gd name="connsiteY18" fmla="*/ 10000 h 11139"/>
              <a:gd name="connsiteX19" fmla="*/ 2961 w 10000"/>
              <a:gd name="connsiteY19" fmla="*/ 10375 h 11139"/>
              <a:gd name="connsiteX20" fmla="*/ 4856 w 10000"/>
              <a:gd name="connsiteY20" fmla="*/ 11139 h 11139"/>
              <a:gd name="connsiteX21" fmla="*/ 6123 w 10000"/>
              <a:gd name="connsiteY21" fmla="*/ 10763 h 11139"/>
              <a:gd name="connsiteX22" fmla="*/ 6994 w 10000"/>
              <a:gd name="connsiteY22" fmla="*/ 9549 h 11139"/>
              <a:gd name="connsiteX23" fmla="*/ 8379 w 10000"/>
              <a:gd name="connsiteY23" fmla="*/ 8316 h 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1139">
                <a:moveTo>
                  <a:pt x="8290" y="8382"/>
                </a:moveTo>
                <a:lnTo>
                  <a:pt x="9198" y="7309"/>
                </a:lnTo>
                <a:lnTo>
                  <a:pt x="9894" y="6399"/>
                </a:lnTo>
                <a:cubicBezTo>
                  <a:pt x="9929" y="6042"/>
                  <a:pt x="9965" y="5684"/>
                  <a:pt x="10000" y="5326"/>
                </a:cubicBezTo>
                <a:cubicBezTo>
                  <a:pt x="9965" y="5024"/>
                  <a:pt x="9929" y="4720"/>
                  <a:pt x="9894" y="4418"/>
                </a:cubicBezTo>
                <a:lnTo>
                  <a:pt x="9359" y="2832"/>
                </a:lnTo>
                <a:lnTo>
                  <a:pt x="8290" y="850"/>
                </a:lnTo>
                <a:lnTo>
                  <a:pt x="7220" y="58"/>
                </a:lnTo>
                <a:lnTo>
                  <a:pt x="6045" y="0"/>
                </a:lnTo>
                <a:lnTo>
                  <a:pt x="4546" y="58"/>
                </a:lnTo>
                <a:lnTo>
                  <a:pt x="3431" y="784"/>
                </a:lnTo>
                <a:lnTo>
                  <a:pt x="2390" y="1717"/>
                </a:lnTo>
                <a:lnTo>
                  <a:pt x="1604" y="2436"/>
                </a:lnTo>
                <a:lnTo>
                  <a:pt x="1070" y="3625"/>
                </a:lnTo>
                <a:lnTo>
                  <a:pt x="535" y="5607"/>
                </a:lnTo>
                <a:cubicBezTo>
                  <a:pt x="357" y="6400"/>
                  <a:pt x="178" y="7192"/>
                  <a:pt x="0" y="7985"/>
                </a:cubicBezTo>
                <a:cubicBezTo>
                  <a:pt x="45" y="8230"/>
                  <a:pt x="89" y="8475"/>
                  <a:pt x="134" y="8720"/>
                </a:cubicBezTo>
                <a:lnTo>
                  <a:pt x="535" y="9571"/>
                </a:lnTo>
                <a:lnTo>
                  <a:pt x="1799" y="10000"/>
                </a:lnTo>
                <a:lnTo>
                  <a:pt x="2961" y="10375"/>
                </a:lnTo>
                <a:lnTo>
                  <a:pt x="4856" y="11139"/>
                </a:lnTo>
                <a:lnTo>
                  <a:pt x="6123" y="10763"/>
                </a:lnTo>
                <a:lnTo>
                  <a:pt x="6994" y="9549"/>
                </a:lnTo>
                <a:lnTo>
                  <a:pt x="8379" y="8316"/>
                </a:lnTo>
              </a:path>
            </a:pathLst>
          </a:custGeom>
          <a:noFill/>
          <a:ln w="44450" cap="rnd">
            <a:solidFill>
              <a:schemeClr val="tx1">
                <a:lumMod val="50000"/>
                <a:lumOff val="50000"/>
              </a:schemeClr>
            </a:solidFill>
            <a:round/>
            <a:headEnd type="none" w="sm" len="sm"/>
            <a:tailEnd type="none" w="sm" len="sm"/>
          </a:ln>
        </p:spPr>
        <p:txBody>
          <a:bodyPr/>
          <a:lstStyle/>
          <a:p>
            <a:endParaRPr lang="en-US" dirty="0">
              <a:latin typeface="Arial Narrow" panose="020B0606020202030204" pitchFamily="34" charset="0"/>
            </a:endParaRPr>
          </a:p>
        </p:txBody>
      </p:sp>
      <p:sp>
        <p:nvSpPr>
          <p:cNvPr id="86090" name="Oval 75"/>
          <p:cNvSpPr>
            <a:spLocks noChangeArrowheads="1"/>
          </p:cNvSpPr>
          <p:nvPr/>
        </p:nvSpPr>
        <p:spPr bwMode="auto">
          <a:xfrm>
            <a:off x="5356987" y="38268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91" name="Oval 76"/>
          <p:cNvSpPr>
            <a:spLocks noChangeArrowheads="1"/>
          </p:cNvSpPr>
          <p:nvPr/>
        </p:nvSpPr>
        <p:spPr bwMode="auto">
          <a:xfrm>
            <a:off x="7708075" y="3539514"/>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92" name="Oval 78"/>
          <p:cNvSpPr>
            <a:spLocks noChangeArrowheads="1"/>
          </p:cNvSpPr>
          <p:nvPr/>
        </p:nvSpPr>
        <p:spPr bwMode="auto">
          <a:xfrm>
            <a:off x="7461696" y="3710965"/>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93" name="Oval 79"/>
          <p:cNvSpPr>
            <a:spLocks noChangeArrowheads="1"/>
          </p:cNvSpPr>
          <p:nvPr/>
        </p:nvSpPr>
        <p:spPr bwMode="auto">
          <a:xfrm>
            <a:off x="7366762" y="50079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094" name="Oval 80"/>
          <p:cNvSpPr>
            <a:spLocks noChangeArrowheads="1"/>
          </p:cNvSpPr>
          <p:nvPr/>
        </p:nvSpPr>
        <p:spPr bwMode="auto">
          <a:xfrm>
            <a:off x="6909562" y="4855552"/>
            <a:ext cx="63500" cy="63500"/>
          </a:xfrm>
          <a:prstGeom prst="ellipse">
            <a:avLst/>
          </a:prstGeom>
          <a:solidFill>
            <a:schemeClr val="tx1"/>
          </a:solidFill>
          <a:ln w="12700">
            <a:solidFill>
              <a:schemeClr val="tx1"/>
            </a:solidFill>
            <a:round/>
            <a:headEnd/>
            <a:tailEnd/>
          </a:ln>
        </p:spPr>
        <p:txBody>
          <a:bodyPr wrap="none" anchor="ctr"/>
          <a:lstStyle/>
          <a:p>
            <a:endParaRPr lang="en-US">
              <a:latin typeface="Arial Narrow" panose="020B0606020202030204" pitchFamily="34" charset="0"/>
            </a:endParaRPr>
          </a:p>
        </p:txBody>
      </p:sp>
      <p:sp>
        <p:nvSpPr>
          <p:cNvPr id="86100" name="Rectangle 87"/>
          <p:cNvSpPr>
            <a:spLocks noChangeArrowheads="1"/>
          </p:cNvSpPr>
          <p:nvPr/>
        </p:nvSpPr>
        <p:spPr bwMode="auto">
          <a:xfrm>
            <a:off x="2267845" y="2086952"/>
            <a:ext cx="560538"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Walking</a:t>
            </a:r>
          </a:p>
        </p:txBody>
      </p:sp>
      <p:sp>
        <p:nvSpPr>
          <p:cNvPr id="86101" name="Rectangle 88"/>
          <p:cNvSpPr>
            <a:spLocks noChangeArrowheads="1"/>
          </p:cNvSpPr>
          <p:nvPr/>
        </p:nvSpPr>
        <p:spPr bwMode="auto">
          <a:xfrm>
            <a:off x="3095446" y="2086952"/>
            <a:ext cx="637995" cy="215444"/>
          </a:xfrm>
          <a:prstGeom prst="rect">
            <a:avLst/>
          </a:prstGeom>
          <a:noFill/>
          <a:ln w="9525">
            <a:noFill/>
            <a:miter lim="800000"/>
            <a:headEnd/>
            <a:tailEnd/>
          </a:ln>
        </p:spPr>
        <p:txBody>
          <a:bodyPr wrap="none" lIns="0" tIns="0" rIns="0" bIns="0">
            <a:spAutoFit/>
          </a:bodyPr>
          <a:lstStyle/>
          <a:p>
            <a:r>
              <a:rPr lang="en-US" sz="1400" b="1">
                <a:latin typeface="Arial Narrow" panose="020B0606020202030204" pitchFamily="34" charset="0"/>
              </a:rPr>
              <a:t>Horsecar</a:t>
            </a:r>
            <a:endParaRPr lang="en-US" sz="1400" b="1" dirty="0">
              <a:latin typeface="Arial Narrow" panose="020B0606020202030204" pitchFamily="34" charset="0"/>
            </a:endParaRPr>
          </a:p>
        </p:txBody>
      </p:sp>
      <p:sp>
        <p:nvSpPr>
          <p:cNvPr id="94" name="Rounded Rectangle 93"/>
          <p:cNvSpPr/>
          <p:nvPr/>
        </p:nvSpPr>
        <p:spPr bwMode="auto">
          <a:xfrm>
            <a:off x="2000695" y="1151597"/>
            <a:ext cx="2011680" cy="1645920"/>
          </a:xfrm>
          <a:prstGeom prst="roundRect">
            <a:avLst>
              <a:gd name="adj" fmla="val 3592"/>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5" name="Rounded Rectangle 94"/>
          <p:cNvSpPr/>
          <p:nvPr/>
        </p:nvSpPr>
        <p:spPr bwMode="auto">
          <a:xfrm>
            <a:off x="4097870" y="1151597"/>
            <a:ext cx="2011680" cy="1645920"/>
          </a:xfrm>
          <a:prstGeom prst="roundRect">
            <a:avLst>
              <a:gd name="adj" fmla="val 3592"/>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6" name="Rounded Rectangle 95"/>
          <p:cNvSpPr/>
          <p:nvPr/>
        </p:nvSpPr>
        <p:spPr bwMode="auto">
          <a:xfrm>
            <a:off x="6200485" y="1151597"/>
            <a:ext cx="2011680" cy="1645920"/>
          </a:xfrm>
          <a:prstGeom prst="roundRect">
            <a:avLst>
              <a:gd name="adj" fmla="val 3592"/>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7" name="Rounded Rectangle 96"/>
          <p:cNvSpPr/>
          <p:nvPr/>
        </p:nvSpPr>
        <p:spPr bwMode="auto">
          <a:xfrm>
            <a:off x="8299711" y="1145541"/>
            <a:ext cx="1920240" cy="5120640"/>
          </a:xfrm>
          <a:prstGeom prst="roundRect">
            <a:avLst>
              <a:gd name="adj" fmla="val 3592"/>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8" name="Rounded Rectangle 97"/>
          <p:cNvSpPr/>
          <p:nvPr/>
        </p:nvSpPr>
        <p:spPr bwMode="auto">
          <a:xfrm>
            <a:off x="1994494" y="2977699"/>
            <a:ext cx="2834640" cy="3291840"/>
          </a:xfrm>
          <a:prstGeom prst="roundRect">
            <a:avLst>
              <a:gd name="adj" fmla="val 3592"/>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9" name="Rounded Rectangle 98"/>
          <p:cNvSpPr/>
          <p:nvPr/>
        </p:nvSpPr>
        <p:spPr bwMode="auto">
          <a:xfrm>
            <a:off x="4921613" y="2977699"/>
            <a:ext cx="3291840" cy="3291840"/>
          </a:xfrm>
          <a:prstGeom prst="roundRect">
            <a:avLst>
              <a:gd name="adj" fmla="val 3224"/>
            </a:avLst>
          </a:prstGeom>
          <a:noFill/>
          <a:ln w="190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9897" name="Rectangle 24"/>
          <p:cNvSpPr>
            <a:spLocks noChangeArrowheads="1"/>
          </p:cNvSpPr>
          <p:nvPr/>
        </p:nvSpPr>
        <p:spPr bwMode="auto">
          <a:xfrm>
            <a:off x="2051017" y="1051726"/>
            <a:ext cx="1947007" cy="215444"/>
          </a:xfrm>
          <a:prstGeom prst="rect">
            <a:avLst/>
          </a:prstGeom>
          <a:solidFill>
            <a:schemeClr val="bg1"/>
          </a:solidFill>
          <a:ln w="9525">
            <a:noFill/>
            <a:miter lim="800000"/>
            <a:headEnd/>
            <a:tailEnd/>
          </a:ln>
        </p:spPr>
        <p:txBody>
          <a:bodyPr wrap="none" lIns="45720" tIns="0" rIns="45720" bIns="0">
            <a:spAutoFit/>
          </a:bodyPr>
          <a:lstStyle/>
          <a:p>
            <a:pPr algn="ctr">
              <a:defRPr/>
            </a:pPr>
            <a:r>
              <a:rPr lang="en-US" sz="1400" b="1" dirty="0">
                <a:latin typeface="Arial Narrow" panose="020B0606020202030204" pitchFamily="34" charset="0"/>
              </a:rPr>
              <a:t>Pre Industrial (Concentric)</a:t>
            </a:r>
          </a:p>
        </p:txBody>
      </p:sp>
      <p:sp>
        <p:nvSpPr>
          <p:cNvPr id="90" name="Rectangle 24"/>
          <p:cNvSpPr>
            <a:spLocks noChangeArrowheads="1"/>
          </p:cNvSpPr>
          <p:nvPr/>
        </p:nvSpPr>
        <p:spPr bwMode="auto">
          <a:xfrm>
            <a:off x="4465519" y="1051726"/>
            <a:ext cx="1331454" cy="215444"/>
          </a:xfrm>
          <a:prstGeom prst="rect">
            <a:avLst/>
          </a:prstGeom>
          <a:solidFill>
            <a:schemeClr val="bg1"/>
          </a:solidFill>
          <a:ln w="9525">
            <a:noFill/>
            <a:miter lim="800000"/>
            <a:headEnd/>
            <a:tailEnd/>
          </a:ln>
        </p:spPr>
        <p:txBody>
          <a:bodyPr wrap="none" lIns="45720" tIns="0" rIns="45720" bIns="0">
            <a:spAutoFit/>
          </a:bodyPr>
          <a:lstStyle/>
          <a:p>
            <a:pPr algn="ctr">
              <a:defRPr/>
            </a:pPr>
            <a:r>
              <a:rPr lang="en-US" sz="1400" b="1" dirty="0">
                <a:latin typeface="Arial Narrow" panose="020B0606020202030204" pitchFamily="34" charset="0"/>
              </a:rPr>
              <a:t>Streetcar (Sector)</a:t>
            </a:r>
          </a:p>
        </p:txBody>
      </p:sp>
      <p:sp>
        <p:nvSpPr>
          <p:cNvPr id="91" name="Rectangle 24"/>
          <p:cNvSpPr>
            <a:spLocks noChangeArrowheads="1"/>
          </p:cNvSpPr>
          <p:nvPr/>
        </p:nvSpPr>
        <p:spPr bwMode="auto">
          <a:xfrm>
            <a:off x="6454574" y="1051726"/>
            <a:ext cx="1519006" cy="215444"/>
          </a:xfrm>
          <a:prstGeom prst="rect">
            <a:avLst/>
          </a:prstGeom>
          <a:solidFill>
            <a:schemeClr val="bg1"/>
          </a:solidFill>
          <a:ln w="9525">
            <a:noFill/>
            <a:miter lim="800000"/>
            <a:headEnd/>
            <a:tailEnd/>
          </a:ln>
        </p:spPr>
        <p:txBody>
          <a:bodyPr wrap="none" lIns="45720" tIns="0" rIns="45720" bIns="0">
            <a:spAutoFit/>
          </a:bodyPr>
          <a:lstStyle/>
          <a:p>
            <a:pPr algn="ctr">
              <a:defRPr/>
            </a:pPr>
            <a:r>
              <a:rPr lang="en-US" sz="1400" b="1" dirty="0">
                <a:latin typeface="Arial Narrow" panose="020B0606020202030204" pitchFamily="34" charset="0"/>
              </a:rPr>
              <a:t>Bicycle (Concentric)</a:t>
            </a:r>
          </a:p>
        </p:txBody>
      </p:sp>
      <p:sp>
        <p:nvSpPr>
          <p:cNvPr id="92" name="Rectangle 24"/>
          <p:cNvSpPr>
            <a:spLocks noChangeArrowheads="1"/>
          </p:cNvSpPr>
          <p:nvPr/>
        </p:nvSpPr>
        <p:spPr bwMode="auto">
          <a:xfrm>
            <a:off x="2506878" y="2874477"/>
            <a:ext cx="1813958" cy="215444"/>
          </a:xfrm>
          <a:prstGeom prst="rect">
            <a:avLst/>
          </a:prstGeom>
          <a:solidFill>
            <a:schemeClr val="bg1"/>
          </a:solidFill>
          <a:ln w="9525">
            <a:noFill/>
            <a:miter lim="800000"/>
            <a:headEnd/>
            <a:tailEnd/>
          </a:ln>
        </p:spPr>
        <p:txBody>
          <a:bodyPr wrap="none" lIns="45720" tIns="0" rIns="45720" bIns="0">
            <a:spAutoFit/>
          </a:bodyPr>
          <a:lstStyle/>
          <a:p>
            <a:pPr algn="ctr">
              <a:defRPr/>
            </a:pPr>
            <a:r>
              <a:rPr lang="en-US" sz="1400" b="1" dirty="0">
                <a:latin typeface="Arial Narrow" panose="020B0606020202030204" pitchFamily="34" charset="0"/>
              </a:rPr>
              <a:t>Automobile (Concentric)</a:t>
            </a:r>
          </a:p>
        </p:txBody>
      </p:sp>
      <p:sp>
        <p:nvSpPr>
          <p:cNvPr id="93" name="Rectangle 24"/>
          <p:cNvSpPr>
            <a:spLocks noChangeArrowheads="1"/>
          </p:cNvSpPr>
          <p:nvPr/>
        </p:nvSpPr>
        <p:spPr bwMode="auto">
          <a:xfrm>
            <a:off x="5404468" y="2874477"/>
            <a:ext cx="2360583" cy="215444"/>
          </a:xfrm>
          <a:prstGeom prst="rect">
            <a:avLst/>
          </a:prstGeom>
          <a:solidFill>
            <a:schemeClr val="bg1"/>
          </a:solidFill>
          <a:ln w="9525">
            <a:noFill/>
            <a:miter lim="800000"/>
            <a:headEnd/>
            <a:tailEnd/>
          </a:ln>
        </p:spPr>
        <p:txBody>
          <a:bodyPr wrap="none" lIns="45720" tIns="0" rIns="45720" bIns="0">
            <a:spAutoFit/>
          </a:bodyPr>
          <a:lstStyle/>
          <a:p>
            <a:pPr algn="ctr">
              <a:defRPr/>
            </a:pPr>
            <a:r>
              <a:rPr lang="en-US" sz="1400" b="1" dirty="0">
                <a:latin typeface="Arial Narrow" panose="020B0606020202030204" pitchFamily="34" charset="0"/>
              </a:rPr>
              <a:t>Highway (Concentric and Nodal)</a:t>
            </a:r>
          </a:p>
        </p:txBody>
      </p:sp>
      <p:sp>
        <p:nvSpPr>
          <p:cNvPr id="4" name="Freeform: Shape 3">
            <a:extLst>
              <a:ext uri="{FF2B5EF4-FFF2-40B4-BE49-F238E27FC236}">
                <a16:creationId xmlns:a16="http://schemas.microsoft.com/office/drawing/2014/main" id="{AE63761D-1792-46C2-90D0-89850EBEEC41}"/>
              </a:ext>
            </a:extLst>
          </p:cNvPr>
          <p:cNvSpPr/>
          <p:nvPr/>
        </p:nvSpPr>
        <p:spPr>
          <a:xfrm>
            <a:off x="6666357" y="5544528"/>
            <a:ext cx="222250" cy="552450"/>
          </a:xfrm>
          <a:custGeom>
            <a:avLst/>
            <a:gdLst>
              <a:gd name="connsiteX0" fmla="*/ 222250 w 222250"/>
              <a:gd name="connsiteY0" fmla="*/ 552450 h 552450"/>
              <a:gd name="connsiteX1" fmla="*/ 133350 w 222250"/>
              <a:gd name="connsiteY1" fmla="*/ 247650 h 552450"/>
              <a:gd name="connsiteX2" fmla="*/ 0 w 222250"/>
              <a:gd name="connsiteY2" fmla="*/ 0 h 552450"/>
            </a:gdLst>
            <a:ahLst/>
            <a:cxnLst>
              <a:cxn ang="0">
                <a:pos x="connsiteX0" y="connsiteY0"/>
              </a:cxn>
              <a:cxn ang="0">
                <a:pos x="connsiteX1" y="connsiteY1"/>
              </a:cxn>
              <a:cxn ang="0">
                <a:pos x="connsiteX2" y="connsiteY2"/>
              </a:cxn>
            </a:cxnLst>
            <a:rect l="l" t="t" r="r" b="b"/>
            <a:pathLst>
              <a:path w="222250" h="552450">
                <a:moveTo>
                  <a:pt x="222250" y="552450"/>
                </a:moveTo>
                <a:lnTo>
                  <a:pt x="133350" y="247650"/>
                </a:lnTo>
                <a:lnTo>
                  <a:pt x="0" y="0"/>
                </a:lnTo>
              </a:path>
            </a:pathLst>
          </a:custGeom>
          <a:noFill/>
          <a:ln w="444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CDA8B1FA-D096-4E72-BC2C-671B9A3D148E}"/>
              </a:ext>
            </a:extLst>
          </p:cNvPr>
          <p:cNvSpPr/>
          <p:nvPr/>
        </p:nvSpPr>
        <p:spPr>
          <a:xfrm>
            <a:off x="5332858" y="3267905"/>
            <a:ext cx="560388" cy="452438"/>
          </a:xfrm>
          <a:custGeom>
            <a:avLst/>
            <a:gdLst>
              <a:gd name="connsiteX0" fmla="*/ 222250 w 222250"/>
              <a:gd name="connsiteY0" fmla="*/ 552450 h 552450"/>
              <a:gd name="connsiteX1" fmla="*/ 133350 w 222250"/>
              <a:gd name="connsiteY1" fmla="*/ 247650 h 552450"/>
              <a:gd name="connsiteX2" fmla="*/ 0 w 222250"/>
              <a:gd name="connsiteY2" fmla="*/ 0 h 552450"/>
              <a:gd name="connsiteX0" fmla="*/ 379413 w 379413"/>
              <a:gd name="connsiteY0" fmla="*/ 442913 h 442913"/>
              <a:gd name="connsiteX1" fmla="*/ 133350 w 379413"/>
              <a:gd name="connsiteY1" fmla="*/ 247650 h 442913"/>
              <a:gd name="connsiteX2" fmla="*/ 0 w 379413"/>
              <a:gd name="connsiteY2" fmla="*/ 0 h 442913"/>
              <a:gd name="connsiteX0" fmla="*/ 560388 w 560388"/>
              <a:gd name="connsiteY0" fmla="*/ 452438 h 452438"/>
              <a:gd name="connsiteX1" fmla="*/ 314325 w 560388"/>
              <a:gd name="connsiteY1" fmla="*/ 257175 h 452438"/>
              <a:gd name="connsiteX2" fmla="*/ 0 w 560388"/>
              <a:gd name="connsiteY2" fmla="*/ 0 h 452438"/>
              <a:gd name="connsiteX0" fmla="*/ 560388 w 560388"/>
              <a:gd name="connsiteY0" fmla="*/ 452438 h 452438"/>
              <a:gd name="connsiteX1" fmla="*/ 314325 w 560388"/>
              <a:gd name="connsiteY1" fmla="*/ 195262 h 452438"/>
              <a:gd name="connsiteX2" fmla="*/ 0 w 560388"/>
              <a:gd name="connsiteY2" fmla="*/ 0 h 452438"/>
            </a:gdLst>
            <a:ahLst/>
            <a:cxnLst>
              <a:cxn ang="0">
                <a:pos x="connsiteX0" y="connsiteY0"/>
              </a:cxn>
              <a:cxn ang="0">
                <a:pos x="connsiteX1" y="connsiteY1"/>
              </a:cxn>
              <a:cxn ang="0">
                <a:pos x="connsiteX2" y="connsiteY2"/>
              </a:cxn>
            </a:cxnLst>
            <a:rect l="l" t="t" r="r" b="b"/>
            <a:pathLst>
              <a:path w="560388" h="452438">
                <a:moveTo>
                  <a:pt x="560388" y="452438"/>
                </a:moveTo>
                <a:lnTo>
                  <a:pt x="314325" y="195262"/>
                </a:lnTo>
                <a:lnTo>
                  <a:pt x="0" y="0"/>
                </a:lnTo>
              </a:path>
            </a:pathLst>
          </a:custGeom>
          <a:noFill/>
          <a:ln w="444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476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t>Suitability of Travel Modes</a:t>
            </a:r>
          </a:p>
        </p:txBody>
      </p:sp>
      <p:graphicFrame>
        <p:nvGraphicFramePr>
          <p:cNvPr id="6" name="Content Placeholder 5"/>
          <p:cNvGraphicFramePr>
            <a:graphicFrameLocks noGrp="1"/>
          </p:cNvGraphicFramePr>
          <p:nvPr>
            <p:ph idx="1"/>
            <p:extLst/>
          </p:nvPr>
        </p:nvGraphicFramePr>
        <p:xfrm>
          <a:off x="155575" y="1096963"/>
          <a:ext cx="11881565" cy="4104803"/>
        </p:xfrm>
        <a:graphic>
          <a:graphicData uri="http://schemas.openxmlformats.org/drawingml/2006/table">
            <a:tbl>
              <a:tblPr firstRow="1" bandRow="1">
                <a:tableStyleId>{37CE84F3-28C3-443E-9E96-99CF82512B78}</a:tableStyleId>
              </a:tblPr>
              <a:tblGrid>
                <a:gridCol w="3210289">
                  <a:extLst>
                    <a:ext uri="{9D8B030D-6E8A-4147-A177-3AD203B41FA5}">
                      <a16:colId xmlns:a16="http://schemas.microsoft.com/office/drawing/2014/main" val="20000"/>
                    </a:ext>
                  </a:extLst>
                </a:gridCol>
                <a:gridCol w="4505444">
                  <a:extLst>
                    <a:ext uri="{9D8B030D-6E8A-4147-A177-3AD203B41FA5}">
                      <a16:colId xmlns:a16="http://schemas.microsoft.com/office/drawing/2014/main" val="20001"/>
                    </a:ext>
                  </a:extLst>
                </a:gridCol>
                <a:gridCol w="4165832">
                  <a:extLst>
                    <a:ext uri="{9D8B030D-6E8A-4147-A177-3AD203B41FA5}">
                      <a16:colId xmlns:a16="http://schemas.microsoft.com/office/drawing/2014/main" val="20002"/>
                    </a:ext>
                  </a:extLst>
                </a:gridCol>
              </a:tblGrid>
              <a:tr h="197134">
                <a:tc>
                  <a:txBody>
                    <a:bodyPr/>
                    <a:lstStyle/>
                    <a:p>
                      <a:r>
                        <a:rPr lang="en-US" sz="1400" dirty="0"/>
                        <a:t>Mode</a:t>
                      </a:r>
                      <a:endParaRPr lang="en-US" sz="1400" b="1" dirty="0">
                        <a:solidFill>
                          <a:srgbClr val="FFFFFF"/>
                        </a:solidFill>
                        <a:latin typeface="Arial Narrow" pitchFamily="34" charset="0"/>
                      </a:endParaRPr>
                    </a:p>
                  </a:txBody>
                  <a:tcPr marL="19337" marR="19337" marT="7582" marB="7582" anchor="ctr"/>
                </a:tc>
                <a:tc>
                  <a:txBody>
                    <a:bodyPr/>
                    <a:lstStyle/>
                    <a:p>
                      <a:r>
                        <a:rPr lang="en-US" sz="1400" dirty="0"/>
                        <a:t>Limitations</a:t>
                      </a:r>
                      <a:endParaRPr lang="en-US" sz="1400" b="1" dirty="0">
                        <a:solidFill>
                          <a:srgbClr val="FFFFFF"/>
                        </a:solidFill>
                        <a:latin typeface="Arial Narrow" pitchFamily="34" charset="0"/>
                      </a:endParaRPr>
                    </a:p>
                  </a:txBody>
                  <a:tcPr marL="19337" marR="19337" marT="7582" marB="7582" anchor="ctr"/>
                </a:tc>
                <a:tc>
                  <a:txBody>
                    <a:bodyPr/>
                    <a:lstStyle/>
                    <a:p>
                      <a:r>
                        <a:rPr lang="en-US" sz="1400" dirty="0"/>
                        <a:t>Most Appropriate Uses</a:t>
                      </a:r>
                      <a:endParaRPr lang="en-US" sz="1400" b="1" dirty="0">
                        <a:solidFill>
                          <a:srgbClr val="FFFFFF"/>
                        </a:solidFill>
                        <a:latin typeface="Arial Narrow" pitchFamily="34" charset="0"/>
                      </a:endParaRPr>
                    </a:p>
                  </a:txBody>
                  <a:tcPr marL="19337" marR="19337" marT="7582" marB="7582" anchor="ctr"/>
                </a:tc>
                <a:extLst>
                  <a:ext uri="{0D108BD9-81ED-4DB2-BD59-A6C34878D82A}">
                    <a16:rowId xmlns:a16="http://schemas.microsoft.com/office/drawing/2014/main" val="10000"/>
                  </a:ext>
                </a:extLst>
              </a:tr>
              <a:tr h="561075">
                <a:tc>
                  <a:txBody>
                    <a:bodyPr/>
                    <a:lstStyle/>
                    <a:p>
                      <a:r>
                        <a:rPr lang="en-US" sz="1400" dirty="0"/>
                        <a:t>Walking</a:t>
                      </a:r>
                      <a:endParaRPr lang="en-US" sz="1400" dirty="0">
                        <a:latin typeface="Arial Narrow" pitchFamily="34" charset="0"/>
                      </a:endParaRPr>
                    </a:p>
                  </a:txBody>
                  <a:tcPr marL="19337" marR="19337" marT="7582" marB="7582" anchor="ctr"/>
                </a:tc>
                <a:tc>
                  <a:txBody>
                    <a:bodyPr/>
                    <a:lstStyle/>
                    <a:p>
                      <a:r>
                        <a:rPr lang="en-US" sz="1400" dirty="0"/>
                        <a:t>Requires physical ability.</a:t>
                      </a:r>
                    </a:p>
                    <a:p>
                      <a:r>
                        <a:rPr lang="en-US" sz="1400" dirty="0"/>
                        <a:t>Limited distance and carrying capacity.</a:t>
                      </a:r>
                    </a:p>
                    <a:p>
                      <a:r>
                        <a:rPr lang="en-US" sz="1400" dirty="0"/>
                        <a:t>Difficult or unsafe in some areas.</a:t>
                      </a:r>
                      <a:endParaRPr lang="en-US" sz="1400" dirty="0">
                        <a:latin typeface="Arial Narrow" pitchFamily="34" charset="0"/>
                      </a:endParaRPr>
                    </a:p>
                  </a:txBody>
                  <a:tcPr marL="19337" marR="19337" marT="7582" marB="7582" anchor="ctr"/>
                </a:tc>
                <a:tc>
                  <a:txBody>
                    <a:bodyPr/>
                    <a:lstStyle/>
                    <a:p>
                      <a:r>
                        <a:rPr lang="en-US" sz="1400" dirty="0"/>
                        <a:t>Short trips by physically able people.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1"/>
                  </a:ext>
                </a:extLst>
              </a:tr>
              <a:tr h="439761">
                <a:tc>
                  <a:txBody>
                    <a:bodyPr/>
                    <a:lstStyle/>
                    <a:p>
                      <a:r>
                        <a:rPr lang="en-US" sz="1400" dirty="0"/>
                        <a:t>Bicycle</a:t>
                      </a:r>
                      <a:endParaRPr lang="en-US" sz="1400" dirty="0">
                        <a:latin typeface="Arial Narrow" pitchFamily="34" charset="0"/>
                      </a:endParaRPr>
                    </a:p>
                  </a:txBody>
                  <a:tcPr marL="19337" marR="19337" marT="7582" marB="7582" anchor="ctr"/>
                </a:tc>
                <a:tc>
                  <a:txBody>
                    <a:bodyPr/>
                    <a:lstStyle/>
                    <a:p>
                      <a:r>
                        <a:rPr lang="en-US" sz="1400" dirty="0"/>
                        <a:t>Requires bicycle and physical ability.</a:t>
                      </a:r>
                    </a:p>
                    <a:p>
                      <a:r>
                        <a:rPr lang="en-US" sz="1400" dirty="0"/>
                        <a:t>Limited distance and carrying capacity. </a:t>
                      </a:r>
                      <a:endParaRPr lang="en-US" sz="1400" dirty="0">
                        <a:latin typeface="Arial Narrow" pitchFamily="34" charset="0"/>
                      </a:endParaRPr>
                    </a:p>
                  </a:txBody>
                  <a:tcPr marL="19337" marR="19337" marT="7582" marB="7582" anchor="ctr"/>
                </a:tc>
                <a:tc>
                  <a:txBody>
                    <a:bodyPr/>
                    <a:lstStyle/>
                    <a:p>
                      <a:r>
                        <a:rPr lang="en-US" sz="1400" dirty="0"/>
                        <a:t>Short to medium length trips by physically able people on suitable routes.</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2"/>
                  </a:ext>
                </a:extLst>
              </a:tr>
              <a:tr h="257791">
                <a:tc>
                  <a:txBody>
                    <a:bodyPr/>
                    <a:lstStyle/>
                    <a:p>
                      <a:r>
                        <a:rPr lang="en-US" sz="1400"/>
                        <a:t>Taxi</a:t>
                      </a:r>
                      <a:endParaRPr lang="en-US" sz="1400">
                        <a:latin typeface="Arial Narrow" pitchFamily="34" charset="0"/>
                      </a:endParaRPr>
                    </a:p>
                  </a:txBody>
                  <a:tcPr marL="19337" marR="19337" marT="7582" marB="7582" anchor="ctr"/>
                </a:tc>
                <a:tc>
                  <a:txBody>
                    <a:bodyPr/>
                    <a:lstStyle/>
                    <a:p>
                      <a:r>
                        <a:rPr lang="en-US" sz="1400" dirty="0"/>
                        <a:t>Relatively high cost per mile.</a:t>
                      </a:r>
                      <a:endParaRPr lang="en-US" sz="1400" dirty="0">
                        <a:latin typeface="Arial Narrow" pitchFamily="34" charset="0"/>
                      </a:endParaRPr>
                    </a:p>
                  </a:txBody>
                  <a:tcPr marL="19337" marR="19337" marT="7582" marB="7582" anchor="ctr"/>
                </a:tc>
                <a:tc>
                  <a:txBody>
                    <a:bodyPr/>
                    <a:lstStyle/>
                    <a:p>
                      <a:r>
                        <a:rPr lang="en-US" sz="1400" dirty="0"/>
                        <a:t>Infrequent trips over short and medium distance.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3"/>
                  </a:ext>
                </a:extLst>
              </a:tr>
              <a:tr h="318448">
                <a:tc>
                  <a:txBody>
                    <a:bodyPr/>
                    <a:lstStyle/>
                    <a:p>
                      <a:r>
                        <a:rPr lang="en-US" sz="1400"/>
                        <a:t>Fixed Route Transit</a:t>
                      </a:r>
                      <a:endParaRPr lang="en-US" sz="1400">
                        <a:latin typeface="Arial Narrow" pitchFamily="34" charset="0"/>
                      </a:endParaRPr>
                    </a:p>
                  </a:txBody>
                  <a:tcPr marL="19337" marR="19337" marT="7582" marB="7582" anchor="ctr"/>
                </a:tc>
                <a:tc>
                  <a:txBody>
                    <a:bodyPr/>
                    <a:lstStyle/>
                    <a:p>
                      <a:r>
                        <a:rPr lang="en-US" sz="1400" dirty="0"/>
                        <a:t>Destinations and times limited.</a:t>
                      </a:r>
                      <a:endParaRPr lang="en-US" sz="1400" dirty="0">
                        <a:latin typeface="Arial Narrow" pitchFamily="34" charset="0"/>
                      </a:endParaRPr>
                    </a:p>
                  </a:txBody>
                  <a:tcPr marL="19337" marR="19337" marT="7582" marB="7582" anchor="ctr"/>
                </a:tc>
                <a:tc>
                  <a:txBody>
                    <a:bodyPr/>
                    <a:lstStyle/>
                    <a:p>
                      <a:r>
                        <a:rPr lang="en-US" sz="1400" dirty="0"/>
                        <a:t>Short to medium distance trips along busy corridors.</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4"/>
                  </a:ext>
                </a:extLst>
              </a:tr>
              <a:tr h="197134">
                <a:tc>
                  <a:txBody>
                    <a:bodyPr/>
                    <a:lstStyle/>
                    <a:p>
                      <a:r>
                        <a:rPr lang="en-US" sz="1400"/>
                        <a:t>Paratransit</a:t>
                      </a:r>
                      <a:endParaRPr lang="en-US" sz="1400">
                        <a:latin typeface="Arial Narrow" pitchFamily="34" charset="0"/>
                      </a:endParaRPr>
                    </a:p>
                  </a:txBody>
                  <a:tcPr marL="19337" marR="19337" marT="7582" marB="7582" anchor="ctr"/>
                </a:tc>
                <a:tc>
                  <a:txBody>
                    <a:bodyPr/>
                    <a:lstStyle/>
                    <a:p>
                      <a:r>
                        <a:rPr lang="en-US" sz="1400" dirty="0"/>
                        <a:t>High cost and limited service.</a:t>
                      </a:r>
                      <a:endParaRPr lang="en-US" sz="1400" dirty="0">
                        <a:latin typeface="Arial Narrow" pitchFamily="34" charset="0"/>
                      </a:endParaRPr>
                    </a:p>
                  </a:txBody>
                  <a:tcPr marL="19337" marR="19337" marT="7582" marB="7582" anchor="ctr"/>
                </a:tc>
                <a:tc>
                  <a:txBody>
                    <a:bodyPr/>
                    <a:lstStyle/>
                    <a:p>
                      <a:r>
                        <a:rPr lang="en-US" sz="1400" dirty="0"/>
                        <a:t>Travel for disabled people.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5"/>
                  </a:ext>
                </a:extLst>
              </a:tr>
              <a:tr h="379104">
                <a:tc>
                  <a:txBody>
                    <a:bodyPr/>
                    <a:lstStyle/>
                    <a:p>
                      <a:r>
                        <a:rPr lang="en-US" sz="1400"/>
                        <a:t>Auto driver</a:t>
                      </a:r>
                      <a:endParaRPr lang="en-US" sz="1400">
                        <a:latin typeface="Arial Narrow" pitchFamily="34" charset="0"/>
                      </a:endParaRPr>
                    </a:p>
                  </a:txBody>
                  <a:tcPr marL="19337" marR="19337" marT="7582" marB="7582" anchor="ctr"/>
                </a:tc>
                <a:tc>
                  <a:txBody>
                    <a:bodyPr/>
                    <a:lstStyle/>
                    <a:p>
                      <a:r>
                        <a:rPr lang="en-US" sz="1400" dirty="0"/>
                        <a:t>Requires driving ability and automobile.</a:t>
                      </a:r>
                    </a:p>
                    <a:p>
                      <a:r>
                        <a:rPr lang="en-US" sz="1400" dirty="0"/>
                        <a:t>High fixed costs.</a:t>
                      </a:r>
                      <a:endParaRPr lang="en-US" sz="1400" dirty="0">
                        <a:latin typeface="Arial Narrow" pitchFamily="34" charset="0"/>
                      </a:endParaRPr>
                    </a:p>
                  </a:txBody>
                  <a:tcPr marL="19337" marR="19337" marT="7582" marB="7582" anchor="ctr"/>
                </a:tc>
                <a:tc>
                  <a:txBody>
                    <a:bodyPr/>
                    <a:lstStyle/>
                    <a:p>
                      <a:r>
                        <a:rPr lang="en-US" sz="1400" dirty="0"/>
                        <a:t>Travel by people who can drive and afford an automobile.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6"/>
                  </a:ext>
                </a:extLst>
              </a:tr>
              <a:tr h="543648">
                <a:tc>
                  <a:txBody>
                    <a:bodyPr/>
                    <a:lstStyle/>
                    <a:p>
                      <a:r>
                        <a:rPr lang="en-US" sz="1400" dirty="0"/>
                        <a:t>Ridesharing</a:t>
                      </a:r>
                      <a:endParaRPr lang="en-US" sz="1400" dirty="0">
                        <a:latin typeface="Arial Narrow" pitchFamily="34" charset="0"/>
                      </a:endParaRPr>
                    </a:p>
                  </a:txBody>
                  <a:tcPr marL="19337" marR="19337" marT="7582" marB="7582" anchor="ctr"/>
                </a:tc>
                <a:tc>
                  <a:txBody>
                    <a:bodyPr/>
                    <a:lstStyle/>
                    <a:p>
                      <a:r>
                        <a:rPr lang="en-US" sz="1400" dirty="0"/>
                        <a:t>Requires cooperative automobile driver.</a:t>
                      </a:r>
                    </a:p>
                    <a:p>
                      <a:r>
                        <a:rPr lang="en-US" sz="1400" dirty="0"/>
                        <a:t>Consumes driver’s time for deviations.</a:t>
                      </a:r>
                      <a:endParaRPr lang="en-US" sz="1400" dirty="0">
                        <a:latin typeface="Arial Narrow" pitchFamily="34" charset="0"/>
                      </a:endParaRPr>
                    </a:p>
                  </a:txBody>
                  <a:tcPr marL="19337" marR="19337" marT="7582" marB="7582" anchor="ctr"/>
                </a:tc>
                <a:tc>
                  <a:txBody>
                    <a:bodyPr/>
                    <a:lstStyle/>
                    <a:p>
                      <a:r>
                        <a:rPr lang="en-US" sz="1400" dirty="0"/>
                        <a:t>Trips that the driver would take anyway (commuting).</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7"/>
                  </a:ext>
                </a:extLst>
              </a:tr>
              <a:tr h="318448">
                <a:tc>
                  <a:txBody>
                    <a:bodyPr/>
                    <a:lstStyle/>
                    <a:p>
                      <a:r>
                        <a:rPr lang="en-US" sz="1400" dirty="0"/>
                        <a:t>Vehicle Rentals</a:t>
                      </a:r>
                      <a:endParaRPr lang="en-US" sz="1400" dirty="0">
                        <a:latin typeface="Arial Narrow" pitchFamily="34" charset="0"/>
                      </a:endParaRPr>
                    </a:p>
                  </a:txBody>
                  <a:tcPr marL="19337" marR="19337" marT="7582" marB="7582" anchor="ctr"/>
                </a:tc>
                <a:tc>
                  <a:txBody>
                    <a:bodyPr/>
                    <a:lstStyle/>
                    <a:p>
                      <a:r>
                        <a:rPr lang="en-US" sz="1400" dirty="0"/>
                        <a:t>Requires convenient and affordable vehicle rentals services.</a:t>
                      </a:r>
                      <a:endParaRPr lang="en-US" sz="1400" dirty="0">
                        <a:latin typeface="Arial Narrow" pitchFamily="34" charset="0"/>
                      </a:endParaRPr>
                    </a:p>
                  </a:txBody>
                  <a:tcPr marL="19337" marR="19337" marT="7582" marB="7582" anchor="ctr"/>
                </a:tc>
                <a:tc>
                  <a:txBody>
                    <a:bodyPr/>
                    <a:lstStyle/>
                    <a:p>
                      <a:r>
                        <a:rPr lang="en-US" sz="1400" dirty="0"/>
                        <a:t>Occasional use by drivers who do not own an automobile.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8"/>
                  </a:ext>
                </a:extLst>
              </a:tr>
              <a:tr h="318448">
                <a:tc>
                  <a:txBody>
                    <a:bodyPr/>
                    <a:lstStyle/>
                    <a:p>
                      <a:r>
                        <a:rPr lang="en-US" sz="1400" dirty="0"/>
                        <a:t>Motorcycle</a:t>
                      </a:r>
                      <a:endParaRPr lang="en-US" sz="1400" dirty="0">
                        <a:latin typeface="Arial Narrow" pitchFamily="34" charset="0"/>
                      </a:endParaRPr>
                    </a:p>
                  </a:txBody>
                  <a:tcPr marL="19337" marR="19337" marT="7582" marB="7582" anchor="ctr"/>
                </a:tc>
                <a:tc>
                  <a:txBody>
                    <a:bodyPr/>
                    <a:lstStyle/>
                    <a:p>
                      <a:r>
                        <a:rPr lang="en-US" sz="1400" dirty="0"/>
                        <a:t>Requires riding ability and motorcycle.</a:t>
                      </a:r>
                    </a:p>
                    <a:p>
                      <a:r>
                        <a:rPr lang="en-US" sz="1400" dirty="0"/>
                        <a:t>Average fixed costs.</a:t>
                      </a:r>
                      <a:endParaRPr lang="en-US" sz="1400" dirty="0">
                        <a:latin typeface="Arial Narrow" pitchFamily="34" charset="0"/>
                      </a:endParaRPr>
                    </a:p>
                  </a:txBody>
                  <a:tcPr marL="19337" marR="19337" marT="7582" marB="7582" anchor="ctr"/>
                </a:tc>
                <a:tc>
                  <a:txBody>
                    <a:bodyPr/>
                    <a:lstStyle/>
                    <a:p>
                      <a:r>
                        <a:rPr lang="en-US" sz="1400" dirty="0"/>
                        <a:t>Travel by people who can ride and afford a motorcycle.</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09"/>
                  </a:ext>
                </a:extLst>
              </a:tr>
              <a:tr h="197134">
                <a:tc>
                  <a:txBody>
                    <a:bodyPr/>
                    <a:lstStyle/>
                    <a:p>
                      <a:r>
                        <a:rPr lang="en-US" sz="1400" dirty="0"/>
                        <a:t>Telecommuting</a:t>
                      </a:r>
                      <a:endParaRPr lang="en-US" sz="1400" dirty="0">
                        <a:latin typeface="Arial Narrow" pitchFamily="34" charset="0"/>
                      </a:endParaRPr>
                    </a:p>
                  </a:txBody>
                  <a:tcPr marL="19337" marR="19337" marT="7582" marB="7582" anchor="ctr"/>
                </a:tc>
                <a:tc>
                  <a:txBody>
                    <a:bodyPr/>
                    <a:lstStyle/>
                    <a:p>
                      <a:r>
                        <a:rPr lang="en-US" sz="1400" dirty="0"/>
                        <a:t>Requires IT equipment and skills.</a:t>
                      </a:r>
                      <a:endParaRPr lang="en-US" sz="1400" dirty="0">
                        <a:latin typeface="Arial Narrow" pitchFamily="34" charset="0"/>
                      </a:endParaRPr>
                    </a:p>
                  </a:txBody>
                  <a:tcPr marL="19337" marR="19337" marT="7582" marB="7582" anchor="ctr"/>
                </a:tc>
                <a:tc>
                  <a:txBody>
                    <a:bodyPr/>
                    <a:lstStyle/>
                    <a:p>
                      <a:r>
                        <a:rPr lang="en-US" sz="1400" dirty="0"/>
                        <a:t>Alternative to some types of trips.</a:t>
                      </a:r>
                      <a:endParaRPr lang="en-US" sz="1400" dirty="0">
                        <a:latin typeface="Arial Narrow" pitchFamily="34" charset="0"/>
                      </a:endParaRPr>
                    </a:p>
                  </a:txBody>
                  <a:tcPr marL="19337" marR="19337" marT="7582" marB="7582" anchor="ctr"/>
                </a:tc>
                <a:extLst>
                  <a:ext uri="{0D108BD9-81ED-4DB2-BD59-A6C34878D82A}">
                    <a16:rowId xmlns:a16="http://schemas.microsoft.com/office/drawing/2014/main" val="10010"/>
                  </a:ext>
                </a:extLst>
              </a:tr>
            </a:tbl>
          </a:graphicData>
        </a:graphic>
      </p:graphicFrame>
      <p:sp>
        <p:nvSpPr>
          <p:cNvPr id="3"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140375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380F-F842-4E29-B0B0-7154B8510EC1}"/>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AFF15669-D717-4784-8004-049CE0A2F8D0}"/>
              </a:ext>
            </a:extLst>
          </p:cNvPr>
          <p:cNvSpPr>
            <a:spLocks noGrp="1"/>
          </p:cNvSpPr>
          <p:nvPr>
            <p:ph type="ftr" sz="quarter" idx="11"/>
          </p:nvPr>
        </p:nvSpPr>
        <p:spPr/>
        <p:txBody>
          <a:bodyPr/>
          <a:lstStyle/>
          <a:p>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1026" name="Picture 2" descr="http://image-store.slidesharecdn.com/eba4fb78-8dbf-453a-a6aa-4bcdf8a3d6f4-original.jpeg">
            <a:extLst>
              <a:ext uri="{FF2B5EF4-FFF2-40B4-BE49-F238E27FC236}">
                <a16:creationId xmlns:a16="http://schemas.microsoft.com/office/drawing/2014/main" id="{114994C1-514F-43D3-83BC-6D99FBEF1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858" y="854242"/>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91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Distance between Access Points to Public Transit</a:t>
            </a:r>
          </a:p>
        </p:txBody>
      </p:sp>
      <p:graphicFrame>
        <p:nvGraphicFramePr>
          <p:cNvPr id="10" name="Content Placeholder 9"/>
          <p:cNvGraphicFramePr>
            <a:graphicFrameLocks noGrp="1"/>
          </p:cNvGraphicFramePr>
          <p:nvPr>
            <p:ph idx="1"/>
            <p:extLst/>
          </p:nvPr>
        </p:nvGraphicFramePr>
        <p:xfrm>
          <a:off x="155575" y="1096963"/>
          <a:ext cx="11882438" cy="5303837"/>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1"/>
          </p:nvPr>
        </p:nvSpPr>
        <p:spPr/>
        <p:txBody>
          <a:bodyPr/>
          <a:lstStyle/>
          <a:p>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9613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Activity Space of an Urban Working Adult</a:t>
            </a:r>
          </a:p>
        </p:txBody>
      </p:sp>
      <p:sp>
        <p:nvSpPr>
          <p:cNvPr id="44"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102404" name="Oval 7"/>
          <p:cNvSpPr>
            <a:spLocks noChangeArrowheads="1"/>
          </p:cNvSpPr>
          <p:nvPr/>
        </p:nvSpPr>
        <p:spPr bwMode="auto">
          <a:xfrm>
            <a:off x="3682911" y="2904495"/>
            <a:ext cx="731520" cy="731520"/>
          </a:xfrm>
          <a:prstGeom prst="ellipse">
            <a:avLst/>
          </a:prstGeom>
          <a:solidFill>
            <a:schemeClr val="accent2">
              <a:lumMod val="50000"/>
            </a:schemeClr>
          </a:solidFill>
          <a:ln w="38100">
            <a:noFill/>
            <a:round/>
            <a:headEnd/>
            <a:tailEnd/>
          </a:ln>
          <a:effectLst/>
        </p:spPr>
        <p:txBody>
          <a:bodyPr wrap="none" anchor="ctr"/>
          <a:lstStyle/>
          <a:p>
            <a:pPr algn="ctr"/>
            <a:r>
              <a:rPr lang="en-US" sz="1600" b="1">
                <a:solidFill>
                  <a:schemeClr val="bg1"/>
                </a:solidFill>
                <a:latin typeface="Arial Narrow" panose="020B0606020202030204" pitchFamily="34" charset="0"/>
              </a:rPr>
              <a:t>Home</a:t>
            </a:r>
          </a:p>
        </p:txBody>
      </p:sp>
      <p:sp>
        <p:nvSpPr>
          <p:cNvPr id="102405" name="Oval 8"/>
          <p:cNvSpPr>
            <a:spLocks noChangeArrowheads="1"/>
          </p:cNvSpPr>
          <p:nvPr/>
        </p:nvSpPr>
        <p:spPr bwMode="auto">
          <a:xfrm>
            <a:off x="7407186" y="2907670"/>
            <a:ext cx="731520" cy="731520"/>
          </a:xfrm>
          <a:prstGeom prst="ellipse">
            <a:avLst/>
          </a:prstGeom>
          <a:solidFill>
            <a:schemeClr val="accent4">
              <a:lumMod val="50000"/>
            </a:schemeClr>
          </a:solidFill>
          <a:ln w="38100">
            <a:noFill/>
            <a:round/>
            <a:headEnd/>
            <a:tailEnd/>
          </a:ln>
          <a:effectLst/>
        </p:spPr>
        <p:txBody>
          <a:bodyPr wrap="none" anchor="ctr"/>
          <a:lstStyle/>
          <a:p>
            <a:pPr algn="ctr"/>
            <a:r>
              <a:rPr lang="en-US" sz="1600" b="1">
                <a:solidFill>
                  <a:schemeClr val="bg1"/>
                </a:solidFill>
                <a:latin typeface="Arial Narrow" panose="020B0606020202030204" pitchFamily="34" charset="0"/>
              </a:rPr>
              <a:t>Work</a:t>
            </a:r>
          </a:p>
        </p:txBody>
      </p:sp>
      <p:sp>
        <p:nvSpPr>
          <p:cNvPr id="102406" name="Oval 9"/>
          <p:cNvSpPr>
            <a:spLocks noChangeArrowheads="1"/>
          </p:cNvSpPr>
          <p:nvPr/>
        </p:nvSpPr>
        <p:spPr bwMode="auto">
          <a:xfrm>
            <a:off x="5185979" y="3799962"/>
            <a:ext cx="457200" cy="457200"/>
          </a:xfrm>
          <a:prstGeom prst="ellipse">
            <a:avLst/>
          </a:prstGeom>
          <a:solidFill>
            <a:schemeClr val="accent2">
              <a:lumMod val="50000"/>
            </a:schemeClr>
          </a:solidFill>
          <a:ln w="38100">
            <a:noFill/>
            <a:round/>
            <a:headEnd/>
            <a:tailEnd/>
          </a:ln>
          <a:effectLst/>
        </p:spPr>
        <p:txBody>
          <a:bodyPr wrap="none" anchor="ctr"/>
          <a:lstStyle/>
          <a:p>
            <a:endParaRPr lang="en-US">
              <a:latin typeface="Arial Narrow" panose="020B0606020202030204" pitchFamily="34" charset="0"/>
            </a:endParaRPr>
          </a:p>
        </p:txBody>
      </p:sp>
      <p:sp>
        <p:nvSpPr>
          <p:cNvPr id="102407" name="Oval 10"/>
          <p:cNvSpPr>
            <a:spLocks noChangeArrowheads="1"/>
          </p:cNvSpPr>
          <p:nvPr/>
        </p:nvSpPr>
        <p:spPr bwMode="auto">
          <a:xfrm>
            <a:off x="8241917" y="2361687"/>
            <a:ext cx="457200" cy="457200"/>
          </a:xfrm>
          <a:prstGeom prst="ellipse">
            <a:avLst/>
          </a:prstGeom>
          <a:solidFill>
            <a:schemeClr val="accent4">
              <a:lumMod val="50000"/>
            </a:schemeClr>
          </a:solidFill>
          <a:ln w="38100">
            <a:noFill/>
            <a:round/>
            <a:headEnd/>
            <a:tailEnd/>
          </a:ln>
          <a:effectLst/>
        </p:spPr>
        <p:txBody>
          <a:bodyPr wrap="none" anchor="ctr"/>
          <a:lstStyle/>
          <a:p>
            <a:endParaRPr lang="en-US">
              <a:latin typeface="Arial Narrow" panose="020B0606020202030204" pitchFamily="34" charset="0"/>
            </a:endParaRPr>
          </a:p>
        </p:txBody>
      </p:sp>
      <p:sp>
        <p:nvSpPr>
          <p:cNvPr id="102408" name="Oval 11"/>
          <p:cNvSpPr>
            <a:spLocks noChangeArrowheads="1"/>
          </p:cNvSpPr>
          <p:nvPr/>
        </p:nvSpPr>
        <p:spPr bwMode="auto">
          <a:xfrm>
            <a:off x="3842954" y="1953700"/>
            <a:ext cx="457200" cy="457200"/>
          </a:xfrm>
          <a:prstGeom prst="ellipse">
            <a:avLst/>
          </a:prstGeom>
          <a:solidFill>
            <a:schemeClr val="accent2">
              <a:lumMod val="50000"/>
            </a:schemeClr>
          </a:solidFill>
          <a:ln w="38100">
            <a:noFill/>
            <a:round/>
            <a:headEnd/>
            <a:tailEnd/>
          </a:ln>
          <a:effectLst/>
        </p:spPr>
        <p:txBody>
          <a:bodyPr wrap="none" anchor="ctr"/>
          <a:lstStyle/>
          <a:p>
            <a:endParaRPr lang="en-US">
              <a:latin typeface="Arial Narrow" panose="020B0606020202030204" pitchFamily="34" charset="0"/>
            </a:endParaRPr>
          </a:p>
        </p:txBody>
      </p:sp>
      <p:sp>
        <p:nvSpPr>
          <p:cNvPr id="102409" name="Freeform 13"/>
          <p:cNvSpPr>
            <a:spLocks/>
          </p:cNvSpPr>
          <p:nvPr/>
        </p:nvSpPr>
        <p:spPr bwMode="auto">
          <a:xfrm>
            <a:off x="4263936" y="3656971"/>
            <a:ext cx="850900" cy="369887"/>
          </a:xfrm>
          <a:custGeom>
            <a:avLst/>
            <a:gdLst>
              <a:gd name="T0" fmla="*/ 0 w 809"/>
              <a:gd name="T1" fmla="*/ 0 h 397"/>
              <a:gd name="T2" fmla="*/ 2147483647 w 809"/>
              <a:gd name="T3" fmla="*/ 2147483647 h 397"/>
              <a:gd name="T4" fmla="*/ 2147483647 w 809"/>
              <a:gd name="T5" fmla="*/ 2147483647 h 397"/>
              <a:gd name="T6" fmla="*/ 0 60000 65536"/>
              <a:gd name="T7" fmla="*/ 0 60000 65536"/>
              <a:gd name="T8" fmla="*/ 0 60000 65536"/>
              <a:gd name="T9" fmla="*/ 0 w 809"/>
              <a:gd name="T10" fmla="*/ 0 h 397"/>
              <a:gd name="T11" fmla="*/ 809 w 809"/>
              <a:gd name="T12" fmla="*/ 397 h 397"/>
            </a:gdLst>
            <a:ahLst/>
            <a:cxnLst>
              <a:cxn ang="T6">
                <a:pos x="T0" y="T1"/>
              </a:cxn>
              <a:cxn ang="T7">
                <a:pos x="T2" y="T3"/>
              </a:cxn>
              <a:cxn ang="T8">
                <a:pos x="T4" y="T5"/>
              </a:cxn>
            </a:cxnLst>
            <a:rect l="T9" t="T10" r="T11" b="T12"/>
            <a:pathLst>
              <a:path w="809" h="397">
                <a:moveTo>
                  <a:pt x="0" y="0"/>
                </a:moveTo>
                <a:cubicBezTo>
                  <a:pt x="92" y="99"/>
                  <a:pt x="184" y="199"/>
                  <a:pt x="319" y="265"/>
                </a:cubicBezTo>
                <a:cubicBezTo>
                  <a:pt x="454" y="331"/>
                  <a:pt x="631" y="364"/>
                  <a:pt x="809" y="397"/>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0" name="Freeform 14"/>
          <p:cNvSpPr>
            <a:spLocks/>
          </p:cNvSpPr>
          <p:nvPr/>
        </p:nvSpPr>
        <p:spPr bwMode="auto">
          <a:xfrm>
            <a:off x="5795874" y="3607757"/>
            <a:ext cx="1668463" cy="457200"/>
          </a:xfrm>
          <a:custGeom>
            <a:avLst/>
            <a:gdLst>
              <a:gd name="T0" fmla="*/ 0 w 794"/>
              <a:gd name="T1" fmla="*/ 2147483647 h 359"/>
              <a:gd name="T2" fmla="*/ 2147483647 w 794"/>
              <a:gd name="T3" fmla="*/ 2147483647 h 359"/>
              <a:gd name="T4" fmla="*/ 2147483647 w 794"/>
              <a:gd name="T5" fmla="*/ 0 h 359"/>
              <a:gd name="T6" fmla="*/ 0 60000 65536"/>
              <a:gd name="T7" fmla="*/ 0 60000 65536"/>
              <a:gd name="T8" fmla="*/ 0 60000 65536"/>
              <a:gd name="T9" fmla="*/ 0 w 794"/>
              <a:gd name="T10" fmla="*/ 0 h 359"/>
              <a:gd name="T11" fmla="*/ 794 w 794"/>
              <a:gd name="T12" fmla="*/ 359 h 359"/>
            </a:gdLst>
            <a:ahLst/>
            <a:cxnLst>
              <a:cxn ang="T6">
                <a:pos x="T0" y="T1"/>
              </a:cxn>
              <a:cxn ang="T7">
                <a:pos x="T2" y="T3"/>
              </a:cxn>
              <a:cxn ang="T8">
                <a:pos x="T4" y="T5"/>
              </a:cxn>
            </a:cxnLst>
            <a:rect l="T9" t="T10" r="T11" b="T12"/>
            <a:pathLst>
              <a:path w="794" h="359">
                <a:moveTo>
                  <a:pt x="0" y="359"/>
                </a:moveTo>
                <a:cubicBezTo>
                  <a:pt x="171" y="315"/>
                  <a:pt x="343" y="271"/>
                  <a:pt x="475" y="211"/>
                </a:cubicBezTo>
                <a:cubicBezTo>
                  <a:pt x="607" y="151"/>
                  <a:pt x="700" y="75"/>
                  <a:pt x="794" y="0"/>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1" name="Freeform 15"/>
          <p:cNvSpPr>
            <a:spLocks/>
          </p:cNvSpPr>
          <p:nvPr/>
        </p:nvSpPr>
        <p:spPr bwMode="auto">
          <a:xfrm>
            <a:off x="8205699" y="2917196"/>
            <a:ext cx="307975" cy="369887"/>
          </a:xfrm>
          <a:custGeom>
            <a:avLst/>
            <a:gdLst>
              <a:gd name="T0" fmla="*/ 0 w 194"/>
              <a:gd name="T1" fmla="*/ 2147483647 h 233"/>
              <a:gd name="T2" fmla="*/ 2147483647 w 194"/>
              <a:gd name="T3" fmla="*/ 2147483647 h 233"/>
              <a:gd name="T4" fmla="*/ 2147483647 w 194"/>
              <a:gd name="T5" fmla="*/ 0 h 233"/>
              <a:gd name="T6" fmla="*/ 0 60000 65536"/>
              <a:gd name="T7" fmla="*/ 0 60000 65536"/>
              <a:gd name="T8" fmla="*/ 0 60000 65536"/>
              <a:gd name="T9" fmla="*/ 0 w 194"/>
              <a:gd name="T10" fmla="*/ 0 h 233"/>
              <a:gd name="T11" fmla="*/ 194 w 194"/>
              <a:gd name="T12" fmla="*/ 233 h 233"/>
            </a:gdLst>
            <a:ahLst/>
            <a:cxnLst>
              <a:cxn ang="T6">
                <a:pos x="T0" y="T1"/>
              </a:cxn>
              <a:cxn ang="T7">
                <a:pos x="T2" y="T3"/>
              </a:cxn>
              <a:cxn ang="T8">
                <a:pos x="T4" y="T5"/>
              </a:cxn>
            </a:cxnLst>
            <a:rect l="T9" t="T10" r="T11" b="T12"/>
            <a:pathLst>
              <a:path w="194" h="233">
                <a:moveTo>
                  <a:pt x="0" y="233"/>
                </a:moveTo>
                <a:cubicBezTo>
                  <a:pt x="54" y="206"/>
                  <a:pt x="108" y="179"/>
                  <a:pt x="140" y="140"/>
                </a:cubicBezTo>
                <a:cubicBezTo>
                  <a:pt x="172" y="101"/>
                  <a:pt x="183" y="50"/>
                  <a:pt x="194" y="0"/>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2" name="Freeform 16"/>
          <p:cNvSpPr>
            <a:spLocks/>
          </p:cNvSpPr>
          <p:nvPr/>
        </p:nvSpPr>
        <p:spPr bwMode="auto">
          <a:xfrm>
            <a:off x="7921536" y="2644145"/>
            <a:ext cx="258762" cy="222250"/>
          </a:xfrm>
          <a:custGeom>
            <a:avLst/>
            <a:gdLst>
              <a:gd name="T0" fmla="*/ 2147483647 w 148"/>
              <a:gd name="T1" fmla="*/ 0 h 125"/>
              <a:gd name="T2" fmla="*/ 2147483647 w 148"/>
              <a:gd name="T3" fmla="*/ 2147483647 h 125"/>
              <a:gd name="T4" fmla="*/ 0 w 148"/>
              <a:gd name="T5" fmla="*/ 2147483647 h 125"/>
              <a:gd name="T6" fmla="*/ 0 60000 65536"/>
              <a:gd name="T7" fmla="*/ 0 60000 65536"/>
              <a:gd name="T8" fmla="*/ 0 60000 65536"/>
              <a:gd name="T9" fmla="*/ 0 w 148"/>
              <a:gd name="T10" fmla="*/ 0 h 125"/>
              <a:gd name="T11" fmla="*/ 148 w 148"/>
              <a:gd name="T12" fmla="*/ 125 h 125"/>
            </a:gdLst>
            <a:ahLst/>
            <a:cxnLst>
              <a:cxn ang="T6">
                <a:pos x="T0" y="T1"/>
              </a:cxn>
              <a:cxn ang="T7">
                <a:pos x="T2" y="T3"/>
              </a:cxn>
              <a:cxn ang="T8">
                <a:pos x="T4" y="T5"/>
              </a:cxn>
            </a:cxnLst>
            <a:rect l="T9" t="T10" r="T11" b="T12"/>
            <a:pathLst>
              <a:path w="148" h="125">
                <a:moveTo>
                  <a:pt x="148" y="0"/>
                </a:moveTo>
                <a:cubicBezTo>
                  <a:pt x="118" y="13"/>
                  <a:pt x="88" y="26"/>
                  <a:pt x="63" y="47"/>
                </a:cubicBezTo>
                <a:cubicBezTo>
                  <a:pt x="38" y="68"/>
                  <a:pt x="19" y="96"/>
                  <a:pt x="0" y="125"/>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3" name="Freeform 17"/>
          <p:cNvSpPr>
            <a:spLocks/>
          </p:cNvSpPr>
          <p:nvPr/>
        </p:nvSpPr>
        <p:spPr bwMode="auto">
          <a:xfrm>
            <a:off x="4473487" y="3001333"/>
            <a:ext cx="2867025" cy="149225"/>
          </a:xfrm>
          <a:custGeom>
            <a:avLst/>
            <a:gdLst>
              <a:gd name="T0" fmla="*/ 2147483647 w 1806"/>
              <a:gd name="T1" fmla="*/ 2147483647 h 94"/>
              <a:gd name="T2" fmla="*/ 2147483647 w 1806"/>
              <a:gd name="T3" fmla="*/ 2147483647 h 94"/>
              <a:gd name="T4" fmla="*/ 0 w 1806"/>
              <a:gd name="T5" fmla="*/ 2147483647 h 94"/>
              <a:gd name="T6" fmla="*/ 0 60000 65536"/>
              <a:gd name="T7" fmla="*/ 0 60000 65536"/>
              <a:gd name="T8" fmla="*/ 0 60000 65536"/>
              <a:gd name="T9" fmla="*/ 0 w 1806"/>
              <a:gd name="T10" fmla="*/ 0 h 94"/>
              <a:gd name="T11" fmla="*/ 1806 w 1806"/>
              <a:gd name="T12" fmla="*/ 94 h 94"/>
            </a:gdLst>
            <a:ahLst/>
            <a:cxnLst>
              <a:cxn ang="T6">
                <a:pos x="T0" y="T1"/>
              </a:cxn>
              <a:cxn ang="T7">
                <a:pos x="T2" y="T3"/>
              </a:cxn>
              <a:cxn ang="T8">
                <a:pos x="T4" y="T5"/>
              </a:cxn>
            </a:cxnLst>
            <a:rect l="T9" t="T10" r="T11" b="T12"/>
            <a:pathLst>
              <a:path w="1806" h="94">
                <a:moveTo>
                  <a:pt x="1806" y="87"/>
                </a:moveTo>
                <a:cubicBezTo>
                  <a:pt x="1664" y="43"/>
                  <a:pt x="1523" y="0"/>
                  <a:pt x="1222" y="1"/>
                </a:cubicBezTo>
                <a:cubicBezTo>
                  <a:pt x="921" y="2"/>
                  <a:pt x="460" y="48"/>
                  <a:pt x="0" y="94"/>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4" name="Freeform 18"/>
          <p:cNvSpPr>
            <a:spLocks/>
          </p:cNvSpPr>
          <p:nvPr/>
        </p:nvSpPr>
        <p:spPr bwMode="auto">
          <a:xfrm>
            <a:off x="4295686" y="2434595"/>
            <a:ext cx="87312" cy="495300"/>
          </a:xfrm>
          <a:custGeom>
            <a:avLst/>
            <a:gdLst>
              <a:gd name="T0" fmla="*/ 0 w 55"/>
              <a:gd name="T1" fmla="*/ 2147483647 h 312"/>
              <a:gd name="T2" fmla="*/ 2147483647 w 55"/>
              <a:gd name="T3" fmla="*/ 2147483647 h 312"/>
              <a:gd name="T4" fmla="*/ 2147483647 w 55"/>
              <a:gd name="T5" fmla="*/ 0 h 312"/>
              <a:gd name="T6" fmla="*/ 0 60000 65536"/>
              <a:gd name="T7" fmla="*/ 0 60000 65536"/>
              <a:gd name="T8" fmla="*/ 0 60000 65536"/>
              <a:gd name="T9" fmla="*/ 0 w 55"/>
              <a:gd name="T10" fmla="*/ 0 h 312"/>
              <a:gd name="T11" fmla="*/ 55 w 55"/>
              <a:gd name="T12" fmla="*/ 312 h 312"/>
            </a:gdLst>
            <a:ahLst/>
            <a:cxnLst>
              <a:cxn ang="T6">
                <a:pos x="T0" y="T1"/>
              </a:cxn>
              <a:cxn ang="T7">
                <a:pos x="T2" y="T3"/>
              </a:cxn>
              <a:cxn ang="T8">
                <a:pos x="T4" y="T5"/>
              </a:cxn>
            </a:cxnLst>
            <a:rect l="T9" t="T10" r="T11" b="T12"/>
            <a:pathLst>
              <a:path w="55" h="312">
                <a:moveTo>
                  <a:pt x="0" y="312"/>
                </a:moveTo>
                <a:cubicBezTo>
                  <a:pt x="20" y="263"/>
                  <a:pt x="49" y="209"/>
                  <a:pt x="52" y="157"/>
                </a:cubicBezTo>
                <a:cubicBezTo>
                  <a:pt x="55" y="105"/>
                  <a:pt x="26" y="33"/>
                  <a:pt x="19" y="0"/>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5" name="Freeform 19"/>
          <p:cNvSpPr>
            <a:spLocks/>
          </p:cNvSpPr>
          <p:nvPr/>
        </p:nvSpPr>
        <p:spPr bwMode="auto">
          <a:xfrm>
            <a:off x="3797212" y="2421895"/>
            <a:ext cx="96837" cy="469900"/>
          </a:xfrm>
          <a:custGeom>
            <a:avLst/>
            <a:gdLst>
              <a:gd name="T0" fmla="*/ 2147483647 w 61"/>
              <a:gd name="T1" fmla="*/ 0 h 296"/>
              <a:gd name="T2" fmla="*/ 2147483647 w 61"/>
              <a:gd name="T3" fmla="*/ 2147483647 h 296"/>
              <a:gd name="T4" fmla="*/ 2147483647 w 61"/>
              <a:gd name="T5" fmla="*/ 2147483647 h 296"/>
              <a:gd name="T6" fmla="*/ 0 60000 65536"/>
              <a:gd name="T7" fmla="*/ 0 60000 65536"/>
              <a:gd name="T8" fmla="*/ 0 60000 65536"/>
              <a:gd name="T9" fmla="*/ 0 w 61"/>
              <a:gd name="T10" fmla="*/ 0 h 296"/>
              <a:gd name="T11" fmla="*/ 61 w 61"/>
              <a:gd name="T12" fmla="*/ 296 h 296"/>
            </a:gdLst>
            <a:ahLst/>
            <a:cxnLst>
              <a:cxn ang="T6">
                <a:pos x="T0" y="T1"/>
              </a:cxn>
              <a:cxn ang="T7">
                <a:pos x="T2" y="T3"/>
              </a:cxn>
              <a:cxn ang="T8">
                <a:pos x="T4" y="T5"/>
              </a:cxn>
            </a:cxnLst>
            <a:rect l="T9" t="T10" r="T11" b="T12"/>
            <a:pathLst>
              <a:path w="61" h="296">
                <a:moveTo>
                  <a:pt x="61" y="0"/>
                </a:moveTo>
                <a:cubicBezTo>
                  <a:pt x="40" y="42"/>
                  <a:pt x="16" y="89"/>
                  <a:pt x="8" y="138"/>
                </a:cubicBezTo>
                <a:cubicBezTo>
                  <a:pt x="0" y="187"/>
                  <a:pt x="13" y="263"/>
                  <a:pt x="14" y="296"/>
                </a:cubicBezTo>
              </a:path>
            </a:pathLst>
          </a:cu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16" name="Text Box 20"/>
          <p:cNvSpPr txBox="1">
            <a:spLocks noChangeArrowheads="1"/>
          </p:cNvSpPr>
          <p:nvPr/>
        </p:nvSpPr>
        <p:spPr bwMode="auto">
          <a:xfrm>
            <a:off x="4737168" y="4279859"/>
            <a:ext cx="1369286" cy="535531"/>
          </a:xfrm>
          <a:prstGeom prst="rect">
            <a:avLst/>
          </a:prstGeom>
          <a:noFill/>
          <a:ln w="9525">
            <a:noFill/>
            <a:miter lim="800000"/>
            <a:headEnd/>
            <a:tailEnd/>
          </a:ln>
        </p:spPr>
        <p:txBody>
          <a:bodyPr wrap="none">
            <a:spAutoFit/>
          </a:bodyPr>
          <a:lstStyle/>
          <a:p>
            <a:pPr algn="ctr">
              <a:lnSpc>
                <a:spcPct val="90000"/>
              </a:lnSpc>
            </a:pPr>
            <a:r>
              <a:rPr lang="en-US" sz="1600" b="1" dirty="0">
                <a:latin typeface="Arial Narrow" panose="020B0606020202030204" pitchFamily="34" charset="0"/>
              </a:rPr>
              <a:t>School</a:t>
            </a:r>
          </a:p>
          <a:p>
            <a:pPr algn="ctr">
              <a:lnSpc>
                <a:spcPct val="90000"/>
              </a:lnSpc>
            </a:pPr>
            <a:r>
              <a:rPr lang="en-US" sz="1600" b="1" dirty="0">
                <a:latin typeface="Arial Narrow" panose="020B0606020202030204" pitchFamily="34" charset="0"/>
              </a:rPr>
              <a:t>(drop off child)</a:t>
            </a:r>
          </a:p>
        </p:txBody>
      </p:sp>
      <p:sp>
        <p:nvSpPr>
          <p:cNvPr id="102417" name="Text Box 21"/>
          <p:cNvSpPr txBox="1">
            <a:spLocks noChangeArrowheads="1"/>
          </p:cNvSpPr>
          <p:nvPr/>
        </p:nvSpPr>
        <p:spPr bwMode="auto">
          <a:xfrm>
            <a:off x="8649243" y="2421010"/>
            <a:ext cx="1061509" cy="338554"/>
          </a:xfrm>
          <a:prstGeom prst="rect">
            <a:avLst/>
          </a:prstGeom>
          <a:noFill/>
          <a:ln w="9525">
            <a:noFill/>
            <a:miter lim="800000"/>
            <a:headEnd/>
            <a:tailEnd/>
          </a:ln>
        </p:spPr>
        <p:txBody>
          <a:bodyPr wrap="none">
            <a:spAutoFit/>
          </a:bodyPr>
          <a:lstStyle/>
          <a:p>
            <a:r>
              <a:rPr lang="en-US" sz="1600" b="1" dirty="0">
                <a:latin typeface="Arial Narrow" panose="020B0606020202030204" pitchFamily="34" charset="0"/>
              </a:rPr>
              <a:t>Restaurant</a:t>
            </a:r>
          </a:p>
        </p:txBody>
      </p:sp>
      <p:sp>
        <p:nvSpPr>
          <p:cNvPr id="102418" name="Text Box 22"/>
          <p:cNvSpPr txBox="1">
            <a:spLocks noChangeArrowheads="1"/>
          </p:cNvSpPr>
          <p:nvPr/>
        </p:nvSpPr>
        <p:spPr bwMode="auto">
          <a:xfrm>
            <a:off x="2968118" y="1641844"/>
            <a:ext cx="1340432" cy="338554"/>
          </a:xfrm>
          <a:prstGeom prst="rect">
            <a:avLst/>
          </a:prstGeom>
          <a:noFill/>
          <a:ln w="9525">
            <a:noFill/>
            <a:miter lim="800000"/>
            <a:headEnd/>
            <a:tailEnd/>
          </a:ln>
        </p:spPr>
        <p:txBody>
          <a:bodyPr wrap="none">
            <a:spAutoFit/>
          </a:bodyPr>
          <a:lstStyle/>
          <a:p>
            <a:r>
              <a:rPr lang="en-US" sz="1600" b="1" dirty="0">
                <a:latin typeface="Arial Narrow" panose="020B0606020202030204" pitchFamily="34" charset="0"/>
              </a:rPr>
              <a:t>Shopping mall</a:t>
            </a:r>
          </a:p>
        </p:txBody>
      </p:sp>
      <p:sp>
        <p:nvSpPr>
          <p:cNvPr id="102420" name="Text Box 24"/>
          <p:cNvSpPr txBox="1">
            <a:spLocks noChangeArrowheads="1"/>
          </p:cNvSpPr>
          <p:nvPr/>
        </p:nvSpPr>
        <p:spPr bwMode="auto">
          <a:xfrm>
            <a:off x="4498556" y="3531557"/>
            <a:ext cx="665823" cy="387798"/>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8:00 AM</a:t>
            </a:r>
          </a:p>
          <a:p>
            <a:pPr algn="ctr">
              <a:lnSpc>
                <a:spcPct val="80000"/>
              </a:lnSpc>
            </a:pPr>
            <a:r>
              <a:rPr lang="en-US" sz="1200" b="1">
                <a:latin typeface="Arial Narrow" panose="020B0606020202030204" pitchFamily="34" charset="0"/>
              </a:rPr>
              <a:t>Carpool</a:t>
            </a:r>
          </a:p>
        </p:txBody>
      </p:sp>
      <p:sp>
        <p:nvSpPr>
          <p:cNvPr id="102421" name="Text Box 25"/>
          <p:cNvSpPr txBox="1">
            <a:spLocks noChangeArrowheads="1"/>
          </p:cNvSpPr>
          <p:nvPr/>
        </p:nvSpPr>
        <p:spPr bwMode="auto">
          <a:xfrm>
            <a:off x="6092352" y="3496632"/>
            <a:ext cx="867546" cy="387798"/>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8:15 AM</a:t>
            </a:r>
          </a:p>
          <a:p>
            <a:pPr algn="ctr">
              <a:lnSpc>
                <a:spcPct val="80000"/>
              </a:lnSpc>
            </a:pPr>
            <a:r>
              <a:rPr lang="en-US" sz="1200" b="1">
                <a:latin typeface="Arial Narrow" panose="020B0606020202030204" pitchFamily="34" charset="0"/>
              </a:rPr>
              <a:t>Drive alone</a:t>
            </a:r>
          </a:p>
        </p:txBody>
      </p:sp>
      <p:sp>
        <p:nvSpPr>
          <p:cNvPr id="102422" name="Text Box 26"/>
          <p:cNvSpPr txBox="1">
            <a:spLocks noChangeArrowheads="1"/>
          </p:cNvSpPr>
          <p:nvPr/>
        </p:nvSpPr>
        <p:spPr bwMode="auto">
          <a:xfrm>
            <a:off x="8364708" y="3148970"/>
            <a:ext cx="734496" cy="387798"/>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12:30 PM</a:t>
            </a:r>
          </a:p>
          <a:p>
            <a:pPr algn="ctr">
              <a:lnSpc>
                <a:spcPct val="80000"/>
              </a:lnSpc>
            </a:pPr>
            <a:r>
              <a:rPr lang="en-US" sz="1200" b="1">
                <a:latin typeface="Arial Narrow" panose="020B0606020202030204" pitchFamily="34" charset="0"/>
              </a:rPr>
              <a:t>Walk</a:t>
            </a:r>
          </a:p>
        </p:txBody>
      </p:sp>
      <p:sp>
        <p:nvSpPr>
          <p:cNvPr id="102423" name="Text Box 27"/>
          <p:cNvSpPr txBox="1">
            <a:spLocks noChangeArrowheads="1"/>
          </p:cNvSpPr>
          <p:nvPr/>
        </p:nvSpPr>
        <p:spPr bwMode="auto">
          <a:xfrm>
            <a:off x="7404611" y="2450470"/>
            <a:ext cx="663964" cy="387798"/>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1:30 PM</a:t>
            </a:r>
          </a:p>
          <a:p>
            <a:pPr algn="ctr">
              <a:lnSpc>
                <a:spcPct val="80000"/>
              </a:lnSpc>
            </a:pPr>
            <a:r>
              <a:rPr lang="en-US" sz="1200" b="1">
                <a:latin typeface="Arial Narrow" panose="020B0606020202030204" pitchFamily="34" charset="0"/>
              </a:rPr>
              <a:t>Walk</a:t>
            </a:r>
          </a:p>
        </p:txBody>
      </p:sp>
      <p:sp>
        <p:nvSpPr>
          <p:cNvPr id="102424" name="Text Box 28"/>
          <p:cNvSpPr txBox="1">
            <a:spLocks noChangeArrowheads="1"/>
          </p:cNvSpPr>
          <p:nvPr/>
        </p:nvSpPr>
        <p:spPr bwMode="auto">
          <a:xfrm>
            <a:off x="5844702" y="2579057"/>
            <a:ext cx="867546" cy="387798"/>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5:30 PM</a:t>
            </a:r>
          </a:p>
          <a:p>
            <a:pPr algn="ctr">
              <a:lnSpc>
                <a:spcPct val="80000"/>
              </a:lnSpc>
            </a:pPr>
            <a:r>
              <a:rPr lang="en-US" sz="1200" b="1">
                <a:latin typeface="Arial Narrow" panose="020B0606020202030204" pitchFamily="34" charset="0"/>
              </a:rPr>
              <a:t>Drive alone</a:t>
            </a:r>
          </a:p>
        </p:txBody>
      </p:sp>
      <p:sp>
        <p:nvSpPr>
          <p:cNvPr id="102425" name="Text Box 29"/>
          <p:cNvSpPr txBox="1">
            <a:spLocks noChangeArrowheads="1"/>
          </p:cNvSpPr>
          <p:nvPr/>
        </p:nvSpPr>
        <p:spPr bwMode="auto">
          <a:xfrm>
            <a:off x="4489168" y="2458407"/>
            <a:ext cx="663964" cy="387798"/>
          </a:xfrm>
          <a:prstGeom prst="rect">
            <a:avLst/>
          </a:prstGeom>
          <a:noFill/>
          <a:ln w="9525">
            <a:noFill/>
            <a:miter lim="800000"/>
            <a:headEnd/>
            <a:tailEnd/>
          </a:ln>
        </p:spPr>
        <p:txBody>
          <a:bodyPr wrap="none">
            <a:spAutoFit/>
          </a:bodyPr>
          <a:lstStyle/>
          <a:p>
            <a:pPr algn="ctr">
              <a:lnSpc>
                <a:spcPct val="80000"/>
              </a:lnSpc>
            </a:pPr>
            <a:r>
              <a:rPr lang="en-US" sz="1200" b="1" dirty="0">
                <a:latin typeface="Arial Narrow" panose="020B0606020202030204" pitchFamily="34" charset="0"/>
              </a:rPr>
              <a:t>7:00 PM</a:t>
            </a:r>
          </a:p>
          <a:p>
            <a:pPr algn="ctr">
              <a:lnSpc>
                <a:spcPct val="80000"/>
              </a:lnSpc>
            </a:pPr>
            <a:r>
              <a:rPr lang="en-US" sz="1200" b="1" dirty="0">
                <a:latin typeface="Arial Narrow" panose="020B0606020202030204" pitchFamily="34" charset="0"/>
              </a:rPr>
              <a:t>Carpool</a:t>
            </a:r>
          </a:p>
        </p:txBody>
      </p:sp>
      <p:sp>
        <p:nvSpPr>
          <p:cNvPr id="102426" name="Text Box 30"/>
          <p:cNvSpPr txBox="1">
            <a:spLocks noChangeArrowheads="1"/>
          </p:cNvSpPr>
          <p:nvPr/>
        </p:nvSpPr>
        <p:spPr bwMode="auto">
          <a:xfrm>
            <a:off x="3014380" y="2274257"/>
            <a:ext cx="663964" cy="387798"/>
          </a:xfrm>
          <a:prstGeom prst="rect">
            <a:avLst/>
          </a:prstGeom>
          <a:noFill/>
          <a:ln w="9525">
            <a:noFill/>
            <a:miter lim="800000"/>
            <a:headEnd/>
            <a:tailEnd/>
          </a:ln>
        </p:spPr>
        <p:txBody>
          <a:bodyPr wrap="none">
            <a:spAutoFit/>
          </a:bodyPr>
          <a:lstStyle/>
          <a:p>
            <a:pPr algn="ctr">
              <a:lnSpc>
                <a:spcPct val="80000"/>
              </a:lnSpc>
            </a:pPr>
            <a:r>
              <a:rPr lang="en-US" sz="1200" b="1" dirty="0">
                <a:latin typeface="Arial Narrow" panose="020B0606020202030204" pitchFamily="34" charset="0"/>
              </a:rPr>
              <a:t>8:30 PM</a:t>
            </a:r>
          </a:p>
          <a:p>
            <a:pPr algn="ctr">
              <a:lnSpc>
                <a:spcPct val="80000"/>
              </a:lnSpc>
            </a:pPr>
            <a:r>
              <a:rPr lang="en-US" sz="1200" b="1" dirty="0">
                <a:latin typeface="Arial Narrow" panose="020B0606020202030204" pitchFamily="34" charset="0"/>
              </a:rPr>
              <a:t>Carpool</a:t>
            </a:r>
          </a:p>
        </p:txBody>
      </p:sp>
      <p:sp>
        <p:nvSpPr>
          <p:cNvPr id="102427" name="Line 31"/>
          <p:cNvSpPr>
            <a:spLocks noChangeShapeType="1"/>
          </p:cNvSpPr>
          <p:nvPr/>
        </p:nvSpPr>
        <p:spPr bwMode="auto">
          <a:xfrm>
            <a:off x="4961611" y="5150490"/>
            <a:ext cx="444500" cy="0"/>
          </a:xfrm>
          <a:prstGeom prst="line">
            <a:avLst/>
          </a:prstGeom>
          <a:noFill/>
          <a:ln w="38100">
            <a:solidFill>
              <a:schemeClr val="accent2">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28" name="Text Box 32"/>
          <p:cNvSpPr txBox="1">
            <a:spLocks noChangeArrowheads="1"/>
          </p:cNvSpPr>
          <p:nvPr/>
        </p:nvSpPr>
        <p:spPr bwMode="auto">
          <a:xfrm>
            <a:off x="5418812" y="4979041"/>
            <a:ext cx="928459" cy="307777"/>
          </a:xfrm>
          <a:prstGeom prst="rect">
            <a:avLst/>
          </a:prstGeom>
          <a:noFill/>
          <a:ln w="9525">
            <a:noFill/>
            <a:miter lim="800000"/>
            <a:headEnd/>
            <a:tailEnd/>
          </a:ln>
        </p:spPr>
        <p:txBody>
          <a:bodyPr wrap="none">
            <a:spAutoFit/>
          </a:bodyPr>
          <a:lstStyle/>
          <a:p>
            <a:r>
              <a:rPr lang="en-US" sz="1400" b="1" dirty="0">
                <a:latin typeface="Arial Narrow" panose="020B0606020202030204" pitchFamily="34" charset="0"/>
              </a:rPr>
              <a:t>Passenger</a:t>
            </a:r>
          </a:p>
        </p:txBody>
      </p:sp>
      <p:sp>
        <p:nvSpPr>
          <p:cNvPr id="102429" name="Line 33"/>
          <p:cNvSpPr>
            <a:spLocks noChangeShapeType="1"/>
          </p:cNvSpPr>
          <p:nvPr/>
        </p:nvSpPr>
        <p:spPr bwMode="auto">
          <a:xfrm>
            <a:off x="4964786" y="5425128"/>
            <a:ext cx="444500" cy="0"/>
          </a:xfrm>
          <a:prstGeom prst="line">
            <a:avLst/>
          </a:pr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0" name="Text Box 34"/>
          <p:cNvSpPr txBox="1">
            <a:spLocks noChangeArrowheads="1"/>
          </p:cNvSpPr>
          <p:nvPr/>
        </p:nvSpPr>
        <p:spPr bwMode="auto">
          <a:xfrm>
            <a:off x="5418812" y="5258441"/>
            <a:ext cx="684803" cy="307777"/>
          </a:xfrm>
          <a:prstGeom prst="rect">
            <a:avLst/>
          </a:prstGeom>
          <a:noFill/>
          <a:ln w="9525">
            <a:noFill/>
            <a:miter lim="800000"/>
            <a:headEnd/>
            <a:tailEnd/>
          </a:ln>
        </p:spPr>
        <p:txBody>
          <a:bodyPr wrap="none">
            <a:spAutoFit/>
          </a:bodyPr>
          <a:lstStyle/>
          <a:p>
            <a:r>
              <a:rPr lang="en-US" sz="1400" b="1" dirty="0">
                <a:latin typeface="Arial Narrow" panose="020B0606020202030204" pitchFamily="34" charset="0"/>
              </a:rPr>
              <a:t>Freight</a:t>
            </a:r>
          </a:p>
        </p:txBody>
      </p:sp>
      <p:sp>
        <p:nvSpPr>
          <p:cNvPr id="102431" name="Freeform 36"/>
          <p:cNvSpPr>
            <a:spLocks/>
          </p:cNvSpPr>
          <p:nvPr/>
        </p:nvSpPr>
        <p:spPr bwMode="auto">
          <a:xfrm>
            <a:off x="3125698" y="3633157"/>
            <a:ext cx="630238" cy="382588"/>
          </a:xfrm>
          <a:custGeom>
            <a:avLst/>
            <a:gdLst>
              <a:gd name="T0" fmla="*/ 2147483647 w 280"/>
              <a:gd name="T1" fmla="*/ 0 h 358"/>
              <a:gd name="T2" fmla="*/ 2147483647 w 280"/>
              <a:gd name="T3" fmla="*/ 2147483647 h 358"/>
              <a:gd name="T4" fmla="*/ 0 w 280"/>
              <a:gd name="T5" fmla="*/ 2147483647 h 358"/>
              <a:gd name="T6" fmla="*/ 0 60000 65536"/>
              <a:gd name="T7" fmla="*/ 0 60000 65536"/>
              <a:gd name="T8" fmla="*/ 0 60000 65536"/>
              <a:gd name="T9" fmla="*/ 0 w 280"/>
              <a:gd name="T10" fmla="*/ 0 h 358"/>
              <a:gd name="T11" fmla="*/ 280 w 280"/>
              <a:gd name="T12" fmla="*/ 358 h 358"/>
            </a:gdLst>
            <a:ahLst/>
            <a:cxnLst>
              <a:cxn ang="T6">
                <a:pos x="T0" y="T1"/>
              </a:cxn>
              <a:cxn ang="T7">
                <a:pos x="T2" y="T3"/>
              </a:cxn>
              <a:cxn ang="T8">
                <a:pos x="T4" y="T5"/>
              </a:cxn>
            </a:cxnLst>
            <a:rect l="T9" t="T10" r="T11" b="T12"/>
            <a:pathLst>
              <a:path w="280" h="358">
                <a:moveTo>
                  <a:pt x="280" y="0"/>
                </a:moveTo>
                <a:cubicBezTo>
                  <a:pt x="264" y="51"/>
                  <a:pt x="249" y="103"/>
                  <a:pt x="202" y="163"/>
                </a:cubicBezTo>
                <a:cubicBezTo>
                  <a:pt x="155" y="223"/>
                  <a:pt x="77" y="290"/>
                  <a:pt x="0" y="358"/>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2" name="Text Box 37"/>
          <p:cNvSpPr txBox="1">
            <a:spLocks noChangeArrowheads="1"/>
          </p:cNvSpPr>
          <p:nvPr/>
        </p:nvSpPr>
        <p:spPr bwMode="auto">
          <a:xfrm>
            <a:off x="2921348" y="3266446"/>
            <a:ext cx="697627" cy="535531"/>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7:00 AM</a:t>
            </a:r>
          </a:p>
          <a:p>
            <a:pPr algn="ctr">
              <a:lnSpc>
                <a:spcPct val="80000"/>
              </a:lnSpc>
            </a:pPr>
            <a:r>
              <a:rPr lang="en-US" sz="1200" b="1">
                <a:latin typeface="Arial Narrow" panose="020B0606020202030204" pitchFamily="34" charset="0"/>
              </a:rPr>
              <a:t>Garbage</a:t>
            </a:r>
          </a:p>
          <a:p>
            <a:pPr algn="ctr">
              <a:lnSpc>
                <a:spcPct val="80000"/>
              </a:lnSpc>
            </a:pPr>
            <a:r>
              <a:rPr lang="en-US" sz="1200" b="1">
                <a:latin typeface="Arial Narrow" panose="020B0606020202030204" pitchFamily="34" charset="0"/>
              </a:rPr>
              <a:t>pickup</a:t>
            </a:r>
          </a:p>
        </p:txBody>
      </p:sp>
      <p:sp>
        <p:nvSpPr>
          <p:cNvPr id="102433" name="Freeform 38"/>
          <p:cNvSpPr>
            <a:spLocks/>
          </p:cNvSpPr>
          <p:nvPr/>
        </p:nvSpPr>
        <p:spPr bwMode="auto">
          <a:xfrm>
            <a:off x="4325849" y="1680532"/>
            <a:ext cx="519113" cy="234950"/>
          </a:xfrm>
          <a:custGeom>
            <a:avLst/>
            <a:gdLst>
              <a:gd name="T0" fmla="*/ 2147483647 w 327"/>
              <a:gd name="T1" fmla="*/ 0 h 148"/>
              <a:gd name="T2" fmla="*/ 2147483647 w 327"/>
              <a:gd name="T3" fmla="*/ 2147483647 h 148"/>
              <a:gd name="T4" fmla="*/ 0 w 327"/>
              <a:gd name="T5" fmla="*/ 2147483647 h 148"/>
              <a:gd name="T6" fmla="*/ 0 60000 65536"/>
              <a:gd name="T7" fmla="*/ 0 60000 65536"/>
              <a:gd name="T8" fmla="*/ 0 60000 65536"/>
              <a:gd name="T9" fmla="*/ 0 w 327"/>
              <a:gd name="T10" fmla="*/ 0 h 148"/>
              <a:gd name="T11" fmla="*/ 327 w 327"/>
              <a:gd name="T12" fmla="*/ 148 h 148"/>
            </a:gdLst>
            <a:ahLst/>
            <a:cxnLst>
              <a:cxn ang="T6">
                <a:pos x="T0" y="T1"/>
              </a:cxn>
              <a:cxn ang="T7">
                <a:pos x="T2" y="T3"/>
              </a:cxn>
              <a:cxn ang="T8">
                <a:pos x="T4" y="T5"/>
              </a:cxn>
            </a:cxnLst>
            <a:rect l="T9" t="T10" r="T11" b="T12"/>
            <a:pathLst>
              <a:path w="327" h="148">
                <a:moveTo>
                  <a:pt x="327" y="0"/>
                </a:moveTo>
                <a:cubicBezTo>
                  <a:pt x="225" y="30"/>
                  <a:pt x="124" y="61"/>
                  <a:pt x="70" y="86"/>
                </a:cubicBezTo>
                <a:cubicBezTo>
                  <a:pt x="16" y="111"/>
                  <a:pt x="8" y="129"/>
                  <a:pt x="0" y="148"/>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4" name="Freeform 39"/>
          <p:cNvSpPr>
            <a:spLocks/>
          </p:cNvSpPr>
          <p:nvPr/>
        </p:nvSpPr>
        <p:spPr bwMode="auto">
          <a:xfrm>
            <a:off x="4449673" y="2077408"/>
            <a:ext cx="679450" cy="142875"/>
          </a:xfrm>
          <a:custGeom>
            <a:avLst/>
            <a:gdLst>
              <a:gd name="T0" fmla="*/ 0 w 428"/>
              <a:gd name="T1" fmla="*/ 2147483647 h 90"/>
              <a:gd name="T2" fmla="*/ 2147483647 w 428"/>
              <a:gd name="T3" fmla="*/ 2147483647 h 90"/>
              <a:gd name="T4" fmla="*/ 2147483647 w 428"/>
              <a:gd name="T5" fmla="*/ 0 h 90"/>
              <a:gd name="T6" fmla="*/ 0 60000 65536"/>
              <a:gd name="T7" fmla="*/ 0 60000 65536"/>
              <a:gd name="T8" fmla="*/ 0 60000 65536"/>
              <a:gd name="T9" fmla="*/ 0 w 428"/>
              <a:gd name="T10" fmla="*/ 0 h 90"/>
              <a:gd name="T11" fmla="*/ 428 w 428"/>
              <a:gd name="T12" fmla="*/ 90 h 90"/>
            </a:gdLst>
            <a:ahLst/>
            <a:cxnLst>
              <a:cxn ang="T6">
                <a:pos x="T0" y="T1"/>
              </a:cxn>
              <a:cxn ang="T7">
                <a:pos x="T2" y="T3"/>
              </a:cxn>
              <a:cxn ang="T8">
                <a:pos x="T4" y="T5"/>
              </a:cxn>
            </a:cxnLst>
            <a:rect l="T9" t="T10" r="T11" b="T12"/>
            <a:pathLst>
              <a:path w="428" h="90">
                <a:moveTo>
                  <a:pt x="0" y="70"/>
                </a:moveTo>
                <a:cubicBezTo>
                  <a:pt x="50" y="80"/>
                  <a:pt x="100" y="90"/>
                  <a:pt x="171" y="78"/>
                </a:cubicBezTo>
                <a:cubicBezTo>
                  <a:pt x="242" y="66"/>
                  <a:pt x="335" y="33"/>
                  <a:pt x="428" y="0"/>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5" name="Text Box 40"/>
          <p:cNvSpPr txBox="1">
            <a:spLocks noChangeArrowheads="1"/>
          </p:cNvSpPr>
          <p:nvPr/>
        </p:nvSpPr>
        <p:spPr bwMode="auto">
          <a:xfrm>
            <a:off x="4834378" y="1494796"/>
            <a:ext cx="678391" cy="461665"/>
          </a:xfrm>
          <a:prstGeom prst="rect">
            <a:avLst/>
          </a:prstGeom>
          <a:noFill/>
          <a:ln w="9525">
            <a:noFill/>
            <a:miter lim="800000"/>
            <a:headEnd/>
            <a:tailEnd/>
          </a:ln>
        </p:spPr>
        <p:txBody>
          <a:bodyPr wrap="none">
            <a:spAutoFit/>
          </a:bodyPr>
          <a:lstStyle/>
          <a:p>
            <a:pPr algn="ctr"/>
            <a:r>
              <a:rPr lang="en-US" sz="1200" b="1">
                <a:latin typeface="Arial Narrow" panose="020B0606020202030204" pitchFamily="34" charset="0"/>
              </a:rPr>
              <a:t>1:30 AM</a:t>
            </a:r>
          </a:p>
          <a:p>
            <a:pPr algn="ctr"/>
            <a:r>
              <a:rPr lang="en-US" sz="1200" b="1">
                <a:latin typeface="Arial Narrow" panose="020B0606020202030204" pitchFamily="34" charset="0"/>
              </a:rPr>
              <a:t>Delivery</a:t>
            </a:r>
          </a:p>
        </p:txBody>
      </p:sp>
      <p:sp>
        <p:nvSpPr>
          <p:cNvPr id="102436" name="Text Box 41"/>
          <p:cNvSpPr txBox="1">
            <a:spLocks noChangeArrowheads="1"/>
          </p:cNvSpPr>
          <p:nvPr/>
        </p:nvSpPr>
        <p:spPr bwMode="auto">
          <a:xfrm>
            <a:off x="5138319" y="1955171"/>
            <a:ext cx="665823" cy="461665"/>
          </a:xfrm>
          <a:prstGeom prst="rect">
            <a:avLst/>
          </a:prstGeom>
          <a:noFill/>
          <a:ln w="9525">
            <a:noFill/>
            <a:miter lim="800000"/>
            <a:headEnd/>
            <a:tailEnd/>
          </a:ln>
        </p:spPr>
        <p:txBody>
          <a:bodyPr wrap="none">
            <a:spAutoFit/>
          </a:bodyPr>
          <a:lstStyle/>
          <a:p>
            <a:pPr algn="ctr"/>
            <a:r>
              <a:rPr lang="en-US" sz="1200" b="1">
                <a:latin typeface="Arial Narrow" panose="020B0606020202030204" pitchFamily="34" charset="0"/>
              </a:rPr>
              <a:t>2:30 AM</a:t>
            </a:r>
          </a:p>
          <a:p>
            <a:pPr algn="ctr"/>
            <a:r>
              <a:rPr lang="en-US" sz="1200" b="1">
                <a:latin typeface="Arial Narrow" panose="020B0606020202030204" pitchFamily="34" charset="0"/>
              </a:rPr>
              <a:t>Return</a:t>
            </a:r>
          </a:p>
        </p:txBody>
      </p:sp>
      <p:sp>
        <p:nvSpPr>
          <p:cNvPr id="102437" name="Freeform 42"/>
          <p:cNvSpPr>
            <a:spLocks/>
          </p:cNvSpPr>
          <p:nvPr/>
        </p:nvSpPr>
        <p:spPr bwMode="auto">
          <a:xfrm>
            <a:off x="8713698" y="2015496"/>
            <a:ext cx="96838" cy="369887"/>
          </a:xfrm>
          <a:custGeom>
            <a:avLst/>
            <a:gdLst>
              <a:gd name="T0" fmla="*/ 2147483647 w 54"/>
              <a:gd name="T1" fmla="*/ 0 h 374"/>
              <a:gd name="T2" fmla="*/ 2147483647 w 54"/>
              <a:gd name="T3" fmla="*/ 2147483647 h 374"/>
              <a:gd name="T4" fmla="*/ 0 w 54"/>
              <a:gd name="T5" fmla="*/ 2147483647 h 374"/>
              <a:gd name="T6" fmla="*/ 0 60000 65536"/>
              <a:gd name="T7" fmla="*/ 0 60000 65536"/>
              <a:gd name="T8" fmla="*/ 0 60000 65536"/>
              <a:gd name="T9" fmla="*/ 0 w 54"/>
              <a:gd name="T10" fmla="*/ 0 h 374"/>
              <a:gd name="T11" fmla="*/ 54 w 54"/>
              <a:gd name="T12" fmla="*/ 374 h 374"/>
            </a:gdLst>
            <a:ahLst/>
            <a:cxnLst>
              <a:cxn ang="T6">
                <a:pos x="T0" y="T1"/>
              </a:cxn>
              <a:cxn ang="T7">
                <a:pos x="T2" y="T3"/>
              </a:cxn>
              <a:cxn ang="T8">
                <a:pos x="T4" y="T5"/>
              </a:cxn>
            </a:cxnLst>
            <a:rect l="T9" t="T10" r="T11" b="T12"/>
            <a:pathLst>
              <a:path w="54" h="374">
                <a:moveTo>
                  <a:pt x="54" y="0"/>
                </a:moveTo>
                <a:cubicBezTo>
                  <a:pt x="51" y="89"/>
                  <a:pt x="48" y="179"/>
                  <a:pt x="39" y="241"/>
                </a:cubicBezTo>
                <a:cubicBezTo>
                  <a:pt x="30" y="303"/>
                  <a:pt x="15" y="338"/>
                  <a:pt x="0" y="374"/>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8" name="Freeform 43"/>
          <p:cNvSpPr>
            <a:spLocks/>
          </p:cNvSpPr>
          <p:nvPr/>
        </p:nvSpPr>
        <p:spPr bwMode="auto">
          <a:xfrm>
            <a:off x="8140611" y="1680532"/>
            <a:ext cx="163512" cy="642938"/>
          </a:xfrm>
          <a:custGeom>
            <a:avLst/>
            <a:gdLst>
              <a:gd name="T0" fmla="*/ 2147483647 w 103"/>
              <a:gd name="T1" fmla="*/ 2147483647 h 405"/>
              <a:gd name="T2" fmla="*/ 2147483647 w 103"/>
              <a:gd name="T3" fmla="*/ 2147483647 h 405"/>
              <a:gd name="T4" fmla="*/ 2147483647 w 103"/>
              <a:gd name="T5" fmla="*/ 0 h 405"/>
              <a:gd name="T6" fmla="*/ 0 60000 65536"/>
              <a:gd name="T7" fmla="*/ 0 60000 65536"/>
              <a:gd name="T8" fmla="*/ 0 60000 65536"/>
              <a:gd name="T9" fmla="*/ 0 w 103"/>
              <a:gd name="T10" fmla="*/ 0 h 405"/>
              <a:gd name="T11" fmla="*/ 103 w 103"/>
              <a:gd name="T12" fmla="*/ 405 h 405"/>
            </a:gdLst>
            <a:ahLst/>
            <a:cxnLst>
              <a:cxn ang="T6">
                <a:pos x="T0" y="T1"/>
              </a:cxn>
              <a:cxn ang="T7">
                <a:pos x="T2" y="T3"/>
              </a:cxn>
              <a:cxn ang="T8">
                <a:pos x="T4" y="T5"/>
              </a:cxn>
            </a:cxnLst>
            <a:rect l="T9" t="T10" r="T11" b="T12"/>
            <a:pathLst>
              <a:path w="103" h="405">
                <a:moveTo>
                  <a:pt x="103" y="405"/>
                </a:moveTo>
                <a:cubicBezTo>
                  <a:pt x="68" y="341"/>
                  <a:pt x="34" y="277"/>
                  <a:pt x="17" y="210"/>
                </a:cubicBezTo>
                <a:cubicBezTo>
                  <a:pt x="0" y="143"/>
                  <a:pt x="1" y="71"/>
                  <a:pt x="2" y="0"/>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39" name="Text Box 44"/>
          <p:cNvSpPr txBox="1">
            <a:spLocks noChangeArrowheads="1"/>
          </p:cNvSpPr>
          <p:nvPr/>
        </p:nvSpPr>
        <p:spPr bwMode="auto">
          <a:xfrm>
            <a:off x="8572669" y="1536071"/>
            <a:ext cx="734496" cy="461665"/>
          </a:xfrm>
          <a:prstGeom prst="rect">
            <a:avLst/>
          </a:prstGeom>
          <a:noFill/>
          <a:ln w="9525">
            <a:noFill/>
            <a:miter lim="800000"/>
            <a:headEnd/>
            <a:tailEnd/>
          </a:ln>
        </p:spPr>
        <p:txBody>
          <a:bodyPr wrap="none">
            <a:spAutoFit/>
          </a:bodyPr>
          <a:lstStyle/>
          <a:p>
            <a:pPr algn="ctr"/>
            <a:r>
              <a:rPr lang="en-US" sz="1200" b="1">
                <a:latin typeface="Arial Narrow" panose="020B0606020202030204" pitchFamily="34" charset="0"/>
              </a:rPr>
              <a:t>10:30 PM</a:t>
            </a:r>
          </a:p>
          <a:p>
            <a:pPr algn="ctr"/>
            <a:r>
              <a:rPr lang="en-US" sz="1200" b="1">
                <a:latin typeface="Arial Narrow" panose="020B0606020202030204" pitchFamily="34" charset="0"/>
              </a:rPr>
              <a:t>Delivery</a:t>
            </a:r>
          </a:p>
        </p:txBody>
      </p:sp>
      <p:sp>
        <p:nvSpPr>
          <p:cNvPr id="102440" name="Text Box 45"/>
          <p:cNvSpPr txBox="1">
            <a:spLocks noChangeArrowheads="1"/>
          </p:cNvSpPr>
          <p:nvPr/>
        </p:nvSpPr>
        <p:spPr bwMode="auto">
          <a:xfrm>
            <a:off x="7447133" y="1491621"/>
            <a:ext cx="734496" cy="461665"/>
          </a:xfrm>
          <a:prstGeom prst="rect">
            <a:avLst/>
          </a:prstGeom>
          <a:noFill/>
          <a:ln w="9525">
            <a:noFill/>
            <a:miter lim="800000"/>
            <a:headEnd/>
            <a:tailEnd/>
          </a:ln>
        </p:spPr>
        <p:txBody>
          <a:bodyPr wrap="none">
            <a:spAutoFit/>
          </a:bodyPr>
          <a:lstStyle/>
          <a:p>
            <a:pPr algn="ctr"/>
            <a:r>
              <a:rPr lang="en-US" sz="1200" b="1">
                <a:latin typeface="Arial Narrow" panose="020B0606020202030204" pitchFamily="34" charset="0"/>
              </a:rPr>
              <a:t>10:45 PM</a:t>
            </a:r>
          </a:p>
          <a:p>
            <a:pPr algn="ctr"/>
            <a:r>
              <a:rPr lang="en-US" sz="1200" b="1">
                <a:latin typeface="Arial Narrow" panose="020B0606020202030204" pitchFamily="34" charset="0"/>
              </a:rPr>
              <a:t>Return</a:t>
            </a:r>
          </a:p>
        </p:txBody>
      </p:sp>
      <p:sp>
        <p:nvSpPr>
          <p:cNvPr id="102441" name="Freeform 46"/>
          <p:cNvSpPr>
            <a:spLocks/>
          </p:cNvSpPr>
          <p:nvPr/>
        </p:nvSpPr>
        <p:spPr bwMode="auto">
          <a:xfrm>
            <a:off x="8180299" y="3496633"/>
            <a:ext cx="506413" cy="606425"/>
          </a:xfrm>
          <a:custGeom>
            <a:avLst/>
            <a:gdLst>
              <a:gd name="T0" fmla="*/ 2147483647 w 319"/>
              <a:gd name="T1" fmla="*/ 2147483647 h 382"/>
              <a:gd name="T2" fmla="*/ 2147483647 w 319"/>
              <a:gd name="T3" fmla="*/ 2147483647 h 382"/>
              <a:gd name="T4" fmla="*/ 0 w 319"/>
              <a:gd name="T5" fmla="*/ 0 h 382"/>
              <a:gd name="T6" fmla="*/ 0 60000 65536"/>
              <a:gd name="T7" fmla="*/ 0 60000 65536"/>
              <a:gd name="T8" fmla="*/ 0 60000 65536"/>
              <a:gd name="T9" fmla="*/ 0 w 319"/>
              <a:gd name="T10" fmla="*/ 0 h 382"/>
              <a:gd name="T11" fmla="*/ 319 w 319"/>
              <a:gd name="T12" fmla="*/ 382 h 382"/>
            </a:gdLst>
            <a:ahLst/>
            <a:cxnLst>
              <a:cxn ang="T6">
                <a:pos x="T0" y="T1"/>
              </a:cxn>
              <a:cxn ang="T7">
                <a:pos x="T2" y="T3"/>
              </a:cxn>
              <a:cxn ang="T8">
                <a:pos x="T4" y="T5"/>
              </a:cxn>
            </a:cxnLst>
            <a:rect l="T9" t="T10" r="T11" b="T12"/>
            <a:pathLst>
              <a:path w="319" h="382">
                <a:moveTo>
                  <a:pt x="319" y="382"/>
                </a:moveTo>
                <a:cubicBezTo>
                  <a:pt x="275" y="297"/>
                  <a:pt x="232" y="212"/>
                  <a:pt x="179" y="148"/>
                </a:cubicBezTo>
                <a:cubicBezTo>
                  <a:pt x="126" y="84"/>
                  <a:pt x="63" y="42"/>
                  <a:pt x="0" y="0"/>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42" name="Freeform 47"/>
          <p:cNvSpPr>
            <a:spLocks/>
          </p:cNvSpPr>
          <p:nvPr/>
        </p:nvSpPr>
        <p:spPr bwMode="auto">
          <a:xfrm>
            <a:off x="7896137" y="3707770"/>
            <a:ext cx="333375" cy="506412"/>
          </a:xfrm>
          <a:custGeom>
            <a:avLst/>
            <a:gdLst>
              <a:gd name="T0" fmla="*/ 0 w 210"/>
              <a:gd name="T1" fmla="*/ 0 h 319"/>
              <a:gd name="T2" fmla="*/ 2147483647 w 210"/>
              <a:gd name="T3" fmla="*/ 2147483647 h 319"/>
              <a:gd name="T4" fmla="*/ 2147483647 w 210"/>
              <a:gd name="T5" fmla="*/ 2147483647 h 319"/>
              <a:gd name="T6" fmla="*/ 0 60000 65536"/>
              <a:gd name="T7" fmla="*/ 0 60000 65536"/>
              <a:gd name="T8" fmla="*/ 0 60000 65536"/>
              <a:gd name="T9" fmla="*/ 0 w 210"/>
              <a:gd name="T10" fmla="*/ 0 h 319"/>
              <a:gd name="T11" fmla="*/ 210 w 210"/>
              <a:gd name="T12" fmla="*/ 319 h 319"/>
            </a:gdLst>
            <a:ahLst/>
            <a:cxnLst>
              <a:cxn ang="T6">
                <a:pos x="T0" y="T1"/>
              </a:cxn>
              <a:cxn ang="T7">
                <a:pos x="T2" y="T3"/>
              </a:cxn>
              <a:cxn ang="T8">
                <a:pos x="T4" y="T5"/>
              </a:cxn>
            </a:cxnLst>
            <a:rect l="T9" t="T10" r="T11" b="T12"/>
            <a:pathLst>
              <a:path w="210" h="319">
                <a:moveTo>
                  <a:pt x="0" y="0"/>
                </a:moveTo>
                <a:cubicBezTo>
                  <a:pt x="10" y="63"/>
                  <a:pt x="20" y="126"/>
                  <a:pt x="55" y="179"/>
                </a:cubicBezTo>
                <a:cubicBezTo>
                  <a:pt x="90" y="232"/>
                  <a:pt x="150" y="275"/>
                  <a:pt x="210" y="319"/>
                </a:cubicBezTo>
              </a:path>
            </a:pathLst>
          </a:custGeom>
          <a:noFill/>
          <a:ln w="38100">
            <a:solidFill>
              <a:schemeClr val="accent4">
                <a:lumMod val="75000"/>
              </a:schemeClr>
            </a:solidFill>
            <a:round/>
            <a:headEnd/>
            <a:tailEnd type="triangle" w="med" len="med"/>
          </a:ln>
        </p:spPr>
        <p:txBody>
          <a:bodyPr/>
          <a:lstStyle/>
          <a:p>
            <a:endParaRPr lang="en-US">
              <a:latin typeface="Arial Narrow" panose="020B0606020202030204" pitchFamily="34" charset="0"/>
            </a:endParaRPr>
          </a:p>
        </p:txBody>
      </p:sp>
      <p:sp>
        <p:nvSpPr>
          <p:cNvPr id="102443" name="Text Box 48"/>
          <p:cNvSpPr txBox="1">
            <a:spLocks noChangeArrowheads="1"/>
          </p:cNvSpPr>
          <p:nvPr/>
        </p:nvSpPr>
        <p:spPr bwMode="auto">
          <a:xfrm>
            <a:off x="8520940" y="4103058"/>
            <a:ext cx="736355" cy="535531"/>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10:00</a:t>
            </a:r>
            <a:r>
              <a:rPr lang="en-US" sz="1200" b="1">
                <a:latin typeface="Arial Narrow" panose="020B0606020202030204" pitchFamily="34" charset="0"/>
                <a:sym typeface="Wingdings" pitchFamily="2" charset="2"/>
              </a:rPr>
              <a:t> </a:t>
            </a:r>
            <a:r>
              <a:rPr lang="en-US" sz="1200" b="1">
                <a:latin typeface="Arial Narrow" panose="020B0606020202030204" pitchFamily="34" charset="0"/>
              </a:rPr>
              <a:t>AM</a:t>
            </a:r>
          </a:p>
          <a:p>
            <a:pPr algn="ctr">
              <a:lnSpc>
                <a:spcPct val="80000"/>
              </a:lnSpc>
            </a:pPr>
            <a:r>
              <a:rPr lang="en-US" sz="1200" b="1">
                <a:latin typeface="Arial Narrow" panose="020B0606020202030204" pitchFamily="34" charset="0"/>
              </a:rPr>
              <a:t>Parcel</a:t>
            </a:r>
          </a:p>
          <a:p>
            <a:pPr algn="ctr">
              <a:lnSpc>
                <a:spcPct val="80000"/>
              </a:lnSpc>
            </a:pPr>
            <a:r>
              <a:rPr lang="en-US" sz="1200" b="1">
                <a:latin typeface="Arial Narrow" panose="020B0606020202030204" pitchFamily="34" charset="0"/>
              </a:rPr>
              <a:t>Drop off</a:t>
            </a:r>
          </a:p>
        </p:txBody>
      </p:sp>
      <p:sp>
        <p:nvSpPr>
          <p:cNvPr id="102444" name="Text Box 49"/>
          <p:cNvSpPr txBox="1">
            <a:spLocks noChangeArrowheads="1"/>
          </p:cNvSpPr>
          <p:nvPr/>
        </p:nvSpPr>
        <p:spPr bwMode="auto">
          <a:xfrm>
            <a:off x="7722426" y="4255458"/>
            <a:ext cx="736356" cy="535531"/>
          </a:xfrm>
          <a:prstGeom prst="rect">
            <a:avLst/>
          </a:prstGeom>
          <a:noFill/>
          <a:ln w="9525">
            <a:noFill/>
            <a:miter lim="800000"/>
            <a:headEnd/>
            <a:tailEnd/>
          </a:ln>
        </p:spPr>
        <p:txBody>
          <a:bodyPr wrap="none">
            <a:spAutoFit/>
          </a:bodyPr>
          <a:lstStyle/>
          <a:p>
            <a:pPr algn="ctr">
              <a:lnSpc>
                <a:spcPct val="80000"/>
              </a:lnSpc>
            </a:pPr>
            <a:r>
              <a:rPr lang="en-US" sz="1200" b="1">
                <a:latin typeface="Arial Narrow" panose="020B0606020202030204" pitchFamily="34" charset="0"/>
              </a:rPr>
              <a:t>10:05</a:t>
            </a:r>
            <a:r>
              <a:rPr lang="en-US" sz="1200" b="1">
                <a:latin typeface="Arial Narrow" panose="020B0606020202030204" pitchFamily="34" charset="0"/>
                <a:sym typeface="Wingdings" pitchFamily="2" charset="2"/>
              </a:rPr>
              <a:t> </a:t>
            </a:r>
            <a:r>
              <a:rPr lang="en-US" sz="1200" b="1">
                <a:latin typeface="Arial Narrow" panose="020B0606020202030204" pitchFamily="34" charset="0"/>
              </a:rPr>
              <a:t>AM</a:t>
            </a:r>
          </a:p>
          <a:p>
            <a:pPr algn="ctr">
              <a:lnSpc>
                <a:spcPct val="80000"/>
              </a:lnSpc>
            </a:pPr>
            <a:r>
              <a:rPr lang="en-US" sz="1200" b="1">
                <a:latin typeface="Arial Narrow" panose="020B0606020202030204" pitchFamily="34" charset="0"/>
              </a:rPr>
              <a:t>Parcel</a:t>
            </a:r>
          </a:p>
          <a:p>
            <a:pPr algn="ctr">
              <a:lnSpc>
                <a:spcPct val="80000"/>
              </a:lnSpc>
            </a:pPr>
            <a:r>
              <a:rPr lang="en-US" sz="1200" b="1">
                <a:latin typeface="Arial Narrow" panose="020B0606020202030204" pitchFamily="34" charset="0"/>
              </a:rPr>
              <a:t>Pickup</a:t>
            </a:r>
          </a:p>
        </p:txBody>
      </p:sp>
      <p:sp>
        <p:nvSpPr>
          <p:cNvPr id="45" name="Rounded Rectangle 44"/>
          <p:cNvSpPr/>
          <p:nvPr/>
        </p:nvSpPr>
        <p:spPr bwMode="auto">
          <a:xfrm>
            <a:off x="2790558" y="1374368"/>
            <a:ext cx="6858000" cy="3566160"/>
          </a:xfrm>
          <a:prstGeom prst="roundRect">
            <a:avLst>
              <a:gd name="adj" fmla="val 7395"/>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46" name="Text Box 34"/>
          <p:cNvSpPr txBox="1">
            <a:spLocks noChangeArrowheads="1"/>
          </p:cNvSpPr>
          <p:nvPr/>
        </p:nvSpPr>
        <p:spPr bwMode="auto">
          <a:xfrm>
            <a:off x="4535504" y="5125080"/>
            <a:ext cx="455509" cy="307777"/>
          </a:xfrm>
          <a:prstGeom prst="rect">
            <a:avLst/>
          </a:prstGeom>
          <a:noFill/>
          <a:ln w="9525">
            <a:noFill/>
            <a:miter lim="800000"/>
            <a:headEnd/>
            <a:tailEnd/>
          </a:ln>
        </p:spPr>
        <p:txBody>
          <a:bodyPr wrap="none">
            <a:spAutoFit/>
          </a:bodyPr>
          <a:lstStyle/>
          <a:p>
            <a:r>
              <a:rPr lang="en-US" sz="1400" b="1" dirty="0">
                <a:latin typeface="Arial Narrow" panose="020B0606020202030204" pitchFamily="34" charset="0"/>
              </a:rPr>
              <a:t>Trip</a:t>
            </a:r>
          </a:p>
        </p:txBody>
      </p:sp>
      <p:sp>
        <p:nvSpPr>
          <p:cNvPr id="47" name="Oval 9"/>
          <p:cNvSpPr>
            <a:spLocks noChangeArrowheads="1"/>
          </p:cNvSpPr>
          <p:nvPr/>
        </p:nvSpPr>
        <p:spPr bwMode="auto">
          <a:xfrm>
            <a:off x="6655951" y="5086811"/>
            <a:ext cx="182880" cy="182880"/>
          </a:xfrm>
          <a:prstGeom prst="ellipse">
            <a:avLst/>
          </a:prstGeom>
          <a:solidFill>
            <a:schemeClr val="accent2">
              <a:lumMod val="50000"/>
            </a:schemeClr>
          </a:solidFill>
          <a:ln w="38100">
            <a:noFill/>
            <a:round/>
            <a:headEnd/>
            <a:tailEnd/>
          </a:ln>
          <a:effectLst/>
        </p:spPr>
        <p:txBody>
          <a:bodyPr wrap="none" anchor="ctr"/>
          <a:lstStyle/>
          <a:p>
            <a:endParaRPr lang="en-US">
              <a:latin typeface="Arial Narrow" panose="020B0606020202030204" pitchFamily="34" charset="0"/>
            </a:endParaRPr>
          </a:p>
        </p:txBody>
      </p:sp>
      <p:sp>
        <p:nvSpPr>
          <p:cNvPr id="48" name="Oval 9"/>
          <p:cNvSpPr>
            <a:spLocks noChangeArrowheads="1"/>
          </p:cNvSpPr>
          <p:nvPr/>
        </p:nvSpPr>
        <p:spPr bwMode="auto">
          <a:xfrm>
            <a:off x="6655951" y="5324908"/>
            <a:ext cx="182880" cy="182880"/>
          </a:xfrm>
          <a:prstGeom prst="ellipse">
            <a:avLst/>
          </a:prstGeom>
          <a:solidFill>
            <a:schemeClr val="accent4">
              <a:lumMod val="50000"/>
            </a:schemeClr>
          </a:solidFill>
          <a:ln w="38100">
            <a:noFill/>
            <a:round/>
            <a:headEnd/>
            <a:tailEnd/>
          </a:ln>
          <a:effectLst/>
        </p:spPr>
        <p:txBody>
          <a:bodyPr wrap="none" anchor="ctr"/>
          <a:lstStyle/>
          <a:p>
            <a:endParaRPr lang="en-US">
              <a:latin typeface="Arial Narrow" panose="020B0606020202030204" pitchFamily="34" charset="0"/>
            </a:endParaRPr>
          </a:p>
        </p:txBody>
      </p:sp>
      <p:sp>
        <p:nvSpPr>
          <p:cNvPr id="49" name="Text Box 32"/>
          <p:cNvSpPr txBox="1">
            <a:spLocks noChangeArrowheads="1"/>
          </p:cNvSpPr>
          <p:nvPr/>
        </p:nvSpPr>
        <p:spPr bwMode="auto">
          <a:xfrm>
            <a:off x="6840463" y="5020927"/>
            <a:ext cx="1067921" cy="307777"/>
          </a:xfrm>
          <a:prstGeom prst="rect">
            <a:avLst/>
          </a:prstGeom>
          <a:noFill/>
          <a:ln w="9525">
            <a:noFill/>
            <a:miter lim="800000"/>
            <a:headEnd/>
            <a:tailEnd/>
          </a:ln>
        </p:spPr>
        <p:txBody>
          <a:bodyPr wrap="none">
            <a:spAutoFit/>
          </a:bodyPr>
          <a:lstStyle/>
          <a:p>
            <a:r>
              <a:rPr lang="en-US" sz="1400" b="1" dirty="0">
                <a:latin typeface="Arial Narrow" panose="020B0606020202030204" pitchFamily="34" charset="0"/>
              </a:rPr>
              <a:t>Home-based</a:t>
            </a:r>
          </a:p>
        </p:txBody>
      </p:sp>
      <p:sp>
        <p:nvSpPr>
          <p:cNvPr id="50" name="Text Box 32"/>
          <p:cNvSpPr txBox="1">
            <a:spLocks noChangeArrowheads="1"/>
          </p:cNvSpPr>
          <p:nvPr/>
        </p:nvSpPr>
        <p:spPr bwMode="auto">
          <a:xfrm>
            <a:off x="6835874" y="5267149"/>
            <a:ext cx="1025281" cy="307777"/>
          </a:xfrm>
          <a:prstGeom prst="rect">
            <a:avLst/>
          </a:prstGeom>
          <a:noFill/>
          <a:ln w="9525">
            <a:noFill/>
            <a:miter lim="800000"/>
            <a:headEnd/>
            <a:tailEnd/>
          </a:ln>
        </p:spPr>
        <p:txBody>
          <a:bodyPr wrap="none">
            <a:spAutoFit/>
          </a:bodyPr>
          <a:lstStyle/>
          <a:p>
            <a:r>
              <a:rPr lang="en-US" sz="1400" b="1" dirty="0">
                <a:latin typeface="Arial Narrow" panose="020B0606020202030204" pitchFamily="34" charset="0"/>
              </a:rPr>
              <a:t>Work-based</a:t>
            </a:r>
          </a:p>
        </p:txBody>
      </p:sp>
    </p:spTree>
    <p:extLst>
      <p:ext uri="{BB962C8B-B14F-4D97-AF65-F5344CB8AC3E}">
        <p14:creationId xmlns:p14="http://schemas.microsoft.com/office/powerpoint/2010/main" val="252103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30215" y="4256363"/>
            <a:ext cx="6967336" cy="2838384"/>
          </a:xfrm>
          <a:prstGeom prst="rect">
            <a:avLst/>
          </a:prstGeom>
        </p:spPr>
        <p:txBody>
          <a:bodyPr vert="horz" wrap="square" lIns="0" tIns="16933" rIns="0" bIns="0" rtlCol="0">
            <a:spAutoFit/>
          </a:bodyPr>
          <a:lstStyle/>
          <a:p>
            <a:pPr marL="16933">
              <a:spcBef>
                <a:spcPts val="133"/>
              </a:spcBef>
            </a:pPr>
            <a:r>
              <a:rPr lang="en-US" sz="3600" dirty="0">
                <a:solidFill>
                  <a:srgbClr val="006FC0"/>
                </a:solidFill>
                <a:latin typeface="PT Sans" panose="020B0503020203020204" pitchFamily="34" charset="-52"/>
                <a:cs typeface="Arial" panose="020B0604020202020204" pitchFamily="34" charset="0"/>
              </a:rPr>
              <a:t>Lecture 11</a:t>
            </a:r>
          </a:p>
          <a:p>
            <a:pPr marL="16933">
              <a:spcBef>
                <a:spcPts val="133"/>
              </a:spcBef>
            </a:pPr>
            <a:r>
              <a:rPr lang="en-GB" sz="3600" dirty="0"/>
              <a:t>Urban Mobility</a:t>
            </a:r>
            <a:endParaRPr lang="de-DE" sz="3600" dirty="0"/>
          </a:p>
          <a:p>
            <a:pPr marL="16933">
              <a:spcBef>
                <a:spcPts val="133"/>
              </a:spcBef>
            </a:pPr>
            <a:endParaRPr lang="de-DE" sz="3600" dirty="0"/>
          </a:p>
          <a:p>
            <a:pPr marL="16933">
              <a:spcBef>
                <a:spcPts val="133"/>
              </a:spcBef>
            </a:pPr>
            <a:endParaRPr lang="de-DE" sz="3600" dirty="0"/>
          </a:p>
          <a:p>
            <a:pPr marL="16933">
              <a:spcBef>
                <a:spcPts val="133"/>
              </a:spcBef>
            </a:pPr>
            <a:endParaRPr lang="en-US" sz="3600" dirty="0">
              <a:latin typeface="PT Sans" panose="020B0503020203020204" pitchFamily="34" charset="-52"/>
              <a:cs typeface="Arial" panose="020B0604020202020204" pitchFamily="34" charset="0"/>
            </a:endParaRPr>
          </a:p>
        </p:txBody>
      </p:sp>
    </p:spTree>
    <p:extLst>
      <p:ext uri="{BB962C8B-B14F-4D97-AF65-F5344CB8AC3E}">
        <p14:creationId xmlns:p14="http://schemas.microsoft.com/office/powerpoint/2010/main" val="1203872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D50F55-DB63-4788-8B07-CDBD4C3DCEC0}"/>
              </a:ext>
            </a:extLst>
          </p:cNvPr>
          <p:cNvSpPr>
            <a:spLocks noGrp="1"/>
          </p:cNvSpPr>
          <p:nvPr>
            <p:ph type="title"/>
          </p:nvPr>
        </p:nvSpPr>
        <p:spPr/>
        <p:txBody>
          <a:bodyPr/>
          <a:lstStyle/>
          <a:p>
            <a:r>
              <a:rPr lang="en-US" dirty="0"/>
              <a:t>Weekly Distribution of Transit Scheduled Trips and Uber Pickups, Los Angeles</a:t>
            </a:r>
          </a:p>
        </p:txBody>
      </p:sp>
      <p:sp>
        <p:nvSpPr>
          <p:cNvPr id="4" name="Footer Placeholder 3">
            <a:extLst>
              <a:ext uri="{FF2B5EF4-FFF2-40B4-BE49-F238E27FC236}">
                <a16:creationId xmlns:a16="http://schemas.microsoft.com/office/drawing/2014/main" id="{568ABADB-B0A2-457D-9208-971BF4A47B66}"/>
              </a:ext>
            </a:extLst>
          </p:cNvPr>
          <p:cNvSpPr>
            <a:spLocks noGrp="1"/>
          </p:cNvSpPr>
          <p:nvPr>
            <p:ph type="ftr" sz="quarter" idx="11"/>
          </p:nvPr>
        </p:nvSpPr>
        <p:spPr/>
        <p:txBody>
          <a:bodyPr/>
          <a:lstStyle/>
          <a:p>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cxnSp>
        <p:nvCxnSpPr>
          <p:cNvPr id="7" name="Straight Connector 6">
            <a:extLst>
              <a:ext uri="{FF2B5EF4-FFF2-40B4-BE49-F238E27FC236}">
                <a16:creationId xmlns:a16="http://schemas.microsoft.com/office/drawing/2014/main" id="{C9B9653E-307E-4063-B451-482A243B3DCB}"/>
              </a:ext>
            </a:extLst>
          </p:cNvPr>
          <p:cNvCxnSpPr/>
          <p:nvPr/>
        </p:nvCxnSpPr>
        <p:spPr>
          <a:xfrm>
            <a:off x="1966258"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F7F4E0-01CB-46B6-B5EE-617C4B62740C}"/>
              </a:ext>
            </a:extLst>
          </p:cNvPr>
          <p:cNvCxnSpPr/>
          <p:nvPr/>
        </p:nvCxnSpPr>
        <p:spPr>
          <a:xfrm>
            <a:off x="3158564"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580386-AAA6-4483-BD99-CBE11B5B087E}"/>
              </a:ext>
            </a:extLst>
          </p:cNvPr>
          <p:cNvCxnSpPr/>
          <p:nvPr/>
        </p:nvCxnSpPr>
        <p:spPr>
          <a:xfrm>
            <a:off x="4332940"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B0A77-716E-4635-81D0-47F712B49BF0}"/>
              </a:ext>
            </a:extLst>
          </p:cNvPr>
          <p:cNvCxnSpPr/>
          <p:nvPr/>
        </p:nvCxnSpPr>
        <p:spPr>
          <a:xfrm>
            <a:off x="5525246"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EEC3ED-9DF8-4A9F-BE5B-034B733F56F3}"/>
              </a:ext>
            </a:extLst>
          </p:cNvPr>
          <p:cNvCxnSpPr/>
          <p:nvPr/>
        </p:nvCxnSpPr>
        <p:spPr>
          <a:xfrm>
            <a:off x="6693646"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0F7906-2311-4B75-A4D8-D39AD1C3B6A2}"/>
              </a:ext>
            </a:extLst>
          </p:cNvPr>
          <p:cNvCxnSpPr/>
          <p:nvPr/>
        </p:nvCxnSpPr>
        <p:spPr>
          <a:xfrm>
            <a:off x="7868023"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4EB7A2-73F3-4EA3-8210-EDDC7AB2FF5A}"/>
              </a:ext>
            </a:extLst>
          </p:cNvPr>
          <p:cNvCxnSpPr/>
          <p:nvPr/>
        </p:nvCxnSpPr>
        <p:spPr>
          <a:xfrm>
            <a:off x="9042400"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EE90DF-1E75-497E-A769-748965A6CF60}"/>
              </a:ext>
            </a:extLst>
          </p:cNvPr>
          <p:cNvCxnSpPr/>
          <p:nvPr/>
        </p:nvCxnSpPr>
        <p:spPr>
          <a:xfrm>
            <a:off x="10231717" y="2703016"/>
            <a:ext cx="0" cy="176558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BE1725-D1DD-4ED6-AEE7-02D960532D18}"/>
              </a:ext>
            </a:extLst>
          </p:cNvPr>
          <p:cNvCxnSpPr/>
          <p:nvPr/>
        </p:nvCxnSpPr>
        <p:spPr>
          <a:xfrm>
            <a:off x="2274047"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7ABF37-47E6-48B5-8322-4A346CF78AEE}"/>
              </a:ext>
            </a:extLst>
          </p:cNvPr>
          <p:cNvCxnSpPr/>
          <p:nvPr/>
        </p:nvCxnSpPr>
        <p:spPr>
          <a:xfrm>
            <a:off x="2563906"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3219D0-4D49-4F25-81ED-A65D7B45346C}"/>
              </a:ext>
            </a:extLst>
          </p:cNvPr>
          <p:cNvCxnSpPr/>
          <p:nvPr/>
        </p:nvCxnSpPr>
        <p:spPr>
          <a:xfrm>
            <a:off x="2853765"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77383E-5082-414E-BC80-6C24342E8286}"/>
              </a:ext>
            </a:extLst>
          </p:cNvPr>
          <p:cNvCxnSpPr/>
          <p:nvPr/>
        </p:nvCxnSpPr>
        <p:spPr>
          <a:xfrm>
            <a:off x="3442448"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D3FAE8-BF0E-4B3B-B01A-F963C76548DB}"/>
              </a:ext>
            </a:extLst>
          </p:cNvPr>
          <p:cNvCxnSpPr/>
          <p:nvPr/>
        </p:nvCxnSpPr>
        <p:spPr>
          <a:xfrm>
            <a:off x="3744260"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E69CD6-82A4-49C5-BB86-D8ADA233AFB8}"/>
              </a:ext>
            </a:extLst>
          </p:cNvPr>
          <p:cNvCxnSpPr/>
          <p:nvPr/>
        </p:nvCxnSpPr>
        <p:spPr>
          <a:xfrm>
            <a:off x="4046072"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CDFA3A-988C-4630-AC40-EC7A82CA395A}"/>
              </a:ext>
            </a:extLst>
          </p:cNvPr>
          <p:cNvCxnSpPr/>
          <p:nvPr/>
        </p:nvCxnSpPr>
        <p:spPr>
          <a:xfrm>
            <a:off x="4628777"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18A983-7D39-4706-8291-C3ABEF00AD88}"/>
              </a:ext>
            </a:extLst>
          </p:cNvPr>
          <p:cNvCxnSpPr/>
          <p:nvPr/>
        </p:nvCxnSpPr>
        <p:spPr>
          <a:xfrm>
            <a:off x="4930589"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964FE1-A107-4B28-A777-39273435F978}"/>
              </a:ext>
            </a:extLst>
          </p:cNvPr>
          <p:cNvCxnSpPr/>
          <p:nvPr/>
        </p:nvCxnSpPr>
        <p:spPr>
          <a:xfrm>
            <a:off x="5232401"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EE256-D66A-40EE-89A1-168452168C51}"/>
              </a:ext>
            </a:extLst>
          </p:cNvPr>
          <p:cNvCxnSpPr/>
          <p:nvPr/>
        </p:nvCxnSpPr>
        <p:spPr>
          <a:xfrm>
            <a:off x="5797176"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9A404B-2D78-4B27-ABC7-37EA829E56DB}"/>
              </a:ext>
            </a:extLst>
          </p:cNvPr>
          <p:cNvCxnSpPr/>
          <p:nvPr/>
        </p:nvCxnSpPr>
        <p:spPr>
          <a:xfrm>
            <a:off x="6098988"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FCE51D-3691-4D66-8883-B3329771F4E7}"/>
              </a:ext>
            </a:extLst>
          </p:cNvPr>
          <p:cNvCxnSpPr/>
          <p:nvPr/>
        </p:nvCxnSpPr>
        <p:spPr>
          <a:xfrm>
            <a:off x="6400800"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4B75B7-1BB7-461D-A43C-03BAF21FD182}"/>
              </a:ext>
            </a:extLst>
          </p:cNvPr>
          <p:cNvCxnSpPr/>
          <p:nvPr/>
        </p:nvCxnSpPr>
        <p:spPr>
          <a:xfrm>
            <a:off x="6995457"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E772C3-F192-407C-BC1E-3FF7A667771A}"/>
              </a:ext>
            </a:extLst>
          </p:cNvPr>
          <p:cNvCxnSpPr/>
          <p:nvPr/>
        </p:nvCxnSpPr>
        <p:spPr>
          <a:xfrm>
            <a:off x="7297269"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A56F26-723B-4D4B-9432-50B4B3171E07}"/>
              </a:ext>
            </a:extLst>
          </p:cNvPr>
          <p:cNvCxnSpPr/>
          <p:nvPr/>
        </p:nvCxnSpPr>
        <p:spPr>
          <a:xfrm>
            <a:off x="7599081"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F86508-CE60-4838-9176-86929A7FECC8}"/>
              </a:ext>
            </a:extLst>
          </p:cNvPr>
          <p:cNvCxnSpPr/>
          <p:nvPr/>
        </p:nvCxnSpPr>
        <p:spPr>
          <a:xfrm>
            <a:off x="8169832"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DF0BE5-33C3-4C17-89CB-33382EE86AE3}"/>
              </a:ext>
            </a:extLst>
          </p:cNvPr>
          <p:cNvCxnSpPr/>
          <p:nvPr/>
        </p:nvCxnSpPr>
        <p:spPr>
          <a:xfrm>
            <a:off x="8471644"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C71C6E-6705-464A-8A5D-7A2B5AF125D5}"/>
              </a:ext>
            </a:extLst>
          </p:cNvPr>
          <p:cNvCxnSpPr/>
          <p:nvPr/>
        </p:nvCxnSpPr>
        <p:spPr>
          <a:xfrm>
            <a:off x="8773456"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668C12-E81E-42E7-9CFE-8485BDFF3446}"/>
              </a:ext>
            </a:extLst>
          </p:cNvPr>
          <p:cNvCxnSpPr/>
          <p:nvPr/>
        </p:nvCxnSpPr>
        <p:spPr>
          <a:xfrm>
            <a:off x="9344207"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4292BE-FE99-410A-88DC-A299D99587D1}"/>
              </a:ext>
            </a:extLst>
          </p:cNvPr>
          <p:cNvCxnSpPr/>
          <p:nvPr/>
        </p:nvCxnSpPr>
        <p:spPr>
          <a:xfrm>
            <a:off x="9646019"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189482-29DE-4E34-9FA5-CD7087FE32A6}"/>
              </a:ext>
            </a:extLst>
          </p:cNvPr>
          <p:cNvCxnSpPr/>
          <p:nvPr/>
        </p:nvCxnSpPr>
        <p:spPr>
          <a:xfrm>
            <a:off x="9947831" y="2703016"/>
            <a:ext cx="0" cy="176558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EB24FB0-EBD5-4A33-A335-D5F22449E093}"/>
              </a:ext>
            </a:extLst>
          </p:cNvPr>
          <p:cNvSpPr txBox="1"/>
          <p:nvPr/>
        </p:nvSpPr>
        <p:spPr>
          <a:xfrm>
            <a:off x="2191556" y="2330822"/>
            <a:ext cx="740908" cy="307777"/>
          </a:xfrm>
          <a:prstGeom prst="rect">
            <a:avLst/>
          </a:prstGeom>
          <a:noFill/>
        </p:spPr>
        <p:txBody>
          <a:bodyPr wrap="none" rtlCol="0">
            <a:spAutoFit/>
          </a:bodyPr>
          <a:lstStyle/>
          <a:p>
            <a:r>
              <a:rPr lang="en-US" sz="1400" b="1" dirty="0"/>
              <a:t>Monday</a:t>
            </a:r>
          </a:p>
        </p:txBody>
      </p:sp>
      <p:sp>
        <p:nvSpPr>
          <p:cNvPr id="38" name="TextBox 37">
            <a:extLst>
              <a:ext uri="{FF2B5EF4-FFF2-40B4-BE49-F238E27FC236}">
                <a16:creationId xmlns:a16="http://schemas.microsoft.com/office/drawing/2014/main" id="{3BE5508B-55B7-4839-9EFA-C6F9486A467E}"/>
              </a:ext>
            </a:extLst>
          </p:cNvPr>
          <p:cNvSpPr txBox="1"/>
          <p:nvPr/>
        </p:nvSpPr>
        <p:spPr>
          <a:xfrm>
            <a:off x="3359248" y="2330822"/>
            <a:ext cx="770211" cy="307777"/>
          </a:xfrm>
          <a:prstGeom prst="rect">
            <a:avLst/>
          </a:prstGeom>
          <a:noFill/>
        </p:spPr>
        <p:txBody>
          <a:bodyPr wrap="none" rtlCol="0">
            <a:spAutoFit/>
          </a:bodyPr>
          <a:lstStyle/>
          <a:p>
            <a:r>
              <a:rPr lang="en-US" sz="1400" b="1" dirty="0"/>
              <a:t>Tuesday</a:t>
            </a:r>
          </a:p>
        </p:txBody>
      </p:sp>
      <p:sp>
        <p:nvSpPr>
          <p:cNvPr id="39" name="TextBox 38">
            <a:extLst>
              <a:ext uri="{FF2B5EF4-FFF2-40B4-BE49-F238E27FC236}">
                <a16:creationId xmlns:a16="http://schemas.microsoft.com/office/drawing/2014/main" id="{1F053C56-069F-4607-96D3-8454396FFEA1}"/>
              </a:ext>
            </a:extLst>
          </p:cNvPr>
          <p:cNvSpPr txBox="1"/>
          <p:nvPr/>
        </p:nvSpPr>
        <p:spPr>
          <a:xfrm>
            <a:off x="4432715" y="2330822"/>
            <a:ext cx="999633" cy="307777"/>
          </a:xfrm>
          <a:prstGeom prst="rect">
            <a:avLst/>
          </a:prstGeom>
          <a:noFill/>
        </p:spPr>
        <p:txBody>
          <a:bodyPr wrap="none" rtlCol="0">
            <a:spAutoFit/>
          </a:bodyPr>
          <a:lstStyle/>
          <a:p>
            <a:r>
              <a:rPr lang="en-US" sz="1400" b="1" dirty="0"/>
              <a:t>Wednesday</a:t>
            </a:r>
          </a:p>
        </p:txBody>
      </p:sp>
      <p:sp>
        <p:nvSpPr>
          <p:cNvPr id="40" name="TextBox 39">
            <a:extLst>
              <a:ext uri="{FF2B5EF4-FFF2-40B4-BE49-F238E27FC236}">
                <a16:creationId xmlns:a16="http://schemas.microsoft.com/office/drawing/2014/main" id="{E3C6C948-7B26-44CA-A729-73832B64B35C}"/>
              </a:ext>
            </a:extLst>
          </p:cNvPr>
          <p:cNvSpPr txBox="1"/>
          <p:nvPr/>
        </p:nvSpPr>
        <p:spPr>
          <a:xfrm>
            <a:off x="5684739" y="2330822"/>
            <a:ext cx="846707" cy="307777"/>
          </a:xfrm>
          <a:prstGeom prst="rect">
            <a:avLst/>
          </a:prstGeom>
          <a:noFill/>
        </p:spPr>
        <p:txBody>
          <a:bodyPr wrap="none" rtlCol="0">
            <a:spAutoFit/>
          </a:bodyPr>
          <a:lstStyle/>
          <a:p>
            <a:r>
              <a:rPr lang="en-US" sz="1400" b="1" dirty="0"/>
              <a:t>Thursday</a:t>
            </a:r>
          </a:p>
        </p:txBody>
      </p:sp>
      <p:sp>
        <p:nvSpPr>
          <p:cNvPr id="41" name="TextBox 40">
            <a:extLst>
              <a:ext uri="{FF2B5EF4-FFF2-40B4-BE49-F238E27FC236}">
                <a16:creationId xmlns:a16="http://schemas.microsoft.com/office/drawing/2014/main" id="{6700E213-6A60-4B5F-8345-F803644942E2}"/>
              </a:ext>
            </a:extLst>
          </p:cNvPr>
          <p:cNvSpPr txBox="1"/>
          <p:nvPr/>
        </p:nvSpPr>
        <p:spPr>
          <a:xfrm>
            <a:off x="6984577" y="2330822"/>
            <a:ext cx="627095" cy="307777"/>
          </a:xfrm>
          <a:prstGeom prst="rect">
            <a:avLst/>
          </a:prstGeom>
          <a:noFill/>
        </p:spPr>
        <p:txBody>
          <a:bodyPr wrap="none" rtlCol="0">
            <a:spAutoFit/>
          </a:bodyPr>
          <a:lstStyle/>
          <a:p>
            <a:r>
              <a:rPr lang="en-US" sz="1400" b="1" dirty="0"/>
              <a:t>Friday</a:t>
            </a:r>
          </a:p>
        </p:txBody>
      </p:sp>
      <p:sp>
        <p:nvSpPr>
          <p:cNvPr id="42" name="TextBox 41">
            <a:extLst>
              <a:ext uri="{FF2B5EF4-FFF2-40B4-BE49-F238E27FC236}">
                <a16:creationId xmlns:a16="http://schemas.microsoft.com/office/drawing/2014/main" id="{264F2540-AAB0-4FDB-888D-C77FE4EEE680}"/>
              </a:ext>
            </a:extLst>
          </p:cNvPr>
          <p:cNvSpPr txBox="1"/>
          <p:nvPr/>
        </p:nvSpPr>
        <p:spPr>
          <a:xfrm>
            <a:off x="8069262" y="2330822"/>
            <a:ext cx="814647" cy="307777"/>
          </a:xfrm>
          <a:prstGeom prst="rect">
            <a:avLst/>
          </a:prstGeom>
          <a:noFill/>
        </p:spPr>
        <p:txBody>
          <a:bodyPr wrap="none" rtlCol="0">
            <a:spAutoFit/>
          </a:bodyPr>
          <a:lstStyle/>
          <a:p>
            <a:r>
              <a:rPr lang="en-US" sz="1400" b="1" dirty="0"/>
              <a:t>Saturday</a:t>
            </a:r>
          </a:p>
        </p:txBody>
      </p:sp>
      <p:sp>
        <p:nvSpPr>
          <p:cNvPr id="43" name="TextBox 42">
            <a:extLst>
              <a:ext uri="{FF2B5EF4-FFF2-40B4-BE49-F238E27FC236}">
                <a16:creationId xmlns:a16="http://schemas.microsoft.com/office/drawing/2014/main" id="{210EAF9B-064C-4A9C-9ECF-16B7137FB5B3}"/>
              </a:ext>
            </a:extLst>
          </p:cNvPr>
          <p:cNvSpPr txBox="1"/>
          <p:nvPr/>
        </p:nvSpPr>
        <p:spPr>
          <a:xfrm>
            <a:off x="9285429" y="2330822"/>
            <a:ext cx="715260" cy="307777"/>
          </a:xfrm>
          <a:prstGeom prst="rect">
            <a:avLst/>
          </a:prstGeom>
          <a:noFill/>
        </p:spPr>
        <p:txBody>
          <a:bodyPr wrap="none" rtlCol="0">
            <a:spAutoFit/>
          </a:bodyPr>
          <a:lstStyle/>
          <a:p>
            <a:r>
              <a:rPr lang="en-US" sz="1400" b="1" dirty="0"/>
              <a:t>Sunday</a:t>
            </a:r>
          </a:p>
        </p:txBody>
      </p:sp>
      <p:sp>
        <p:nvSpPr>
          <p:cNvPr id="44" name="TextBox 43">
            <a:extLst>
              <a:ext uri="{FF2B5EF4-FFF2-40B4-BE49-F238E27FC236}">
                <a16:creationId xmlns:a16="http://schemas.microsoft.com/office/drawing/2014/main" id="{F852EE3F-5503-40DA-A6C6-6D05D3CB2289}"/>
              </a:ext>
            </a:extLst>
          </p:cNvPr>
          <p:cNvSpPr txBox="1"/>
          <p:nvPr/>
        </p:nvSpPr>
        <p:spPr>
          <a:xfrm>
            <a:off x="10219765" y="3778018"/>
            <a:ext cx="934871" cy="411421"/>
          </a:xfrm>
          <a:prstGeom prst="rect">
            <a:avLst/>
          </a:prstGeom>
          <a:noFill/>
        </p:spPr>
        <p:txBody>
          <a:bodyPr wrap="none" rtlCol="0">
            <a:spAutoFit/>
          </a:bodyPr>
          <a:lstStyle/>
          <a:p>
            <a:r>
              <a:rPr lang="en-US" sz="1200" dirty="0"/>
              <a:t>Uber Pickups</a:t>
            </a:r>
          </a:p>
        </p:txBody>
      </p:sp>
      <p:sp>
        <p:nvSpPr>
          <p:cNvPr id="45" name="TextBox 44">
            <a:extLst>
              <a:ext uri="{FF2B5EF4-FFF2-40B4-BE49-F238E27FC236}">
                <a16:creationId xmlns:a16="http://schemas.microsoft.com/office/drawing/2014/main" id="{BDF704EE-7044-42F2-9717-876EB64762FB}"/>
              </a:ext>
            </a:extLst>
          </p:cNvPr>
          <p:cNvSpPr txBox="1"/>
          <p:nvPr/>
        </p:nvSpPr>
        <p:spPr>
          <a:xfrm>
            <a:off x="10204948" y="4103861"/>
            <a:ext cx="872290" cy="411421"/>
          </a:xfrm>
          <a:prstGeom prst="rect">
            <a:avLst/>
          </a:prstGeom>
          <a:noFill/>
        </p:spPr>
        <p:txBody>
          <a:bodyPr wrap="none" rtlCol="0">
            <a:spAutoFit/>
          </a:bodyPr>
          <a:lstStyle/>
          <a:p>
            <a:r>
              <a:rPr lang="en-US" sz="1200" dirty="0"/>
              <a:t>Transit Trips</a:t>
            </a:r>
          </a:p>
        </p:txBody>
      </p:sp>
      <p:sp>
        <p:nvSpPr>
          <p:cNvPr id="2" name="Freeform: Shape 1">
            <a:extLst>
              <a:ext uri="{FF2B5EF4-FFF2-40B4-BE49-F238E27FC236}">
                <a16:creationId xmlns:a16="http://schemas.microsoft.com/office/drawing/2014/main" id="{AA1FC0C0-6D52-44DB-BC3C-6856D233BFAA}"/>
              </a:ext>
            </a:extLst>
          </p:cNvPr>
          <p:cNvSpPr/>
          <p:nvPr/>
        </p:nvSpPr>
        <p:spPr>
          <a:xfrm>
            <a:off x="1966258" y="2675501"/>
            <a:ext cx="8271436" cy="1775346"/>
          </a:xfrm>
          <a:custGeom>
            <a:avLst/>
            <a:gdLst>
              <a:gd name="connsiteX0" fmla="*/ 0 w 8271436"/>
              <a:gd name="connsiteY0" fmla="*/ 1105647 h 1195294"/>
              <a:gd name="connsiteX1" fmla="*/ 143436 w 8271436"/>
              <a:gd name="connsiteY1" fmla="*/ 1183341 h 1195294"/>
              <a:gd name="connsiteX2" fmla="*/ 251012 w 8271436"/>
              <a:gd name="connsiteY2" fmla="*/ 836706 h 1195294"/>
              <a:gd name="connsiteX3" fmla="*/ 346636 w 8271436"/>
              <a:gd name="connsiteY3" fmla="*/ 23906 h 1195294"/>
              <a:gd name="connsiteX4" fmla="*/ 418353 w 8271436"/>
              <a:gd name="connsiteY4" fmla="*/ 262965 h 1195294"/>
              <a:gd name="connsiteX5" fmla="*/ 472142 w 8271436"/>
              <a:gd name="connsiteY5" fmla="*/ 442259 h 1195294"/>
              <a:gd name="connsiteX6" fmla="*/ 537883 w 8271436"/>
              <a:gd name="connsiteY6" fmla="*/ 466165 h 1195294"/>
              <a:gd name="connsiteX7" fmla="*/ 633506 w 8271436"/>
              <a:gd name="connsiteY7" fmla="*/ 442259 h 1195294"/>
              <a:gd name="connsiteX8" fmla="*/ 681318 w 8271436"/>
              <a:gd name="connsiteY8" fmla="*/ 322729 h 1195294"/>
              <a:gd name="connsiteX9" fmla="*/ 729130 w 8271436"/>
              <a:gd name="connsiteY9" fmla="*/ 149412 h 1195294"/>
              <a:gd name="connsiteX10" fmla="*/ 794871 w 8271436"/>
              <a:gd name="connsiteY10" fmla="*/ 0 h 1195294"/>
              <a:gd name="connsiteX11" fmla="*/ 842683 w 8271436"/>
              <a:gd name="connsiteY11" fmla="*/ 59765 h 1195294"/>
              <a:gd name="connsiteX12" fmla="*/ 908424 w 8271436"/>
              <a:gd name="connsiteY12" fmla="*/ 322729 h 1195294"/>
              <a:gd name="connsiteX13" fmla="*/ 956236 w 8271436"/>
              <a:gd name="connsiteY13" fmla="*/ 657412 h 1195294"/>
              <a:gd name="connsiteX14" fmla="*/ 1039906 w 8271436"/>
              <a:gd name="connsiteY14" fmla="*/ 944282 h 1195294"/>
              <a:gd name="connsiteX15" fmla="*/ 1117600 w 8271436"/>
              <a:gd name="connsiteY15" fmla="*/ 1057835 h 1195294"/>
              <a:gd name="connsiteX16" fmla="*/ 1219200 w 8271436"/>
              <a:gd name="connsiteY16" fmla="*/ 1147482 h 1195294"/>
              <a:gd name="connsiteX17" fmla="*/ 1272989 w 8271436"/>
              <a:gd name="connsiteY17" fmla="*/ 1189318 h 1195294"/>
              <a:gd name="connsiteX18" fmla="*/ 1320800 w 8271436"/>
              <a:gd name="connsiteY18" fmla="*/ 1189318 h 1195294"/>
              <a:gd name="connsiteX19" fmla="*/ 1380565 w 8271436"/>
              <a:gd name="connsiteY19" fmla="*/ 1105647 h 1195294"/>
              <a:gd name="connsiteX20" fmla="*/ 1404471 w 8271436"/>
              <a:gd name="connsiteY20" fmla="*/ 902447 h 1195294"/>
              <a:gd name="connsiteX21" fmla="*/ 1470212 w 8271436"/>
              <a:gd name="connsiteY21" fmla="*/ 280894 h 1195294"/>
              <a:gd name="connsiteX22" fmla="*/ 1524000 w 8271436"/>
              <a:gd name="connsiteY22" fmla="*/ 0 h 1195294"/>
              <a:gd name="connsiteX23" fmla="*/ 1589742 w 8271436"/>
              <a:gd name="connsiteY23" fmla="*/ 143435 h 1195294"/>
              <a:gd name="connsiteX24" fmla="*/ 1613648 w 8271436"/>
              <a:gd name="connsiteY24" fmla="*/ 245035 h 1195294"/>
              <a:gd name="connsiteX25" fmla="*/ 1625600 w 8271436"/>
              <a:gd name="connsiteY25" fmla="*/ 322729 h 1195294"/>
              <a:gd name="connsiteX26" fmla="*/ 1673412 w 8271436"/>
              <a:gd name="connsiteY26" fmla="*/ 466165 h 1195294"/>
              <a:gd name="connsiteX27" fmla="*/ 1751106 w 8271436"/>
              <a:gd name="connsiteY27" fmla="*/ 478118 h 1195294"/>
              <a:gd name="connsiteX28" fmla="*/ 1822824 w 8271436"/>
              <a:gd name="connsiteY28" fmla="*/ 430306 h 1195294"/>
              <a:gd name="connsiteX29" fmla="*/ 1882589 w 8271436"/>
              <a:gd name="connsiteY29" fmla="*/ 328706 h 1195294"/>
              <a:gd name="connsiteX30" fmla="*/ 1912471 w 8271436"/>
              <a:gd name="connsiteY30" fmla="*/ 161365 h 1195294"/>
              <a:gd name="connsiteX31" fmla="*/ 1972236 w 8271436"/>
              <a:gd name="connsiteY31" fmla="*/ 11953 h 1195294"/>
              <a:gd name="connsiteX32" fmla="*/ 2032000 w 8271436"/>
              <a:gd name="connsiteY32" fmla="*/ 101600 h 1195294"/>
              <a:gd name="connsiteX33" fmla="*/ 2055906 w 8271436"/>
              <a:gd name="connsiteY33" fmla="*/ 203200 h 1195294"/>
              <a:gd name="connsiteX34" fmla="*/ 2103718 w 8271436"/>
              <a:gd name="connsiteY34" fmla="*/ 466165 h 1195294"/>
              <a:gd name="connsiteX35" fmla="*/ 2145553 w 8271436"/>
              <a:gd name="connsiteY35" fmla="*/ 687294 h 1195294"/>
              <a:gd name="connsiteX36" fmla="*/ 2199342 w 8271436"/>
              <a:gd name="connsiteY36" fmla="*/ 902447 h 1195294"/>
              <a:gd name="connsiteX37" fmla="*/ 2253130 w 8271436"/>
              <a:gd name="connsiteY37" fmla="*/ 1010024 h 1195294"/>
              <a:gd name="connsiteX38" fmla="*/ 2324848 w 8271436"/>
              <a:gd name="connsiteY38" fmla="*/ 1081741 h 1195294"/>
              <a:gd name="connsiteX39" fmla="*/ 2462306 w 8271436"/>
              <a:gd name="connsiteY39" fmla="*/ 1189318 h 1195294"/>
              <a:gd name="connsiteX40" fmla="*/ 2516095 w 8271436"/>
              <a:gd name="connsiteY40" fmla="*/ 1189318 h 1195294"/>
              <a:gd name="connsiteX41" fmla="*/ 2563906 w 8271436"/>
              <a:gd name="connsiteY41" fmla="*/ 1093694 h 1195294"/>
              <a:gd name="connsiteX42" fmla="*/ 2617695 w 8271436"/>
              <a:gd name="connsiteY42" fmla="*/ 663388 h 1195294"/>
              <a:gd name="connsiteX43" fmla="*/ 2671483 w 8271436"/>
              <a:gd name="connsiteY43" fmla="*/ 185271 h 1195294"/>
              <a:gd name="connsiteX44" fmla="*/ 2707342 w 8271436"/>
              <a:gd name="connsiteY44" fmla="*/ 11953 h 1195294"/>
              <a:gd name="connsiteX45" fmla="*/ 2767106 w 8271436"/>
              <a:gd name="connsiteY45" fmla="*/ 125506 h 1195294"/>
              <a:gd name="connsiteX46" fmla="*/ 2802965 w 8271436"/>
              <a:gd name="connsiteY46" fmla="*/ 274918 h 1195294"/>
              <a:gd name="connsiteX47" fmla="*/ 2814918 w 8271436"/>
              <a:gd name="connsiteY47" fmla="*/ 364565 h 1195294"/>
              <a:gd name="connsiteX48" fmla="*/ 2856753 w 8271436"/>
              <a:gd name="connsiteY48" fmla="*/ 454212 h 1195294"/>
              <a:gd name="connsiteX49" fmla="*/ 2910542 w 8271436"/>
              <a:gd name="connsiteY49" fmla="*/ 478118 h 1195294"/>
              <a:gd name="connsiteX50" fmla="*/ 3012142 w 8271436"/>
              <a:gd name="connsiteY50" fmla="*/ 430306 h 1195294"/>
              <a:gd name="connsiteX51" fmla="*/ 3065930 w 8271436"/>
              <a:gd name="connsiteY51" fmla="*/ 286871 h 1195294"/>
              <a:gd name="connsiteX52" fmla="*/ 3095812 w 8271436"/>
              <a:gd name="connsiteY52" fmla="*/ 137459 h 1195294"/>
              <a:gd name="connsiteX53" fmla="*/ 3149600 w 8271436"/>
              <a:gd name="connsiteY53" fmla="*/ 0 h 1195294"/>
              <a:gd name="connsiteX54" fmla="*/ 3209365 w 8271436"/>
              <a:gd name="connsiteY54" fmla="*/ 71718 h 1195294"/>
              <a:gd name="connsiteX55" fmla="*/ 3299012 w 8271436"/>
              <a:gd name="connsiteY55" fmla="*/ 531906 h 1195294"/>
              <a:gd name="connsiteX56" fmla="*/ 3346824 w 8271436"/>
              <a:gd name="connsiteY56" fmla="*/ 776941 h 1195294"/>
              <a:gd name="connsiteX57" fmla="*/ 3388659 w 8271436"/>
              <a:gd name="connsiteY57" fmla="*/ 908424 h 1195294"/>
              <a:gd name="connsiteX58" fmla="*/ 3454400 w 8271436"/>
              <a:gd name="connsiteY58" fmla="*/ 1010024 h 1195294"/>
              <a:gd name="connsiteX59" fmla="*/ 3567953 w 8271436"/>
              <a:gd name="connsiteY59" fmla="*/ 1141506 h 1195294"/>
              <a:gd name="connsiteX60" fmla="*/ 3633695 w 8271436"/>
              <a:gd name="connsiteY60" fmla="*/ 1195294 h 1195294"/>
              <a:gd name="connsiteX61" fmla="*/ 3681506 w 8271436"/>
              <a:gd name="connsiteY61" fmla="*/ 1195294 h 1195294"/>
              <a:gd name="connsiteX62" fmla="*/ 3747248 w 8271436"/>
              <a:gd name="connsiteY62" fmla="*/ 1069788 h 1195294"/>
              <a:gd name="connsiteX63" fmla="*/ 3818965 w 8271436"/>
              <a:gd name="connsiteY63" fmla="*/ 448235 h 1195294"/>
              <a:gd name="connsiteX64" fmla="*/ 3848848 w 8271436"/>
              <a:gd name="connsiteY64" fmla="*/ 191247 h 1195294"/>
              <a:gd name="connsiteX65" fmla="*/ 3896659 w 8271436"/>
              <a:gd name="connsiteY65" fmla="*/ 5976 h 1195294"/>
              <a:gd name="connsiteX66" fmla="*/ 3944471 w 8271436"/>
              <a:gd name="connsiteY66" fmla="*/ 143435 h 1195294"/>
              <a:gd name="connsiteX67" fmla="*/ 3974353 w 8271436"/>
              <a:gd name="connsiteY67" fmla="*/ 298824 h 1195294"/>
              <a:gd name="connsiteX68" fmla="*/ 3998259 w 8271436"/>
              <a:gd name="connsiteY68" fmla="*/ 400424 h 1195294"/>
              <a:gd name="connsiteX69" fmla="*/ 4046071 w 8271436"/>
              <a:gd name="connsiteY69" fmla="*/ 466165 h 1195294"/>
              <a:gd name="connsiteX70" fmla="*/ 4093883 w 8271436"/>
              <a:gd name="connsiteY70" fmla="*/ 478118 h 1195294"/>
              <a:gd name="connsiteX71" fmla="*/ 4183530 w 8271436"/>
              <a:gd name="connsiteY71" fmla="*/ 424329 h 1195294"/>
              <a:gd name="connsiteX72" fmla="*/ 4249271 w 8271436"/>
              <a:gd name="connsiteY72" fmla="*/ 256988 h 1195294"/>
              <a:gd name="connsiteX73" fmla="*/ 4273177 w 8271436"/>
              <a:gd name="connsiteY73" fmla="*/ 149412 h 1195294"/>
              <a:gd name="connsiteX74" fmla="*/ 4338918 w 8271436"/>
              <a:gd name="connsiteY74" fmla="*/ 5976 h 1195294"/>
              <a:gd name="connsiteX75" fmla="*/ 4398683 w 8271436"/>
              <a:gd name="connsiteY75" fmla="*/ 77694 h 1195294"/>
              <a:gd name="connsiteX76" fmla="*/ 4482353 w 8271436"/>
              <a:gd name="connsiteY76" fmla="*/ 567765 h 1195294"/>
              <a:gd name="connsiteX77" fmla="*/ 4542118 w 8271436"/>
              <a:gd name="connsiteY77" fmla="*/ 794871 h 1195294"/>
              <a:gd name="connsiteX78" fmla="*/ 4577977 w 8271436"/>
              <a:gd name="connsiteY78" fmla="*/ 944282 h 1195294"/>
              <a:gd name="connsiteX79" fmla="*/ 4637742 w 8271436"/>
              <a:gd name="connsiteY79" fmla="*/ 1021976 h 1195294"/>
              <a:gd name="connsiteX80" fmla="*/ 4763248 w 8271436"/>
              <a:gd name="connsiteY80" fmla="*/ 1147482 h 1195294"/>
              <a:gd name="connsiteX81" fmla="*/ 4817036 w 8271436"/>
              <a:gd name="connsiteY81" fmla="*/ 1189318 h 1195294"/>
              <a:gd name="connsiteX82" fmla="*/ 4870824 w 8271436"/>
              <a:gd name="connsiteY82" fmla="*/ 1195294 h 1195294"/>
              <a:gd name="connsiteX83" fmla="*/ 4918636 w 8271436"/>
              <a:gd name="connsiteY83" fmla="*/ 1087718 h 1195294"/>
              <a:gd name="connsiteX84" fmla="*/ 4942542 w 8271436"/>
              <a:gd name="connsiteY84" fmla="*/ 944282 h 1195294"/>
              <a:gd name="connsiteX85" fmla="*/ 4978400 w 8271436"/>
              <a:gd name="connsiteY85" fmla="*/ 717176 h 1195294"/>
              <a:gd name="connsiteX86" fmla="*/ 5008283 w 8271436"/>
              <a:gd name="connsiteY86" fmla="*/ 406400 h 1195294"/>
              <a:gd name="connsiteX87" fmla="*/ 5026212 w 8271436"/>
              <a:gd name="connsiteY87" fmla="*/ 185271 h 1195294"/>
              <a:gd name="connsiteX88" fmla="*/ 5080000 w 8271436"/>
              <a:gd name="connsiteY88" fmla="*/ 5976 h 1195294"/>
              <a:gd name="connsiteX89" fmla="*/ 5127812 w 8271436"/>
              <a:gd name="connsiteY89" fmla="*/ 131482 h 1195294"/>
              <a:gd name="connsiteX90" fmla="*/ 5163671 w 8271436"/>
              <a:gd name="connsiteY90" fmla="*/ 346635 h 1195294"/>
              <a:gd name="connsiteX91" fmla="*/ 5223436 w 8271436"/>
              <a:gd name="connsiteY91" fmla="*/ 466165 h 1195294"/>
              <a:gd name="connsiteX92" fmla="*/ 5283200 w 8271436"/>
              <a:gd name="connsiteY92" fmla="*/ 484094 h 1195294"/>
              <a:gd name="connsiteX93" fmla="*/ 5354918 w 8271436"/>
              <a:gd name="connsiteY93" fmla="*/ 442259 h 1195294"/>
              <a:gd name="connsiteX94" fmla="*/ 5426636 w 8271436"/>
              <a:gd name="connsiteY94" fmla="*/ 274918 h 1195294"/>
              <a:gd name="connsiteX95" fmla="*/ 5450542 w 8271436"/>
              <a:gd name="connsiteY95" fmla="*/ 155388 h 1195294"/>
              <a:gd name="connsiteX96" fmla="*/ 5504330 w 8271436"/>
              <a:gd name="connsiteY96" fmla="*/ 0 h 1195294"/>
              <a:gd name="connsiteX97" fmla="*/ 5570071 w 8271436"/>
              <a:gd name="connsiteY97" fmla="*/ 71718 h 1195294"/>
              <a:gd name="connsiteX98" fmla="*/ 5623859 w 8271436"/>
              <a:gd name="connsiteY98" fmla="*/ 328706 h 1195294"/>
              <a:gd name="connsiteX99" fmla="*/ 5677648 w 8271436"/>
              <a:gd name="connsiteY99" fmla="*/ 609600 h 1195294"/>
              <a:gd name="connsiteX100" fmla="*/ 5743389 w 8271436"/>
              <a:gd name="connsiteY100" fmla="*/ 908424 h 1195294"/>
              <a:gd name="connsiteX101" fmla="*/ 5821083 w 8271436"/>
              <a:gd name="connsiteY101" fmla="*/ 1027953 h 1195294"/>
              <a:gd name="connsiteX102" fmla="*/ 5952565 w 8271436"/>
              <a:gd name="connsiteY102" fmla="*/ 1147482 h 1195294"/>
              <a:gd name="connsiteX103" fmla="*/ 6042212 w 8271436"/>
              <a:gd name="connsiteY103" fmla="*/ 1195294 h 1195294"/>
              <a:gd name="connsiteX104" fmla="*/ 6113930 w 8271436"/>
              <a:gd name="connsiteY104" fmla="*/ 1123576 h 1195294"/>
              <a:gd name="connsiteX105" fmla="*/ 6167718 w 8271436"/>
              <a:gd name="connsiteY105" fmla="*/ 890494 h 1195294"/>
              <a:gd name="connsiteX106" fmla="*/ 6221506 w 8271436"/>
              <a:gd name="connsiteY106" fmla="*/ 735106 h 1195294"/>
              <a:gd name="connsiteX107" fmla="*/ 6263342 w 8271436"/>
              <a:gd name="connsiteY107" fmla="*/ 633506 h 1195294"/>
              <a:gd name="connsiteX108" fmla="*/ 6329083 w 8271436"/>
              <a:gd name="connsiteY108" fmla="*/ 585694 h 1195294"/>
              <a:gd name="connsiteX109" fmla="*/ 6400800 w 8271436"/>
              <a:gd name="connsiteY109" fmla="*/ 573741 h 1195294"/>
              <a:gd name="connsiteX110" fmla="*/ 6502400 w 8271436"/>
              <a:gd name="connsiteY110" fmla="*/ 502024 h 1195294"/>
              <a:gd name="connsiteX111" fmla="*/ 6615953 w 8271436"/>
              <a:gd name="connsiteY111" fmla="*/ 466165 h 1195294"/>
              <a:gd name="connsiteX112" fmla="*/ 6699624 w 8271436"/>
              <a:gd name="connsiteY112" fmla="*/ 466165 h 1195294"/>
              <a:gd name="connsiteX113" fmla="*/ 6747436 w 8271436"/>
              <a:gd name="connsiteY113" fmla="*/ 508000 h 1195294"/>
              <a:gd name="connsiteX114" fmla="*/ 6795248 w 8271436"/>
              <a:gd name="connsiteY114" fmla="*/ 597647 h 1195294"/>
              <a:gd name="connsiteX115" fmla="*/ 6860989 w 8271436"/>
              <a:gd name="connsiteY115" fmla="*/ 747059 h 1195294"/>
              <a:gd name="connsiteX116" fmla="*/ 6908800 w 8271436"/>
              <a:gd name="connsiteY116" fmla="*/ 866588 h 1195294"/>
              <a:gd name="connsiteX117" fmla="*/ 6944659 w 8271436"/>
              <a:gd name="connsiteY117" fmla="*/ 926353 h 1195294"/>
              <a:gd name="connsiteX118" fmla="*/ 7040283 w 8271436"/>
              <a:gd name="connsiteY118" fmla="*/ 1021976 h 1195294"/>
              <a:gd name="connsiteX119" fmla="*/ 7123953 w 8271436"/>
              <a:gd name="connsiteY119" fmla="*/ 1111624 h 1195294"/>
              <a:gd name="connsiteX120" fmla="*/ 7195671 w 8271436"/>
              <a:gd name="connsiteY120" fmla="*/ 1165412 h 1195294"/>
              <a:gd name="connsiteX121" fmla="*/ 7231530 w 8271436"/>
              <a:gd name="connsiteY121" fmla="*/ 1183341 h 1195294"/>
              <a:gd name="connsiteX122" fmla="*/ 7297271 w 8271436"/>
              <a:gd name="connsiteY122" fmla="*/ 1141506 h 1195294"/>
              <a:gd name="connsiteX123" fmla="*/ 7363012 w 8271436"/>
              <a:gd name="connsiteY123" fmla="*/ 998071 h 1195294"/>
              <a:gd name="connsiteX124" fmla="*/ 7416800 w 8271436"/>
              <a:gd name="connsiteY124" fmla="*/ 854635 h 1195294"/>
              <a:gd name="connsiteX125" fmla="*/ 7488518 w 8271436"/>
              <a:gd name="connsiteY125" fmla="*/ 741082 h 1195294"/>
              <a:gd name="connsiteX126" fmla="*/ 7584142 w 8271436"/>
              <a:gd name="connsiteY126" fmla="*/ 687294 h 1195294"/>
              <a:gd name="connsiteX127" fmla="*/ 7697695 w 8271436"/>
              <a:gd name="connsiteY127" fmla="*/ 639482 h 1195294"/>
              <a:gd name="connsiteX128" fmla="*/ 7793318 w 8271436"/>
              <a:gd name="connsiteY128" fmla="*/ 621553 h 1195294"/>
              <a:gd name="connsiteX129" fmla="*/ 7888942 w 8271436"/>
              <a:gd name="connsiteY129" fmla="*/ 615576 h 1195294"/>
              <a:gd name="connsiteX130" fmla="*/ 7936753 w 8271436"/>
              <a:gd name="connsiteY130" fmla="*/ 675341 h 1195294"/>
              <a:gd name="connsiteX131" fmla="*/ 8002495 w 8271436"/>
              <a:gd name="connsiteY131" fmla="*/ 764988 h 1195294"/>
              <a:gd name="connsiteX132" fmla="*/ 8068236 w 8271436"/>
              <a:gd name="connsiteY132" fmla="*/ 866588 h 1195294"/>
              <a:gd name="connsiteX133" fmla="*/ 8104095 w 8271436"/>
              <a:gd name="connsiteY133" fmla="*/ 938306 h 1195294"/>
              <a:gd name="connsiteX134" fmla="*/ 8145930 w 8271436"/>
              <a:gd name="connsiteY134" fmla="*/ 974165 h 1195294"/>
              <a:gd name="connsiteX135" fmla="*/ 8271436 w 8271436"/>
              <a:gd name="connsiteY135" fmla="*/ 1081741 h 119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8271436" h="1195294">
                <a:moveTo>
                  <a:pt x="0" y="1105647"/>
                </a:moveTo>
                <a:lnTo>
                  <a:pt x="143436" y="1183341"/>
                </a:lnTo>
                <a:lnTo>
                  <a:pt x="251012" y="836706"/>
                </a:lnTo>
                <a:lnTo>
                  <a:pt x="346636" y="23906"/>
                </a:lnTo>
                <a:lnTo>
                  <a:pt x="418353" y="262965"/>
                </a:lnTo>
                <a:lnTo>
                  <a:pt x="472142" y="442259"/>
                </a:lnTo>
                <a:lnTo>
                  <a:pt x="537883" y="466165"/>
                </a:lnTo>
                <a:lnTo>
                  <a:pt x="633506" y="442259"/>
                </a:lnTo>
                <a:lnTo>
                  <a:pt x="681318" y="322729"/>
                </a:lnTo>
                <a:lnTo>
                  <a:pt x="729130" y="149412"/>
                </a:lnTo>
                <a:lnTo>
                  <a:pt x="794871" y="0"/>
                </a:lnTo>
                <a:lnTo>
                  <a:pt x="842683" y="59765"/>
                </a:lnTo>
                <a:lnTo>
                  <a:pt x="908424" y="322729"/>
                </a:lnTo>
                <a:lnTo>
                  <a:pt x="956236" y="657412"/>
                </a:lnTo>
                <a:lnTo>
                  <a:pt x="1039906" y="944282"/>
                </a:lnTo>
                <a:lnTo>
                  <a:pt x="1117600" y="1057835"/>
                </a:lnTo>
                <a:lnTo>
                  <a:pt x="1219200" y="1147482"/>
                </a:lnTo>
                <a:lnTo>
                  <a:pt x="1272989" y="1189318"/>
                </a:lnTo>
                <a:lnTo>
                  <a:pt x="1320800" y="1189318"/>
                </a:lnTo>
                <a:lnTo>
                  <a:pt x="1380565" y="1105647"/>
                </a:lnTo>
                <a:lnTo>
                  <a:pt x="1404471" y="902447"/>
                </a:lnTo>
                <a:lnTo>
                  <a:pt x="1470212" y="280894"/>
                </a:lnTo>
                <a:lnTo>
                  <a:pt x="1524000" y="0"/>
                </a:lnTo>
                <a:lnTo>
                  <a:pt x="1589742" y="143435"/>
                </a:lnTo>
                <a:lnTo>
                  <a:pt x="1613648" y="245035"/>
                </a:lnTo>
                <a:lnTo>
                  <a:pt x="1625600" y="322729"/>
                </a:lnTo>
                <a:lnTo>
                  <a:pt x="1673412" y="466165"/>
                </a:lnTo>
                <a:lnTo>
                  <a:pt x="1751106" y="478118"/>
                </a:lnTo>
                <a:lnTo>
                  <a:pt x="1822824" y="430306"/>
                </a:lnTo>
                <a:lnTo>
                  <a:pt x="1882589" y="328706"/>
                </a:lnTo>
                <a:lnTo>
                  <a:pt x="1912471" y="161365"/>
                </a:lnTo>
                <a:lnTo>
                  <a:pt x="1972236" y="11953"/>
                </a:lnTo>
                <a:lnTo>
                  <a:pt x="2032000" y="101600"/>
                </a:lnTo>
                <a:lnTo>
                  <a:pt x="2055906" y="203200"/>
                </a:lnTo>
                <a:lnTo>
                  <a:pt x="2103718" y="466165"/>
                </a:lnTo>
                <a:lnTo>
                  <a:pt x="2145553" y="687294"/>
                </a:lnTo>
                <a:lnTo>
                  <a:pt x="2199342" y="902447"/>
                </a:lnTo>
                <a:lnTo>
                  <a:pt x="2253130" y="1010024"/>
                </a:lnTo>
                <a:lnTo>
                  <a:pt x="2324848" y="1081741"/>
                </a:lnTo>
                <a:lnTo>
                  <a:pt x="2462306" y="1189318"/>
                </a:lnTo>
                <a:lnTo>
                  <a:pt x="2516095" y="1189318"/>
                </a:lnTo>
                <a:lnTo>
                  <a:pt x="2563906" y="1093694"/>
                </a:lnTo>
                <a:lnTo>
                  <a:pt x="2617695" y="663388"/>
                </a:lnTo>
                <a:lnTo>
                  <a:pt x="2671483" y="185271"/>
                </a:lnTo>
                <a:lnTo>
                  <a:pt x="2707342" y="11953"/>
                </a:lnTo>
                <a:lnTo>
                  <a:pt x="2767106" y="125506"/>
                </a:lnTo>
                <a:lnTo>
                  <a:pt x="2802965" y="274918"/>
                </a:lnTo>
                <a:lnTo>
                  <a:pt x="2814918" y="364565"/>
                </a:lnTo>
                <a:lnTo>
                  <a:pt x="2856753" y="454212"/>
                </a:lnTo>
                <a:lnTo>
                  <a:pt x="2910542" y="478118"/>
                </a:lnTo>
                <a:lnTo>
                  <a:pt x="3012142" y="430306"/>
                </a:lnTo>
                <a:lnTo>
                  <a:pt x="3065930" y="286871"/>
                </a:lnTo>
                <a:lnTo>
                  <a:pt x="3095812" y="137459"/>
                </a:lnTo>
                <a:lnTo>
                  <a:pt x="3149600" y="0"/>
                </a:lnTo>
                <a:lnTo>
                  <a:pt x="3209365" y="71718"/>
                </a:lnTo>
                <a:lnTo>
                  <a:pt x="3299012" y="531906"/>
                </a:lnTo>
                <a:lnTo>
                  <a:pt x="3346824" y="776941"/>
                </a:lnTo>
                <a:lnTo>
                  <a:pt x="3388659" y="908424"/>
                </a:lnTo>
                <a:lnTo>
                  <a:pt x="3454400" y="1010024"/>
                </a:lnTo>
                <a:lnTo>
                  <a:pt x="3567953" y="1141506"/>
                </a:lnTo>
                <a:lnTo>
                  <a:pt x="3633695" y="1195294"/>
                </a:lnTo>
                <a:lnTo>
                  <a:pt x="3681506" y="1195294"/>
                </a:lnTo>
                <a:lnTo>
                  <a:pt x="3747248" y="1069788"/>
                </a:lnTo>
                <a:lnTo>
                  <a:pt x="3818965" y="448235"/>
                </a:lnTo>
                <a:lnTo>
                  <a:pt x="3848848" y="191247"/>
                </a:lnTo>
                <a:lnTo>
                  <a:pt x="3896659" y="5976"/>
                </a:lnTo>
                <a:lnTo>
                  <a:pt x="3944471" y="143435"/>
                </a:lnTo>
                <a:lnTo>
                  <a:pt x="3974353" y="298824"/>
                </a:lnTo>
                <a:lnTo>
                  <a:pt x="3998259" y="400424"/>
                </a:lnTo>
                <a:lnTo>
                  <a:pt x="4046071" y="466165"/>
                </a:lnTo>
                <a:lnTo>
                  <a:pt x="4093883" y="478118"/>
                </a:lnTo>
                <a:lnTo>
                  <a:pt x="4183530" y="424329"/>
                </a:lnTo>
                <a:lnTo>
                  <a:pt x="4249271" y="256988"/>
                </a:lnTo>
                <a:lnTo>
                  <a:pt x="4273177" y="149412"/>
                </a:lnTo>
                <a:lnTo>
                  <a:pt x="4338918" y="5976"/>
                </a:lnTo>
                <a:lnTo>
                  <a:pt x="4398683" y="77694"/>
                </a:lnTo>
                <a:lnTo>
                  <a:pt x="4482353" y="567765"/>
                </a:lnTo>
                <a:lnTo>
                  <a:pt x="4542118" y="794871"/>
                </a:lnTo>
                <a:lnTo>
                  <a:pt x="4577977" y="944282"/>
                </a:lnTo>
                <a:lnTo>
                  <a:pt x="4637742" y="1021976"/>
                </a:lnTo>
                <a:lnTo>
                  <a:pt x="4763248" y="1147482"/>
                </a:lnTo>
                <a:lnTo>
                  <a:pt x="4817036" y="1189318"/>
                </a:lnTo>
                <a:lnTo>
                  <a:pt x="4870824" y="1195294"/>
                </a:lnTo>
                <a:lnTo>
                  <a:pt x="4918636" y="1087718"/>
                </a:lnTo>
                <a:lnTo>
                  <a:pt x="4942542" y="944282"/>
                </a:lnTo>
                <a:lnTo>
                  <a:pt x="4978400" y="717176"/>
                </a:lnTo>
                <a:lnTo>
                  <a:pt x="5008283" y="406400"/>
                </a:lnTo>
                <a:lnTo>
                  <a:pt x="5026212" y="185271"/>
                </a:lnTo>
                <a:lnTo>
                  <a:pt x="5080000" y="5976"/>
                </a:lnTo>
                <a:lnTo>
                  <a:pt x="5127812" y="131482"/>
                </a:lnTo>
                <a:lnTo>
                  <a:pt x="5163671" y="346635"/>
                </a:lnTo>
                <a:lnTo>
                  <a:pt x="5223436" y="466165"/>
                </a:lnTo>
                <a:lnTo>
                  <a:pt x="5283200" y="484094"/>
                </a:lnTo>
                <a:lnTo>
                  <a:pt x="5354918" y="442259"/>
                </a:lnTo>
                <a:lnTo>
                  <a:pt x="5426636" y="274918"/>
                </a:lnTo>
                <a:lnTo>
                  <a:pt x="5450542" y="155388"/>
                </a:lnTo>
                <a:lnTo>
                  <a:pt x="5504330" y="0"/>
                </a:lnTo>
                <a:lnTo>
                  <a:pt x="5570071" y="71718"/>
                </a:lnTo>
                <a:lnTo>
                  <a:pt x="5623859" y="328706"/>
                </a:lnTo>
                <a:lnTo>
                  <a:pt x="5677648" y="609600"/>
                </a:lnTo>
                <a:lnTo>
                  <a:pt x="5743389" y="908424"/>
                </a:lnTo>
                <a:lnTo>
                  <a:pt x="5821083" y="1027953"/>
                </a:lnTo>
                <a:lnTo>
                  <a:pt x="5952565" y="1147482"/>
                </a:lnTo>
                <a:lnTo>
                  <a:pt x="6042212" y="1195294"/>
                </a:lnTo>
                <a:lnTo>
                  <a:pt x="6113930" y="1123576"/>
                </a:lnTo>
                <a:lnTo>
                  <a:pt x="6167718" y="890494"/>
                </a:lnTo>
                <a:lnTo>
                  <a:pt x="6221506" y="735106"/>
                </a:lnTo>
                <a:lnTo>
                  <a:pt x="6263342" y="633506"/>
                </a:lnTo>
                <a:lnTo>
                  <a:pt x="6329083" y="585694"/>
                </a:lnTo>
                <a:lnTo>
                  <a:pt x="6400800" y="573741"/>
                </a:lnTo>
                <a:lnTo>
                  <a:pt x="6502400" y="502024"/>
                </a:lnTo>
                <a:lnTo>
                  <a:pt x="6615953" y="466165"/>
                </a:lnTo>
                <a:lnTo>
                  <a:pt x="6699624" y="466165"/>
                </a:lnTo>
                <a:lnTo>
                  <a:pt x="6747436" y="508000"/>
                </a:lnTo>
                <a:lnTo>
                  <a:pt x="6795248" y="597647"/>
                </a:lnTo>
                <a:lnTo>
                  <a:pt x="6860989" y="747059"/>
                </a:lnTo>
                <a:lnTo>
                  <a:pt x="6908800" y="866588"/>
                </a:lnTo>
                <a:lnTo>
                  <a:pt x="6944659" y="926353"/>
                </a:lnTo>
                <a:lnTo>
                  <a:pt x="7040283" y="1021976"/>
                </a:lnTo>
                <a:lnTo>
                  <a:pt x="7123953" y="1111624"/>
                </a:lnTo>
                <a:lnTo>
                  <a:pt x="7195671" y="1165412"/>
                </a:lnTo>
                <a:lnTo>
                  <a:pt x="7231530" y="1183341"/>
                </a:lnTo>
                <a:lnTo>
                  <a:pt x="7297271" y="1141506"/>
                </a:lnTo>
                <a:lnTo>
                  <a:pt x="7363012" y="998071"/>
                </a:lnTo>
                <a:lnTo>
                  <a:pt x="7416800" y="854635"/>
                </a:lnTo>
                <a:lnTo>
                  <a:pt x="7488518" y="741082"/>
                </a:lnTo>
                <a:lnTo>
                  <a:pt x="7584142" y="687294"/>
                </a:lnTo>
                <a:lnTo>
                  <a:pt x="7697695" y="639482"/>
                </a:lnTo>
                <a:lnTo>
                  <a:pt x="7793318" y="621553"/>
                </a:lnTo>
                <a:lnTo>
                  <a:pt x="7888942" y="615576"/>
                </a:lnTo>
                <a:lnTo>
                  <a:pt x="7936753" y="675341"/>
                </a:lnTo>
                <a:lnTo>
                  <a:pt x="8002495" y="764988"/>
                </a:lnTo>
                <a:lnTo>
                  <a:pt x="8068236" y="866588"/>
                </a:lnTo>
                <a:lnTo>
                  <a:pt x="8104095" y="938306"/>
                </a:lnTo>
                <a:lnTo>
                  <a:pt x="8145930" y="974165"/>
                </a:lnTo>
                <a:lnTo>
                  <a:pt x="8271436" y="1081741"/>
                </a:ln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D6016FC4-284A-4EEF-8B4F-D4A53CFC795D}"/>
              </a:ext>
            </a:extLst>
          </p:cNvPr>
          <p:cNvSpPr/>
          <p:nvPr/>
        </p:nvSpPr>
        <p:spPr>
          <a:xfrm>
            <a:off x="1972235" y="2675501"/>
            <a:ext cx="8259482" cy="1757593"/>
          </a:xfrm>
          <a:custGeom>
            <a:avLst/>
            <a:gdLst>
              <a:gd name="connsiteX0" fmla="*/ 0 w 8259482"/>
              <a:gd name="connsiteY0" fmla="*/ 962212 h 1183341"/>
              <a:gd name="connsiteX1" fmla="*/ 65741 w 8259482"/>
              <a:gd name="connsiteY1" fmla="*/ 1093694 h 1183341"/>
              <a:gd name="connsiteX2" fmla="*/ 155388 w 8259482"/>
              <a:gd name="connsiteY2" fmla="*/ 1153459 h 1183341"/>
              <a:gd name="connsiteX3" fmla="*/ 239059 w 8259482"/>
              <a:gd name="connsiteY3" fmla="*/ 1135529 h 1183341"/>
              <a:gd name="connsiteX4" fmla="*/ 292847 w 8259482"/>
              <a:gd name="connsiteY4" fmla="*/ 1045882 h 1183341"/>
              <a:gd name="connsiteX5" fmla="*/ 352612 w 8259482"/>
              <a:gd name="connsiteY5" fmla="*/ 920376 h 1183341"/>
              <a:gd name="connsiteX6" fmla="*/ 388471 w 8259482"/>
              <a:gd name="connsiteY6" fmla="*/ 824753 h 1183341"/>
              <a:gd name="connsiteX7" fmla="*/ 418353 w 8259482"/>
              <a:gd name="connsiteY7" fmla="*/ 764988 h 1183341"/>
              <a:gd name="connsiteX8" fmla="*/ 490071 w 8259482"/>
              <a:gd name="connsiteY8" fmla="*/ 800847 h 1183341"/>
              <a:gd name="connsiteX9" fmla="*/ 543859 w 8259482"/>
              <a:gd name="connsiteY9" fmla="*/ 782918 h 1183341"/>
              <a:gd name="connsiteX10" fmla="*/ 591671 w 8259482"/>
              <a:gd name="connsiteY10" fmla="*/ 759012 h 1183341"/>
              <a:gd name="connsiteX11" fmla="*/ 687294 w 8259482"/>
              <a:gd name="connsiteY11" fmla="*/ 776941 h 1183341"/>
              <a:gd name="connsiteX12" fmla="*/ 747059 w 8259482"/>
              <a:gd name="connsiteY12" fmla="*/ 753035 h 1183341"/>
              <a:gd name="connsiteX13" fmla="*/ 812800 w 8259482"/>
              <a:gd name="connsiteY13" fmla="*/ 747059 h 1183341"/>
              <a:gd name="connsiteX14" fmla="*/ 878541 w 8259482"/>
              <a:gd name="connsiteY14" fmla="*/ 687294 h 1183341"/>
              <a:gd name="connsiteX15" fmla="*/ 920376 w 8259482"/>
              <a:gd name="connsiteY15" fmla="*/ 663388 h 1183341"/>
              <a:gd name="connsiteX16" fmla="*/ 1051859 w 8259482"/>
              <a:gd name="connsiteY16" fmla="*/ 759012 h 1183341"/>
              <a:gd name="connsiteX17" fmla="*/ 1093694 w 8259482"/>
              <a:gd name="connsiteY17" fmla="*/ 836706 h 1183341"/>
              <a:gd name="connsiteX18" fmla="*/ 1129553 w 8259482"/>
              <a:gd name="connsiteY18" fmla="*/ 926353 h 1183341"/>
              <a:gd name="connsiteX19" fmla="*/ 1219200 w 8259482"/>
              <a:gd name="connsiteY19" fmla="*/ 1081741 h 1183341"/>
              <a:gd name="connsiteX20" fmla="*/ 1308847 w 8259482"/>
              <a:gd name="connsiteY20" fmla="*/ 1183341 h 1183341"/>
              <a:gd name="connsiteX21" fmla="*/ 1362635 w 8259482"/>
              <a:gd name="connsiteY21" fmla="*/ 1183341 h 1183341"/>
              <a:gd name="connsiteX22" fmla="*/ 1434353 w 8259482"/>
              <a:gd name="connsiteY22" fmla="*/ 1153459 h 1183341"/>
              <a:gd name="connsiteX23" fmla="*/ 1470212 w 8259482"/>
              <a:gd name="connsiteY23" fmla="*/ 1069788 h 1183341"/>
              <a:gd name="connsiteX24" fmla="*/ 1553882 w 8259482"/>
              <a:gd name="connsiteY24" fmla="*/ 818776 h 1183341"/>
              <a:gd name="connsiteX25" fmla="*/ 1613647 w 8259482"/>
              <a:gd name="connsiteY25" fmla="*/ 764988 h 1183341"/>
              <a:gd name="connsiteX26" fmla="*/ 1667435 w 8259482"/>
              <a:gd name="connsiteY26" fmla="*/ 800847 h 1183341"/>
              <a:gd name="connsiteX27" fmla="*/ 1775012 w 8259482"/>
              <a:gd name="connsiteY27" fmla="*/ 723153 h 1183341"/>
              <a:gd name="connsiteX28" fmla="*/ 1870635 w 8259482"/>
              <a:gd name="connsiteY28" fmla="*/ 759012 h 1183341"/>
              <a:gd name="connsiteX29" fmla="*/ 1918447 w 8259482"/>
              <a:gd name="connsiteY29" fmla="*/ 705224 h 1183341"/>
              <a:gd name="connsiteX30" fmla="*/ 1972235 w 8259482"/>
              <a:gd name="connsiteY30" fmla="*/ 711200 h 1183341"/>
              <a:gd name="connsiteX31" fmla="*/ 2109694 w 8259482"/>
              <a:gd name="connsiteY31" fmla="*/ 591671 h 1183341"/>
              <a:gd name="connsiteX32" fmla="*/ 2229223 w 8259482"/>
              <a:gd name="connsiteY32" fmla="*/ 693271 h 1183341"/>
              <a:gd name="connsiteX33" fmla="*/ 2277035 w 8259482"/>
              <a:gd name="connsiteY33" fmla="*/ 735106 h 1183341"/>
              <a:gd name="connsiteX34" fmla="*/ 2306918 w 8259482"/>
              <a:gd name="connsiteY34" fmla="*/ 848659 h 1183341"/>
              <a:gd name="connsiteX35" fmla="*/ 2384612 w 8259482"/>
              <a:gd name="connsiteY35" fmla="*/ 1010024 h 1183341"/>
              <a:gd name="connsiteX36" fmla="*/ 2438400 w 8259482"/>
              <a:gd name="connsiteY36" fmla="*/ 1087718 h 1183341"/>
              <a:gd name="connsiteX37" fmla="*/ 2462306 w 8259482"/>
              <a:gd name="connsiteY37" fmla="*/ 1135529 h 1183341"/>
              <a:gd name="connsiteX38" fmla="*/ 2504141 w 8259482"/>
              <a:gd name="connsiteY38" fmla="*/ 1177365 h 1183341"/>
              <a:gd name="connsiteX39" fmla="*/ 2540000 w 8259482"/>
              <a:gd name="connsiteY39" fmla="*/ 1183341 h 1183341"/>
              <a:gd name="connsiteX40" fmla="*/ 2611718 w 8259482"/>
              <a:gd name="connsiteY40" fmla="*/ 1135529 h 1183341"/>
              <a:gd name="connsiteX41" fmla="*/ 2683435 w 8259482"/>
              <a:gd name="connsiteY41" fmla="*/ 1033929 h 1183341"/>
              <a:gd name="connsiteX42" fmla="*/ 2737223 w 8259482"/>
              <a:gd name="connsiteY42" fmla="*/ 914400 h 1183341"/>
              <a:gd name="connsiteX43" fmla="*/ 2791012 w 8259482"/>
              <a:gd name="connsiteY43" fmla="*/ 872565 h 1183341"/>
              <a:gd name="connsiteX44" fmla="*/ 2844800 w 8259482"/>
              <a:gd name="connsiteY44" fmla="*/ 902447 h 1183341"/>
              <a:gd name="connsiteX45" fmla="*/ 2946400 w 8259482"/>
              <a:gd name="connsiteY45" fmla="*/ 836706 h 1183341"/>
              <a:gd name="connsiteX46" fmla="*/ 3053976 w 8259482"/>
              <a:gd name="connsiteY46" fmla="*/ 872565 h 1183341"/>
              <a:gd name="connsiteX47" fmla="*/ 3095812 w 8259482"/>
              <a:gd name="connsiteY47" fmla="*/ 842682 h 1183341"/>
              <a:gd name="connsiteX48" fmla="*/ 3143623 w 8259482"/>
              <a:gd name="connsiteY48" fmla="*/ 842682 h 1183341"/>
              <a:gd name="connsiteX49" fmla="*/ 3287059 w 8259482"/>
              <a:gd name="connsiteY49" fmla="*/ 705224 h 1183341"/>
              <a:gd name="connsiteX50" fmla="*/ 3370729 w 8259482"/>
              <a:gd name="connsiteY50" fmla="*/ 759012 h 1183341"/>
              <a:gd name="connsiteX51" fmla="*/ 3448423 w 8259482"/>
              <a:gd name="connsiteY51" fmla="*/ 812800 h 1183341"/>
              <a:gd name="connsiteX52" fmla="*/ 3490259 w 8259482"/>
              <a:gd name="connsiteY52" fmla="*/ 902447 h 1183341"/>
              <a:gd name="connsiteX53" fmla="*/ 3561976 w 8259482"/>
              <a:gd name="connsiteY53" fmla="*/ 932329 h 1183341"/>
              <a:gd name="connsiteX54" fmla="*/ 3591859 w 8259482"/>
              <a:gd name="connsiteY54" fmla="*/ 1033929 h 1183341"/>
              <a:gd name="connsiteX55" fmla="*/ 3651623 w 8259482"/>
              <a:gd name="connsiteY55" fmla="*/ 1117600 h 1183341"/>
              <a:gd name="connsiteX56" fmla="*/ 3687482 w 8259482"/>
              <a:gd name="connsiteY56" fmla="*/ 1159435 h 1183341"/>
              <a:gd name="connsiteX57" fmla="*/ 3723341 w 8259482"/>
              <a:gd name="connsiteY57" fmla="*/ 1165412 h 1183341"/>
              <a:gd name="connsiteX58" fmla="*/ 3765176 w 8259482"/>
              <a:gd name="connsiteY58" fmla="*/ 1141506 h 1183341"/>
              <a:gd name="connsiteX59" fmla="*/ 3824941 w 8259482"/>
              <a:gd name="connsiteY59" fmla="*/ 1063812 h 1183341"/>
              <a:gd name="connsiteX60" fmla="*/ 3878729 w 8259482"/>
              <a:gd name="connsiteY60" fmla="*/ 908424 h 1183341"/>
              <a:gd name="connsiteX61" fmla="*/ 3926541 w 8259482"/>
              <a:gd name="connsiteY61" fmla="*/ 764988 h 1183341"/>
              <a:gd name="connsiteX62" fmla="*/ 3974353 w 8259482"/>
              <a:gd name="connsiteY62" fmla="*/ 723153 h 1183341"/>
              <a:gd name="connsiteX63" fmla="*/ 4052047 w 8259482"/>
              <a:gd name="connsiteY63" fmla="*/ 747059 h 1183341"/>
              <a:gd name="connsiteX64" fmla="*/ 4141694 w 8259482"/>
              <a:gd name="connsiteY64" fmla="*/ 663388 h 1183341"/>
              <a:gd name="connsiteX65" fmla="*/ 4231341 w 8259482"/>
              <a:gd name="connsiteY65" fmla="*/ 687294 h 1183341"/>
              <a:gd name="connsiteX66" fmla="*/ 4267200 w 8259482"/>
              <a:gd name="connsiteY66" fmla="*/ 639482 h 1183341"/>
              <a:gd name="connsiteX67" fmla="*/ 4332941 w 8259482"/>
              <a:gd name="connsiteY67" fmla="*/ 633506 h 1183341"/>
              <a:gd name="connsiteX68" fmla="*/ 4398682 w 8259482"/>
              <a:gd name="connsiteY68" fmla="*/ 531906 h 1183341"/>
              <a:gd name="connsiteX69" fmla="*/ 4470400 w 8259482"/>
              <a:gd name="connsiteY69" fmla="*/ 364565 h 1183341"/>
              <a:gd name="connsiteX70" fmla="*/ 4530165 w 8259482"/>
              <a:gd name="connsiteY70" fmla="*/ 406400 h 1183341"/>
              <a:gd name="connsiteX71" fmla="*/ 4637741 w 8259482"/>
              <a:gd name="connsiteY71" fmla="*/ 448235 h 1183341"/>
              <a:gd name="connsiteX72" fmla="*/ 4757271 w 8259482"/>
              <a:gd name="connsiteY72" fmla="*/ 776941 h 1183341"/>
              <a:gd name="connsiteX73" fmla="*/ 4811059 w 8259482"/>
              <a:gd name="connsiteY73" fmla="*/ 920376 h 1183341"/>
              <a:gd name="connsiteX74" fmla="*/ 4864847 w 8259482"/>
              <a:gd name="connsiteY74" fmla="*/ 1093694 h 1183341"/>
              <a:gd name="connsiteX75" fmla="*/ 4900706 w 8259482"/>
              <a:gd name="connsiteY75" fmla="*/ 1147482 h 1183341"/>
              <a:gd name="connsiteX76" fmla="*/ 4966447 w 8259482"/>
              <a:gd name="connsiteY76" fmla="*/ 1123576 h 1183341"/>
              <a:gd name="connsiteX77" fmla="*/ 5026212 w 8259482"/>
              <a:gd name="connsiteY77" fmla="*/ 1033929 h 1183341"/>
              <a:gd name="connsiteX78" fmla="*/ 5109882 w 8259482"/>
              <a:gd name="connsiteY78" fmla="*/ 770965 h 1183341"/>
              <a:gd name="connsiteX79" fmla="*/ 5163671 w 8259482"/>
              <a:gd name="connsiteY79" fmla="*/ 705224 h 1183341"/>
              <a:gd name="connsiteX80" fmla="*/ 5223435 w 8259482"/>
              <a:gd name="connsiteY80" fmla="*/ 723153 h 1183341"/>
              <a:gd name="connsiteX81" fmla="*/ 5319059 w 8259482"/>
              <a:gd name="connsiteY81" fmla="*/ 627529 h 1183341"/>
              <a:gd name="connsiteX82" fmla="*/ 5384800 w 8259482"/>
              <a:gd name="connsiteY82" fmla="*/ 663388 h 1183341"/>
              <a:gd name="connsiteX83" fmla="*/ 5438588 w 8259482"/>
              <a:gd name="connsiteY83" fmla="*/ 651435 h 1183341"/>
              <a:gd name="connsiteX84" fmla="*/ 5510306 w 8259482"/>
              <a:gd name="connsiteY84" fmla="*/ 597647 h 1183341"/>
              <a:gd name="connsiteX85" fmla="*/ 5570071 w 8259482"/>
              <a:gd name="connsiteY85" fmla="*/ 478118 h 1183341"/>
              <a:gd name="connsiteX86" fmla="*/ 5617882 w 8259482"/>
              <a:gd name="connsiteY86" fmla="*/ 382494 h 1183341"/>
              <a:gd name="connsiteX87" fmla="*/ 5659718 w 8259482"/>
              <a:gd name="connsiteY87" fmla="*/ 233082 h 1183341"/>
              <a:gd name="connsiteX88" fmla="*/ 5677647 w 8259482"/>
              <a:gd name="connsiteY88" fmla="*/ 197224 h 1183341"/>
              <a:gd name="connsiteX89" fmla="*/ 5737412 w 8259482"/>
              <a:gd name="connsiteY89" fmla="*/ 185271 h 1183341"/>
              <a:gd name="connsiteX90" fmla="*/ 5809129 w 8259482"/>
              <a:gd name="connsiteY90" fmla="*/ 113553 h 1183341"/>
              <a:gd name="connsiteX91" fmla="*/ 5850965 w 8259482"/>
              <a:gd name="connsiteY91" fmla="*/ 185271 h 1183341"/>
              <a:gd name="connsiteX92" fmla="*/ 5892800 w 8259482"/>
              <a:gd name="connsiteY92" fmla="*/ 328706 h 1183341"/>
              <a:gd name="connsiteX93" fmla="*/ 5964518 w 8259482"/>
              <a:gd name="connsiteY93" fmla="*/ 460188 h 1183341"/>
              <a:gd name="connsiteX94" fmla="*/ 6000376 w 8259482"/>
              <a:gd name="connsiteY94" fmla="*/ 657412 h 1183341"/>
              <a:gd name="connsiteX95" fmla="*/ 6030259 w 8259482"/>
              <a:gd name="connsiteY95" fmla="*/ 806824 h 1183341"/>
              <a:gd name="connsiteX96" fmla="*/ 6048188 w 8259482"/>
              <a:gd name="connsiteY96" fmla="*/ 980141 h 1183341"/>
              <a:gd name="connsiteX97" fmla="*/ 6113929 w 8259482"/>
              <a:gd name="connsiteY97" fmla="*/ 1105647 h 1183341"/>
              <a:gd name="connsiteX98" fmla="*/ 6161741 w 8259482"/>
              <a:gd name="connsiteY98" fmla="*/ 1117600 h 1183341"/>
              <a:gd name="connsiteX99" fmla="*/ 6227482 w 8259482"/>
              <a:gd name="connsiteY99" fmla="*/ 1063812 h 1183341"/>
              <a:gd name="connsiteX100" fmla="*/ 6311153 w 8259482"/>
              <a:gd name="connsiteY100" fmla="*/ 944282 h 1183341"/>
              <a:gd name="connsiteX101" fmla="*/ 6406776 w 8259482"/>
              <a:gd name="connsiteY101" fmla="*/ 747059 h 1183341"/>
              <a:gd name="connsiteX102" fmla="*/ 6442635 w 8259482"/>
              <a:gd name="connsiteY102" fmla="*/ 711200 h 1183341"/>
              <a:gd name="connsiteX103" fmla="*/ 6592047 w 8259482"/>
              <a:gd name="connsiteY103" fmla="*/ 675341 h 1183341"/>
              <a:gd name="connsiteX104" fmla="*/ 6657788 w 8259482"/>
              <a:gd name="connsiteY104" fmla="*/ 627529 h 1183341"/>
              <a:gd name="connsiteX105" fmla="*/ 6711576 w 8259482"/>
              <a:gd name="connsiteY105" fmla="*/ 555812 h 1183341"/>
              <a:gd name="connsiteX106" fmla="*/ 6801223 w 8259482"/>
              <a:gd name="connsiteY106" fmla="*/ 352612 h 1183341"/>
              <a:gd name="connsiteX107" fmla="*/ 6831106 w 8259482"/>
              <a:gd name="connsiteY107" fmla="*/ 262965 h 1183341"/>
              <a:gd name="connsiteX108" fmla="*/ 6926729 w 8259482"/>
              <a:gd name="connsiteY108" fmla="*/ 125506 h 1183341"/>
              <a:gd name="connsiteX109" fmla="*/ 6986494 w 8259482"/>
              <a:gd name="connsiteY109" fmla="*/ 0 h 1183341"/>
              <a:gd name="connsiteX110" fmla="*/ 7040282 w 8259482"/>
              <a:gd name="connsiteY110" fmla="*/ 59765 h 1183341"/>
              <a:gd name="connsiteX111" fmla="*/ 7094071 w 8259482"/>
              <a:gd name="connsiteY111" fmla="*/ 227106 h 1183341"/>
              <a:gd name="connsiteX112" fmla="*/ 7129929 w 8259482"/>
              <a:gd name="connsiteY112" fmla="*/ 328706 h 1183341"/>
              <a:gd name="connsiteX113" fmla="*/ 7183718 w 8259482"/>
              <a:gd name="connsiteY113" fmla="*/ 585694 h 1183341"/>
              <a:gd name="connsiteX114" fmla="*/ 7231529 w 8259482"/>
              <a:gd name="connsiteY114" fmla="*/ 878541 h 1183341"/>
              <a:gd name="connsiteX115" fmla="*/ 7261412 w 8259482"/>
              <a:gd name="connsiteY115" fmla="*/ 998071 h 1183341"/>
              <a:gd name="connsiteX116" fmla="*/ 7279341 w 8259482"/>
              <a:gd name="connsiteY116" fmla="*/ 1051859 h 1183341"/>
              <a:gd name="connsiteX117" fmla="*/ 7333129 w 8259482"/>
              <a:gd name="connsiteY117" fmla="*/ 1123576 h 1183341"/>
              <a:gd name="connsiteX118" fmla="*/ 7410823 w 8259482"/>
              <a:gd name="connsiteY118" fmla="*/ 1099671 h 1183341"/>
              <a:gd name="connsiteX119" fmla="*/ 7494494 w 8259482"/>
              <a:gd name="connsiteY119" fmla="*/ 1010024 h 1183341"/>
              <a:gd name="connsiteX120" fmla="*/ 7548282 w 8259482"/>
              <a:gd name="connsiteY120" fmla="*/ 890494 h 1183341"/>
              <a:gd name="connsiteX121" fmla="*/ 7631953 w 8259482"/>
              <a:gd name="connsiteY121" fmla="*/ 770965 h 1183341"/>
              <a:gd name="connsiteX122" fmla="*/ 7721600 w 8259482"/>
              <a:gd name="connsiteY122" fmla="*/ 764988 h 1183341"/>
              <a:gd name="connsiteX123" fmla="*/ 7811247 w 8259482"/>
              <a:gd name="connsiteY123" fmla="*/ 741082 h 1183341"/>
              <a:gd name="connsiteX124" fmla="*/ 7936753 w 8259482"/>
              <a:gd name="connsiteY124" fmla="*/ 705224 h 1183341"/>
              <a:gd name="connsiteX125" fmla="*/ 8026400 w 8259482"/>
              <a:gd name="connsiteY125" fmla="*/ 621553 h 1183341"/>
              <a:gd name="connsiteX126" fmla="*/ 8122023 w 8259482"/>
              <a:gd name="connsiteY126" fmla="*/ 657412 h 1183341"/>
              <a:gd name="connsiteX127" fmla="*/ 8199718 w 8259482"/>
              <a:gd name="connsiteY127" fmla="*/ 759012 h 1183341"/>
              <a:gd name="connsiteX128" fmla="*/ 8223623 w 8259482"/>
              <a:gd name="connsiteY128" fmla="*/ 872565 h 1183341"/>
              <a:gd name="connsiteX129" fmla="*/ 8259482 w 8259482"/>
              <a:gd name="connsiteY129" fmla="*/ 962212 h 11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8259482" h="1183341">
                <a:moveTo>
                  <a:pt x="0" y="962212"/>
                </a:moveTo>
                <a:lnTo>
                  <a:pt x="65741" y="1093694"/>
                </a:lnTo>
                <a:lnTo>
                  <a:pt x="155388" y="1153459"/>
                </a:lnTo>
                <a:lnTo>
                  <a:pt x="239059" y="1135529"/>
                </a:lnTo>
                <a:lnTo>
                  <a:pt x="292847" y="1045882"/>
                </a:lnTo>
                <a:lnTo>
                  <a:pt x="352612" y="920376"/>
                </a:lnTo>
                <a:lnTo>
                  <a:pt x="388471" y="824753"/>
                </a:lnTo>
                <a:lnTo>
                  <a:pt x="418353" y="764988"/>
                </a:lnTo>
                <a:lnTo>
                  <a:pt x="490071" y="800847"/>
                </a:lnTo>
                <a:lnTo>
                  <a:pt x="543859" y="782918"/>
                </a:lnTo>
                <a:lnTo>
                  <a:pt x="591671" y="759012"/>
                </a:lnTo>
                <a:lnTo>
                  <a:pt x="687294" y="776941"/>
                </a:lnTo>
                <a:lnTo>
                  <a:pt x="747059" y="753035"/>
                </a:lnTo>
                <a:lnTo>
                  <a:pt x="812800" y="747059"/>
                </a:lnTo>
                <a:lnTo>
                  <a:pt x="878541" y="687294"/>
                </a:lnTo>
                <a:lnTo>
                  <a:pt x="920376" y="663388"/>
                </a:lnTo>
                <a:lnTo>
                  <a:pt x="1051859" y="759012"/>
                </a:lnTo>
                <a:lnTo>
                  <a:pt x="1093694" y="836706"/>
                </a:lnTo>
                <a:lnTo>
                  <a:pt x="1129553" y="926353"/>
                </a:lnTo>
                <a:lnTo>
                  <a:pt x="1219200" y="1081741"/>
                </a:lnTo>
                <a:lnTo>
                  <a:pt x="1308847" y="1183341"/>
                </a:lnTo>
                <a:lnTo>
                  <a:pt x="1362635" y="1183341"/>
                </a:lnTo>
                <a:lnTo>
                  <a:pt x="1434353" y="1153459"/>
                </a:lnTo>
                <a:lnTo>
                  <a:pt x="1470212" y="1069788"/>
                </a:lnTo>
                <a:lnTo>
                  <a:pt x="1553882" y="818776"/>
                </a:lnTo>
                <a:lnTo>
                  <a:pt x="1613647" y="764988"/>
                </a:lnTo>
                <a:lnTo>
                  <a:pt x="1667435" y="800847"/>
                </a:lnTo>
                <a:lnTo>
                  <a:pt x="1775012" y="723153"/>
                </a:lnTo>
                <a:lnTo>
                  <a:pt x="1870635" y="759012"/>
                </a:lnTo>
                <a:lnTo>
                  <a:pt x="1918447" y="705224"/>
                </a:lnTo>
                <a:lnTo>
                  <a:pt x="1972235" y="711200"/>
                </a:lnTo>
                <a:lnTo>
                  <a:pt x="2109694" y="591671"/>
                </a:lnTo>
                <a:lnTo>
                  <a:pt x="2229223" y="693271"/>
                </a:lnTo>
                <a:lnTo>
                  <a:pt x="2277035" y="735106"/>
                </a:lnTo>
                <a:lnTo>
                  <a:pt x="2306918" y="848659"/>
                </a:lnTo>
                <a:lnTo>
                  <a:pt x="2384612" y="1010024"/>
                </a:lnTo>
                <a:lnTo>
                  <a:pt x="2438400" y="1087718"/>
                </a:lnTo>
                <a:lnTo>
                  <a:pt x="2462306" y="1135529"/>
                </a:lnTo>
                <a:lnTo>
                  <a:pt x="2504141" y="1177365"/>
                </a:lnTo>
                <a:lnTo>
                  <a:pt x="2540000" y="1183341"/>
                </a:lnTo>
                <a:lnTo>
                  <a:pt x="2611718" y="1135529"/>
                </a:lnTo>
                <a:lnTo>
                  <a:pt x="2683435" y="1033929"/>
                </a:lnTo>
                <a:lnTo>
                  <a:pt x="2737223" y="914400"/>
                </a:lnTo>
                <a:lnTo>
                  <a:pt x="2791012" y="872565"/>
                </a:lnTo>
                <a:lnTo>
                  <a:pt x="2844800" y="902447"/>
                </a:lnTo>
                <a:lnTo>
                  <a:pt x="2946400" y="836706"/>
                </a:lnTo>
                <a:lnTo>
                  <a:pt x="3053976" y="872565"/>
                </a:lnTo>
                <a:lnTo>
                  <a:pt x="3095812" y="842682"/>
                </a:lnTo>
                <a:lnTo>
                  <a:pt x="3143623" y="842682"/>
                </a:lnTo>
                <a:lnTo>
                  <a:pt x="3287059" y="705224"/>
                </a:lnTo>
                <a:lnTo>
                  <a:pt x="3370729" y="759012"/>
                </a:lnTo>
                <a:lnTo>
                  <a:pt x="3448423" y="812800"/>
                </a:lnTo>
                <a:lnTo>
                  <a:pt x="3490259" y="902447"/>
                </a:lnTo>
                <a:lnTo>
                  <a:pt x="3561976" y="932329"/>
                </a:lnTo>
                <a:lnTo>
                  <a:pt x="3591859" y="1033929"/>
                </a:lnTo>
                <a:lnTo>
                  <a:pt x="3651623" y="1117600"/>
                </a:lnTo>
                <a:lnTo>
                  <a:pt x="3687482" y="1159435"/>
                </a:lnTo>
                <a:lnTo>
                  <a:pt x="3723341" y="1165412"/>
                </a:lnTo>
                <a:lnTo>
                  <a:pt x="3765176" y="1141506"/>
                </a:lnTo>
                <a:lnTo>
                  <a:pt x="3824941" y="1063812"/>
                </a:lnTo>
                <a:lnTo>
                  <a:pt x="3878729" y="908424"/>
                </a:lnTo>
                <a:lnTo>
                  <a:pt x="3926541" y="764988"/>
                </a:lnTo>
                <a:lnTo>
                  <a:pt x="3974353" y="723153"/>
                </a:lnTo>
                <a:lnTo>
                  <a:pt x="4052047" y="747059"/>
                </a:lnTo>
                <a:lnTo>
                  <a:pt x="4141694" y="663388"/>
                </a:lnTo>
                <a:lnTo>
                  <a:pt x="4231341" y="687294"/>
                </a:lnTo>
                <a:lnTo>
                  <a:pt x="4267200" y="639482"/>
                </a:lnTo>
                <a:lnTo>
                  <a:pt x="4332941" y="633506"/>
                </a:lnTo>
                <a:lnTo>
                  <a:pt x="4398682" y="531906"/>
                </a:lnTo>
                <a:lnTo>
                  <a:pt x="4470400" y="364565"/>
                </a:lnTo>
                <a:lnTo>
                  <a:pt x="4530165" y="406400"/>
                </a:lnTo>
                <a:lnTo>
                  <a:pt x="4637741" y="448235"/>
                </a:lnTo>
                <a:lnTo>
                  <a:pt x="4757271" y="776941"/>
                </a:lnTo>
                <a:lnTo>
                  <a:pt x="4811059" y="920376"/>
                </a:lnTo>
                <a:lnTo>
                  <a:pt x="4864847" y="1093694"/>
                </a:lnTo>
                <a:lnTo>
                  <a:pt x="4900706" y="1147482"/>
                </a:lnTo>
                <a:lnTo>
                  <a:pt x="4966447" y="1123576"/>
                </a:lnTo>
                <a:lnTo>
                  <a:pt x="5026212" y="1033929"/>
                </a:lnTo>
                <a:lnTo>
                  <a:pt x="5109882" y="770965"/>
                </a:lnTo>
                <a:lnTo>
                  <a:pt x="5163671" y="705224"/>
                </a:lnTo>
                <a:lnTo>
                  <a:pt x="5223435" y="723153"/>
                </a:lnTo>
                <a:lnTo>
                  <a:pt x="5319059" y="627529"/>
                </a:lnTo>
                <a:lnTo>
                  <a:pt x="5384800" y="663388"/>
                </a:lnTo>
                <a:lnTo>
                  <a:pt x="5438588" y="651435"/>
                </a:lnTo>
                <a:lnTo>
                  <a:pt x="5510306" y="597647"/>
                </a:lnTo>
                <a:lnTo>
                  <a:pt x="5570071" y="478118"/>
                </a:lnTo>
                <a:lnTo>
                  <a:pt x="5617882" y="382494"/>
                </a:lnTo>
                <a:lnTo>
                  <a:pt x="5659718" y="233082"/>
                </a:lnTo>
                <a:lnTo>
                  <a:pt x="5677647" y="197224"/>
                </a:lnTo>
                <a:lnTo>
                  <a:pt x="5737412" y="185271"/>
                </a:lnTo>
                <a:lnTo>
                  <a:pt x="5809129" y="113553"/>
                </a:lnTo>
                <a:lnTo>
                  <a:pt x="5850965" y="185271"/>
                </a:lnTo>
                <a:lnTo>
                  <a:pt x="5892800" y="328706"/>
                </a:lnTo>
                <a:lnTo>
                  <a:pt x="5964518" y="460188"/>
                </a:lnTo>
                <a:lnTo>
                  <a:pt x="6000376" y="657412"/>
                </a:lnTo>
                <a:lnTo>
                  <a:pt x="6030259" y="806824"/>
                </a:lnTo>
                <a:lnTo>
                  <a:pt x="6048188" y="980141"/>
                </a:lnTo>
                <a:lnTo>
                  <a:pt x="6113929" y="1105647"/>
                </a:lnTo>
                <a:lnTo>
                  <a:pt x="6161741" y="1117600"/>
                </a:lnTo>
                <a:lnTo>
                  <a:pt x="6227482" y="1063812"/>
                </a:lnTo>
                <a:lnTo>
                  <a:pt x="6311153" y="944282"/>
                </a:lnTo>
                <a:lnTo>
                  <a:pt x="6406776" y="747059"/>
                </a:lnTo>
                <a:lnTo>
                  <a:pt x="6442635" y="711200"/>
                </a:lnTo>
                <a:lnTo>
                  <a:pt x="6592047" y="675341"/>
                </a:lnTo>
                <a:lnTo>
                  <a:pt x="6657788" y="627529"/>
                </a:lnTo>
                <a:lnTo>
                  <a:pt x="6711576" y="555812"/>
                </a:lnTo>
                <a:lnTo>
                  <a:pt x="6801223" y="352612"/>
                </a:lnTo>
                <a:lnTo>
                  <a:pt x="6831106" y="262965"/>
                </a:lnTo>
                <a:lnTo>
                  <a:pt x="6926729" y="125506"/>
                </a:lnTo>
                <a:lnTo>
                  <a:pt x="6986494" y="0"/>
                </a:lnTo>
                <a:lnTo>
                  <a:pt x="7040282" y="59765"/>
                </a:lnTo>
                <a:lnTo>
                  <a:pt x="7094071" y="227106"/>
                </a:lnTo>
                <a:lnTo>
                  <a:pt x="7129929" y="328706"/>
                </a:lnTo>
                <a:lnTo>
                  <a:pt x="7183718" y="585694"/>
                </a:lnTo>
                <a:lnTo>
                  <a:pt x="7231529" y="878541"/>
                </a:lnTo>
                <a:lnTo>
                  <a:pt x="7261412" y="998071"/>
                </a:lnTo>
                <a:lnTo>
                  <a:pt x="7279341" y="1051859"/>
                </a:lnTo>
                <a:lnTo>
                  <a:pt x="7333129" y="1123576"/>
                </a:lnTo>
                <a:lnTo>
                  <a:pt x="7410823" y="1099671"/>
                </a:lnTo>
                <a:lnTo>
                  <a:pt x="7494494" y="1010024"/>
                </a:lnTo>
                <a:lnTo>
                  <a:pt x="7548282" y="890494"/>
                </a:lnTo>
                <a:lnTo>
                  <a:pt x="7631953" y="770965"/>
                </a:lnTo>
                <a:lnTo>
                  <a:pt x="7721600" y="764988"/>
                </a:lnTo>
                <a:lnTo>
                  <a:pt x="7811247" y="741082"/>
                </a:lnTo>
                <a:lnTo>
                  <a:pt x="7936753" y="705224"/>
                </a:lnTo>
                <a:lnTo>
                  <a:pt x="8026400" y="621553"/>
                </a:lnTo>
                <a:lnTo>
                  <a:pt x="8122023" y="657412"/>
                </a:lnTo>
                <a:lnTo>
                  <a:pt x="8199718" y="759012"/>
                </a:lnTo>
                <a:lnTo>
                  <a:pt x="8223623" y="872565"/>
                </a:lnTo>
                <a:lnTo>
                  <a:pt x="8259482" y="962212"/>
                </a:ln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E6E6160-82B4-4314-A085-2E9CAE83B53E}"/>
              </a:ext>
            </a:extLst>
          </p:cNvPr>
          <p:cNvSpPr txBox="1"/>
          <p:nvPr/>
        </p:nvSpPr>
        <p:spPr>
          <a:xfrm>
            <a:off x="1644936" y="4428763"/>
            <a:ext cx="620683" cy="261610"/>
          </a:xfrm>
          <a:prstGeom prst="rect">
            <a:avLst/>
          </a:prstGeom>
          <a:noFill/>
        </p:spPr>
        <p:txBody>
          <a:bodyPr wrap="none" rtlCol="0">
            <a:spAutoFit/>
          </a:bodyPr>
          <a:lstStyle/>
          <a:p>
            <a:r>
              <a:rPr lang="en-US" sz="1100" dirty="0"/>
              <a:t>Midnight</a:t>
            </a:r>
          </a:p>
        </p:txBody>
      </p:sp>
      <p:sp>
        <p:nvSpPr>
          <p:cNvPr id="47" name="TextBox 46">
            <a:extLst>
              <a:ext uri="{FF2B5EF4-FFF2-40B4-BE49-F238E27FC236}">
                <a16:creationId xmlns:a16="http://schemas.microsoft.com/office/drawing/2014/main" id="{0C924E91-740E-43EA-B97F-C8A072020AB0}"/>
              </a:ext>
            </a:extLst>
          </p:cNvPr>
          <p:cNvSpPr txBox="1"/>
          <p:nvPr/>
        </p:nvSpPr>
        <p:spPr>
          <a:xfrm>
            <a:off x="2337956" y="4428763"/>
            <a:ext cx="460382" cy="261610"/>
          </a:xfrm>
          <a:prstGeom prst="rect">
            <a:avLst/>
          </a:prstGeom>
          <a:noFill/>
        </p:spPr>
        <p:txBody>
          <a:bodyPr wrap="none" rtlCol="0">
            <a:spAutoFit/>
          </a:bodyPr>
          <a:lstStyle/>
          <a:p>
            <a:r>
              <a:rPr lang="en-US" sz="1100" dirty="0"/>
              <a:t>Noon</a:t>
            </a:r>
          </a:p>
        </p:txBody>
      </p:sp>
      <p:sp>
        <p:nvSpPr>
          <p:cNvPr id="48" name="TextBox 47">
            <a:extLst>
              <a:ext uri="{FF2B5EF4-FFF2-40B4-BE49-F238E27FC236}">
                <a16:creationId xmlns:a16="http://schemas.microsoft.com/office/drawing/2014/main" id="{9AE0C88E-D11E-45EC-BFBE-1088DC7A320C}"/>
              </a:ext>
            </a:extLst>
          </p:cNvPr>
          <p:cNvSpPr txBox="1"/>
          <p:nvPr/>
        </p:nvSpPr>
        <p:spPr>
          <a:xfrm>
            <a:off x="2837677" y="4428763"/>
            <a:ext cx="620683" cy="261610"/>
          </a:xfrm>
          <a:prstGeom prst="rect">
            <a:avLst/>
          </a:prstGeom>
          <a:noFill/>
        </p:spPr>
        <p:txBody>
          <a:bodyPr wrap="none" rtlCol="0">
            <a:spAutoFit/>
          </a:bodyPr>
          <a:lstStyle/>
          <a:p>
            <a:r>
              <a:rPr lang="en-US" sz="1100" dirty="0"/>
              <a:t>Midnight</a:t>
            </a:r>
          </a:p>
        </p:txBody>
      </p:sp>
      <p:sp>
        <p:nvSpPr>
          <p:cNvPr id="50" name="TextBox 49">
            <a:extLst>
              <a:ext uri="{FF2B5EF4-FFF2-40B4-BE49-F238E27FC236}">
                <a16:creationId xmlns:a16="http://schemas.microsoft.com/office/drawing/2014/main" id="{15D94200-BA4F-44EA-9D96-F5502AA8B3C3}"/>
              </a:ext>
            </a:extLst>
          </p:cNvPr>
          <p:cNvSpPr txBox="1"/>
          <p:nvPr/>
        </p:nvSpPr>
        <p:spPr>
          <a:xfrm>
            <a:off x="8746687" y="4428763"/>
            <a:ext cx="620683" cy="261610"/>
          </a:xfrm>
          <a:prstGeom prst="rect">
            <a:avLst/>
          </a:prstGeom>
          <a:noFill/>
        </p:spPr>
        <p:txBody>
          <a:bodyPr wrap="none" rtlCol="0">
            <a:spAutoFit/>
          </a:bodyPr>
          <a:lstStyle/>
          <a:p>
            <a:r>
              <a:rPr lang="en-US" sz="1100" dirty="0"/>
              <a:t>Midnight</a:t>
            </a:r>
          </a:p>
        </p:txBody>
      </p:sp>
      <p:sp>
        <p:nvSpPr>
          <p:cNvPr id="51" name="TextBox 50">
            <a:extLst>
              <a:ext uri="{FF2B5EF4-FFF2-40B4-BE49-F238E27FC236}">
                <a16:creationId xmlns:a16="http://schemas.microsoft.com/office/drawing/2014/main" id="{BCE095CB-492E-452A-B1B4-E58D8DF2041C}"/>
              </a:ext>
            </a:extLst>
          </p:cNvPr>
          <p:cNvSpPr txBox="1"/>
          <p:nvPr/>
        </p:nvSpPr>
        <p:spPr>
          <a:xfrm>
            <a:off x="9439707" y="4428763"/>
            <a:ext cx="460382" cy="261610"/>
          </a:xfrm>
          <a:prstGeom prst="rect">
            <a:avLst/>
          </a:prstGeom>
          <a:noFill/>
        </p:spPr>
        <p:txBody>
          <a:bodyPr wrap="none" rtlCol="0">
            <a:spAutoFit/>
          </a:bodyPr>
          <a:lstStyle/>
          <a:p>
            <a:r>
              <a:rPr lang="en-US" sz="1100" dirty="0"/>
              <a:t>Noon</a:t>
            </a:r>
          </a:p>
        </p:txBody>
      </p:sp>
      <p:sp>
        <p:nvSpPr>
          <p:cNvPr id="52" name="TextBox 51">
            <a:extLst>
              <a:ext uri="{FF2B5EF4-FFF2-40B4-BE49-F238E27FC236}">
                <a16:creationId xmlns:a16="http://schemas.microsoft.com/office/drawing/2014/main" id="{6CD6CAAF-795F-4525-BD7C-5BAF53ED7D90}"/>
              </a:ext>
            </a:extLst>
          </p:cNvPr>
          <p:cNvSpPr txBox="1"/>
          <p:nvPr/>
        </p:nvSpPr>
        <p:spPr>
          <a:xfrm>
            <a:off x="9939428" y="4428763"/>
            <a:ext cx="620683" cy="261610"/>
          </a:xfrm>
          <a:prstGeom prst="rect">
            <a:avLst/>
          </a:prstGeom>
          <a:noFill/>
        </p:spPr>
        <p:txBody>
          <a:bodyPr wrap="none" rtlCol="0">
            <a:spAutoFit/>
          </a:bodyPr>
          <a:lstStyle/>
          <a:p>
            <a:r>
              <a:rPr lang="en-US" sz="1100" dirty="0"/>
              <a:t>Midnight</a:t>
            </a:r>
          </a:p>
        </p:txBody>
      </p:sp>
      <p:sp>
        <p:nvSpPr>
          <p:cNvPr id="53" name="TextBox 52">
            <a:extLst>
              <a:ext uri="{FF2B5EF4-FFF2-40B4-BE49-F238E27FC236}">
                <a16:creationId xmlns:a16="http://schemas.microsoft.com/office/drawing/2014/main" id="{1045F54A-49FC-489B-A7AE-5BC776559A42}"/>
              </a:ext>
            </a:extLst>
          </p:cNvPr>
          <p:cNvSpPr txBox="1"/>
          <p:nvPr/>
        </p:nvSpPr>
        <p:spPr>
          <a:xfrm>
            <a:off x="5196383" y="4428763"/>
            <a:ext cx="620683" cy="261610"/>
          </a:xfrm>
          <a:prstGeom prst="rect">
            <a:avLst/>
          </a:prstGeom>
          <a:noFill/>
        </p:spPr>
        <p:txBody>
          <a:bodyPr wrap="none" rtlCol="0">
            <a:spAutoFit/>
          </a:bodyPr>
          <a:lstStyle/>
          <a:p>
            <a:r>
              <a:rPr lang="en-US" sz="1100" dirty="0"/>
              <a:t>Midnight</a:t>
            </a:r>
          </a:p>
        </p:txBody>
      </p:sp>
      <p:sp>
        <p:nvSpPr>
          <p:cNvPr id="54" name="TextBox 53">
            <a:extLst>
              <a:ext uri="{FF2B5EF4-FFF2-40B4-BE49-F238E27FC236}">
                <a16:creationId xmlns:a16="http://schemas.microsoft.com/office/drawing/2014/main" id="{C5D988A4-75E5-4D34-8409-FBA8FD243B93}"/>
              </a:ext>
            </a:extLst>
          </p:cNvPr>
          <p:cNvSpPr txBox="1"/>
          <p:nvPr/>
        </p:nvSpPr>
        <p:spPr>
          <a:xfrm>
            <a:off x="5883427" y="4428763"/>
            <a:ext cx="460382" cy="261610"/>
          </a:xfrm>
          <a:prstGeom prst="rect">
            <a:avLst/>
          </a:prstGeom>
          <a:noFill/>
        </p:spPr>
        <p:txBody>
          <a:bodyPr wrap="none" rtlCol="0">
            <a:spAutoFit/>
          </a:bodyPr>
          <a:lstStyle/>
          <a:p>
            <a:r>
              <a:rPr lang="en-US" sz="1100" dirty="0"/>
              <a:t>Noon</a:t>
            </a:r>
          </a:p>
        </p:txBody>
      </p:sp>
      <p:sp>
        <p:nvSpPr>
          <p:cNvPr id="55" name="TextBox 54">
            <a:extLst>
              <a:ext uri="{FF2B5EF4-FFF2-40B4-BE49-F238E27FC236}">
                <a16:creationId xmlns:a16="http://schemas.microsoft.com/office/drawing/2014/main" id="{C1E9B573-0D8E-4BC0-901F-9BFD40F2A53B}"/>
              </a:ext>
            </a:extLst>
          </p:cNvPr>
          <p:cNvSpPr txBox="1"/>
          <p:nvPr/>
        </p:nvSpPr>
        <p:spPr>
          <a:xfrm>
            <a:off x="6389124" y="4428763"/>
            <a:ext cx="620683" cy="261610"/>
          </a:xfrm>
          <a:prstGeom prst="rect">
            <a:avLst/>
          </a:prstGeom>
          <a:noFill/>
        </p:spPr>
        <p:txBody>
          <a:bodyPr wrap="none" rtlCol="0">
            <a:spAutoFit/>
          </a:bodyPr>
          <a:lstStyle/>
          <a:p>
            <a:r>
              <a:rPr lang="en-US" sz="1100" dirty="0"/>
              <a:t>Midnight</a:t>
            </a:r>
          </a:p>
        </p:txBody>
      </p:sp>
      <p:sp>
        <p:nvSpPr>
          <p:cNvPr id="56" name="TextBox 55">
            <a:extLst>
              <a:ext uri="{FF2B5EF4-FFF2-40B4-BE49-F238E27FC236}">
                <a16:creationId xmlns:a16="http://schemas.microsoft.com/office/drawing/2014/main" id="{0CD36F73-61E2-4F7C-AC2D-9F3C138C3884}"/>
              </a:ext>
            </a:extLst>
          </p:cNvPr>
          <p:cNvSpPr txBox="1"/>
          <p:nvPr/>
        </p:nvSpPr>
        <p:spPr>
          <a:xfrm>
            <a:off x="3517648" y="4428763"/>
            <a:ext cx="460382" cy="261610"/>
          </a:xfrm>
          <a:prstGeom prst="rect">
            <a:avLst/>
          </a:prstGeom>
          <a:noFill/>
        </p:spPr>
        <p:txBody>
          <a:bodyPr wrap="none" rtlCol="0">
            <a:spAutoFit/>
          </a:bodyPr>
          <a:lstStyle/>
          <a:p>
            <a:r>
              <a:rPr lang="en-US" sz="1100" dirty="0"/>
              <a:t>Noon</a:t>
            </a:r>
          </a:p>
        </p:txBody>
      </p:sp>
      <p:sp>
        <p:nvSpPr>
          <p:cNvPr id="57" name="TextBox 56">
            <a:extLst>
              <a:ext uri="{FF2B5EF4-FFF2-40B4-BE49-F238E27FC236}">
                <a16:creationId xmlns:a16="http://schemas.microsoft.com/office/drawing/2014/main" id="{A184AC8D-B3C4-4733-9EC9-5E80844D63DC}"/>
              </a:ext>
            </a:extLst>
          </p:cNvPr>
          <p:cNvSpPr txBox="1"/>
          <p:nvPr/>
        </p:nvSpPr>
        <p:spPr>
          <a:xfrm>
            <a:off x="4017369" y="4428763"/>
            <a:ext cx="620683" cy="261610"/>
          </a:xfrm>
          <a:prstGeom prst="rect">
            <a:avLst/>
          </a:prstGeom>
          <a:noFill/>
        </p:spPr>
        <p:txBody>
          <a:bodyPr wrap="none" rtlCol="0">
            <a:spAutoFit/>
          </a:bodyPr>
          <a:lstStyle/>
          <a:p>
            <a:r>
              <a:rPr lang="en-US" sz="1100" dirty="0"/>
              <a:t>Midnight</a:t>
            </a:r>
          </a:p>
        </p:txBody>
      </p:sp>
      <p:sp>
        <p:nvSpPr>
          <p:cNvPr id="58" name="TextBox 57">
            <a:extLst>
              <a:ext uri="{FF2B5EF4-FFF2-40B4-BE49-F238E27FC236}">
                <a16:creationId xmlns:a16="http://schemas.microsoft.com/office/drawing/2014/main" id="{B258BBCA-A1CF-49C8-B522-810A672ED08D}"/>
              </a:ext>
            </a:extLst>
          </p:cNvPr>
          <p:cNvSpPr txBox="1"/>
          <p:nvPr/>
        </p:nvSpPr>
        <p:spPr>
          <a:xfrm>
            <a:off x="4697964" y="4428763"/>
            <a:ext cx="460382" cy="261610"/>
          </a:xfrm>
          <a:prstGeom prst="rect">
            <a:avLst/>
          </a:prstGeom>
          <a:noFill/>
        </p:spPr>
        <p:txBody>
          <a:bodyPr wrap="none" rtlCol="0">
            <a:spAutoFit/>
          </a:bodyPr>
          <a:lstStyle/>
          <a:p>
            <a:r>
              <a:rPr lang="en-US" sz="1100" dirty="0"/>
              <a:t>Noon</a:t>
            </a:r>
          </a:p>
        </p:txBody>
      </p:sp>
      <p:sp>
        <p:nvSpPr>
          <p:cNvPr id="59" name="TextBox 58">
            <a:extLst>
              <a:ext uri="{FF2B5EF4-FFF2-40B4-BE49-F238E27FC236}">
                <a16:creationId xmlns:a16="http://schemas.microsoft.com/office/drawing/2014/main" id="{B41C8DAF-7111-4325-9590-B68D7470C36D}"/>
              </a:ext>
            </a:extLst>
          </p:cNvPr>
          <p:cNvSpPr txBox="1"/>
          <p:nvPr/>
        </p:nvSpPr>
        <p:spPr>
          <a:xfrm>
            <a:off x="7069282" y="4428763"/>
            <a:ext cx="460382" cy="261610"/>
          </a:xfrm>
          <a:prstGeom prst="rect">
            <a:avLst/>
          </a:prstGeom>
          <a:noFill/>
        </p:spPr>
        <p:txBody>
          <a:bodyPr wrap="none" rtlCol="0">
            <a:spAutoFit/>
          </a:bodyPr>
          <a:lstStyle/>
          <a:p>
            <a:r>
              <a:rPr lang="en-US" sz="1100" dirty="0"/>
              <a:t>Noon</a:t>
            </a:r>
          </a:p>
        </p:txBody>
      </p:sp>
      <p:sp>
        <p:nvSpPr>
          <p:cNvPr id="60" name="TextBox 59">
            <a:extLst>
              <a:ext uri="{FF2B5EF4-FFF2-40B4-BE49-F238E27FC236}">
                <a16:creationId xmlns:a16="http://schemas.microsoft.com/office/drawing/2014/main" id="{0079B808-C431-4E51-A2B7-C97629441CAB}"/>
              </a:ext>
            </a:extLst>
          </p:cNvPr>
          <p:cNvSpPr txBox="1"/>
          <p:nvPr/>
        </p:nvSpPr>
        <p:spPr>
          <a:xfrm>
            <a:off x="7574979" y="4428763"/>
            <a:ext cx="620683" cy="261610"/>
          </a:xfrm>
          <a:prstGeom prst="rect">
            <a:avLst/>
          </a:prstGeom>
          <a:noFill/>
        </p:spPr>
        <p:txBody>
          <a:bodyPr wrap="none" rtlCol="0">
            <a:spAutoFit/>
          </a:bodyPr>
          <a:lstStyle/>
          <a:p>
            <a:r>
              <a:rPr lang="en-US" sz="1100" dirty="0"/>
              <a:t>Midnight</a:t>
            </a:r>
          </a:p>
        </p:txBody>
      </p:sp>
      <p:sp>
        <p:nvSpPr>
          <p:cNvPr id="61" name="TextBox 60">
            <a:extLst>
              <a:ext uri="{FF2B5EF4-FFF2-40B4-BE49-F238E27FC236}">
                <a16:creationId xmlns:a16="http://schemas.microsoft.com/office/drawing/2014/main" id="{C3E2A434-8CA6-4AA0-9245-31506A541CA3}"/>
              </a:ext>
            </a:extLst>
          </p:cNvPr>
          <p:cNvSpPr txBox="1"/>
          <p:nvPr/>
        </p:nvSpPr>
        <p:spPr>
          <a:xfrm>
            <a:off x="8259380" y="4428763"/>
            <a:ext cx="460382" cy="261610"/>
          </a:xfrm>
          <a:prstGeom prst="rect">
            <a:avLst/>
          </a:prstGeom>
          <a:noFill/>
        </p:spPr>
        <p:txBody>
          <a:bodyPr wrap="none" rtlCol="0">
            <a:spAutoFit/>
          </a:bodyPr>
          <a:lstStyle/>
          <a:p>
            <a:r>
              <a:rPr lang="en-US" sz="1100" dirty="0"/>
              <a:t>Noon</a:t>
            </a:r>
          </a:p>
        </p:txBody>
      </p:sp>
    </p:spTree>
    <p:extLst>
      <p:ext uri="{BB962C8B-B14F-4D97-AF65-F5344CB8AC3E}">
        <p14:creationId xmlns:p14="http://schemas.microsoft.com/office/powerpoint/2010/main" val="214567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892" y="0"/>
            <a:ext cx="10515600" cy="1325563"/>
          </a:xfrm>
        </p:spPr>
        <p:txBody>
          <a:bodyPr/>
          <a:lstStyle/>
          <a:p>
            <a:pPr algn="ctr"/>
            <a:r>
              <a:rPr lang="en-US" b="1" dirty="0"/>
              <a:t>Generic Planning Process</a:t>
            </a:r>
          </a:p>
        </p:txBody>
      </p:sp>
      <p:graphicFrame>
        <p:nvGraphicFramePr>
          <p:cNvPr id="5" name="Content Placeholder 4"/>
          <p:cNvGraphicFramePr>
            <a:graphicFrameLocks noGrp="1"/>
          </p:cNvGraphicFramePr>
          <p:nvPr>
            <p:ph idx="1"/>
            <p:extLst/>
          </p:nvPr>
        </p:nvGraphicFramePr>
        <p:xfrm>
          <a:off x="1616075" y="1082676"/>
          <a:ext cx="8959850" cy="539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693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7FFC434C-C39C-9340-97A9-666BF09D18CF}"/>
              </a:ext>
            </a:extLst>
          </p:cNvPr>
          <p:cNvPicPr>
            <a:picLocks noGrp="1" noChangeAspect="1"/>
          </p:cNvPicPr>
          <p:nvPr>
            <p:ph idx="1"/>
          </p:nvPr>
        </p:nvPicPr>
        <p:blipFill>
          <a:blip r:embed="rId2"/>
          <a:stretch>
            <a:fillRect/>
          </a:stretch>
        </p:blipFill>
        <p:spPr>
          <a:xfrm>
            <a:off x="838200" y="62065"/>
            <a:ext cx="8272722" cy="6198058"/>
          </a:xfrm>
          <a:prstGeom prst="rect">
            <a:avLst/>
          </a:prstGeom>
        </p:spPr>
      </p:pic>
    </p:spTree>
    <p:extLst>
      <p:ext uri="{BB962C8B-B14F-4D97-AF65-F5344CB8AC3E}">
        <p14:creationId xmlns:p14="http://schemas.microsoft.com/office/powerpoint/2010/main" val="3272537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2F229E-B052-5340-A324-56EE96FF1D30}"/>
              </a:ext>
            </a:extLst>
          </p:cNvPr>
          <p:cNvSpPr>
            <a:spLocks noGrp="1"/>
          </p:cNvSpPr>
          <p:nvPr>
            <p:ph type="title"/>
          </p:nvPr>
        </p:nvSpPr>
        <p:spPr/>
        <p:txBody>
          <a:bodyPr/>
          <a:lstStyle/>
          <a:p>
            <a:r>
              <a:rPr lang="en-GB" dirty="0"/>
              <a:t> Sustainable Urban Mobility Plan </a:t>
            </a:r>
            <a:endParaRPr lang="ru-RU" dirty="0"/>
          </a:p>
        </p:txBody>
      </p:sp>
      <p:sp>
        <p:nvSpPr>
          <p:cNvPr id="3" name="Объект 2">
            <a:extLst>
              <a:ext uri="{FF2B5EF4-FFF2-40B4-BE49-F238E27FC236}">
                <a16:creationId xmlns:a16="http://schemas.microsoft.com/office/drawing/2014/main" id="{E55371FD-4143-8F4F-9F23-FE40A2473363}"/>
              </a:ext>
            </a:extLst>
          </p:cNvPr>
          <p:cNvSpPr>
            <a:spLocks noGrp="1"/>
          </p:cNvSpPr>
          <p:nvPr>
            <p:ph idx="1"/>
          </p:nvPr>
        </p:nvSpPr>
        <p:spPr/>
        <p:txBody>
          <a:bodyPr/>
          <a:lstStyle/>
          <a:p>
            <a:r>
              <a:rPr lang="en-GB" dirty="0"/>
              <a:t>(SUMP) is a planning concept applied by local and regional authorities for strategic mobility planning. It encourages a shift towards more sustainable transport modes and supports the integration and balanced development of all modes. A SUMP is instrumental in solving urban transport problems and reaching local and higher-level environmental, social, and economic objectives.</a:t>
            </a:r>
            <a:endParaRPr lang="ru-RU" dirty="0"/>
          </a:p>
        </p:txBody>
      </p:sp>
    </p:spTree>
    <p:extLst>
      <p:ext uri="{BB962C8B-B14F-4D97-AF65-F5344CB8AC3E}">
        <p14:creationId xmlns:p14="http://schemas.microsoft.com/office/powerpoint/2010/main" val="297926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C5574D33-2207-EF49-BA42-299EBA6DED83}"/>
              </a:ext>
            </a:extLst>
          </p:cNvPr>
          <p:cNvPicPr>
            <a:picLocks noGrp="1" noChangeAspect="1"/>
          </p:cNvPicPr>
          <p:nvPr>
            <p:ph idx="1"/>
          </p:nvPr>
        </p:nvPicPr>
        <p:blipFill>
          <a:blip r:embed="rId2"/>
          <a:stretch>
            <a:fillRect/>
          </a:stretch>
        </p:blipFill>
        <p:spPr>
          <a:xfrm>
            <a:off x="0" y="0"/>
            <a:ext cx="7760505" cy="4351338"/>
          </a:xfrm>
          <a:prstGeom prst="rect">
            <a:avLst/>
          </a:prstGeom>
        </p:spPr>
      </p:pic>
      <p:pic>
        <p:nvPicPr>
          <p:cNvPr id="5" name="Объект 3">
            <a:extLst>
              <a:ext uri="{FF2B5EF4-FFF2-40B4-BE49-F238E27FC236}">
                <a16:creationId xmlns:a16="http://schemas.microsoft.com/office/drawing/2014/main" id="{B46B3D68-9366-1544-99E1-1606ACCA69B5}"/>
              </a:ext>
            </a:extLst>
          </p:cNvPr>
          <p:cNvPicPr>
            <a:picLocks noChangeAspect="1"/>
          </p:cNvPicPr>
          <p:nvPr/>
        </p:nvPicPr>
        <p:blipFill>
          <a:blip r:embed="rId3"/>
          <a:stretch>
            <a:fillRect/>
          </a:stretch>
        </p:blipFill>
        <p:spPr>
          <a:xfrm>
            <a:off x="7315958" y="1948718"/>
            <a:ext cx="4488422" cy="4351338"/>
          </a:xfrm>
          <a:prstGeom prst="rect">
            <a:avLst/>
          </a:prstGeom>
        </p:spPr>
      </p:pic>
    </p:spTree>
    <p:extLst>
      <p:ext uri="{BB962C8B-B14F-4D97-AF65-F5344CB8AC3E}">
        <p14:creationId xmlns:p14="http://schemas.microsoft.com/office/powerpoint/2010/main" val="248232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DBA6564-61B0-9A4E-8EF3-EA7708098B61}"/>
              </a:ext>
            </a:extLst>
          </p:cNvPr>
          <p:cNvPicPr>
            <a:picLocks noChangeAspect="1"/>
          </p:cNvPicPr>
          <p:nvPr/>
        </p:nvPicPr>
        <p:blipFill>
          <a:blip r:embed="rId2"/>
          <a:stretch>
            <a:fillRect/>
          </a:stretch>
        </p:blipFill>
        <p:spPr>
          <a:xfrm>
            <a:off x="0" y="-173506"/>
            <a:ext cx="7057386" cy="5888506"/>
          </a:xfrm>
          <a:prstGeom prst="rect">
            <a:avLst/>
          </a:prstGeom>
        </p:spPr>
      </p:pic>
      <p:pic>
        <p:nvPicPr>
          <p:cNvPr id="4" name="Объект 3">
            <a:extLst>
              <a:ext uri="{FF2B5EF4-FFF2-40B4-BE49-F238E27FC236}">
                <a16:creationId xmlns:a16="http://schemas.microsoft.com/office/drawing/2014/main" id="{7D214D5C-7C45-1C46-B51D-35AF917E7AC0}"/>
              </a:ext>
            </a:extLst>
          </p:cNvPr>
          <p:cNvPicPr>
            <a:picLocks noGrp="1" noChangeAspect="1"/>
          </p:cNvPicPr>
          <p:nvPr>
            <p:ph idx="1"/>
          </p:nvPr>
        </p:nvPicPr>
        <p:blipFill>
          <a:blip r:embed="rId3"/>
          <a:stretch>
            <a:fillRect/>
          </a:stretch>
        </p:blipFill>
        <p:spPr>
          <a:xfrm>
            <a:off x="4009293" y="3902690"/>
            <a:ext cx="8182708" cy="2621202"/>
          </a:xfrm>
          <a:prstGeom prst="rect">
            <a:avLst/>
          </a:prstGeom>
        </p:spPr>
      </p:pic>
    </p:spTree>
    <p:extLst>
      <p:ext uri="{BB962C8B-B14F-4D97-AF65-F5344CB8AC3E}">
        <p14:creationId xmlns:p14="http://schemas.microsoft.com/office/powerpoint/2010/main" val="380094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2338275" y="478300"/>
            <a:ext cx="5492400" cy="766200"/>
          </a:xfrm>
          <a:prstGeom prst="rect">
            <a:avLst/>
          </a:prstGeom>
        </p:spPr>
        <p:txBody>
          <a:bodyPr spcFirstLastPara="1" vert="horz" wrap="square" lIns="91425" tIns="91425" rIns="91425" bIns="91425" rtlCol="0" anchor="ctr" anchorCtr="0">
            <a:noAutofit/>
          </a:bodyPr>
          <a:lstStyle/>
          <a:p>
            <a:r>
              <a:rPr lang="en-GB" noProof="1"/>
              <a:t>Transposrt in Almaty</a:t>
            </a:r>
            <a:endParaRPr lang="ru-RU" noProof="1"/>
          </a:p>
        </p:txBody>
      </p:sp>
      <p:sp>
        <p:nvSpPr>
          <p:cNvPr id="238" name="Google Shape;238;p16"/>
          <p:cNvSpPr txBox="1">
            <a:spLocks noGrp="1"/>
          </p:cNvSpPr>
          <p:nvPr>
            <p:ph type="sldNum" idx="12"/>
          </p:nvPr>
        </p:nvSpPr>
        <p:spPr>
          <a:xfrm>
            <a:off x="9142000" y="5493750"/>
            <a:ext cx="1487400" cy="315600"/>
          </a:xfrm>
          <a:prstGeom prst="rect">
            <a:avLst/>
          </a:prstGeom>
        </p:spPr>
        <p:txBody>
          <a:bodyPr spcFirstLastPara="1" vert="horz" wrap="square" lIns="91425" tIns="91425" rIns="91425" bIns="91425" rtlCol="0" anchor="ctr" anchorCtr="0">
            <a:noAutofit/>
          </a:bodyPr>
          <a:lstStyle/>
          <a:p>
            <a:fld id="{00000000-1234-1234-1234-123412341234}" type="slidenum">
              <a:rPr lang="en"/>
              <a:pPr/>
              <a:t>26</a:t>
            </a:fld>
            <a:endParaRPr/>
          </a:p>
        </p:txBody>
      </p:sp>
      <p:sp>
        <p:nvSpPr>
          <p:cNvPr id="10" name="Прямоугольник 9">
            <a:extLst>
              <a:ext uri="{FF2B5EF4-FFF2-40B4-BE49-F238E27FC236}">
                <a16:creationId xmlns:a16="http://schemas.microsoft.com/office/drawing/2014/main" id="{4A73FA3D-C3C2-E342-869C-BCAD8884920A}"/>
              </a:ext>
            </a:extLst>
          </p:cNvPr>
          <p:cNvSpPr/>
          <p:nvPr/>
        </p:nvSpPr>
        <p:spPr>
          <a:xfrm>
            <a:off x="2101768" y="1895733"/>
            <a:ext cx="7136606" cy="400110"/>
          </a:xfrm>
          <a:prstGeom prst="rect">
            <a:avLst/>
          </a:prstGeom>
        </p:spPr>
        <p:txBody>
          <a:bodyPr wrap="square">
            <a:spAutoFit/>
          </a:bodyPr>
          <a:lstStyle/>
          <a:p>
            <a:pPr algn="ctr"/>
            <a:r>
              <a:rPr lang="en-GB" sz="2000" b="1" dirty="0"/>
              <a:t>Law legacy basis of planning in transportation of Almaty</a:t>
            </a:r>
            <a:endParaRPr lang="x-none" sz="2000" b="1" dirty="0"/>
          </a:p>
        </p:txBody>
      </p:sp>
      <p:graphicFrame>
        <p:nvGraphicFramePr>
          <p:cNvPr id="13" name="Схема 12">
            <a:extLst>
              <a:ext uri="{FF2B5EF4-FFF2-40B4-BE49-F238E27FC236}">
                <a16:creationId xmlns:a16="http://schemas.microsoft.com/office/drawing/2014/main" id="{D4E5BD56-0E43-2042-A5D7-25910EB4F2E1}"/>
              </a:ext>
            </a:extLst>
          </p:cNvPr>
          <p:cNvGraphicFramePr/>
          <p:nvPr>
            <p:extLst/>
          </p:nvPr>
        </p:nvGraphicFramePr>
        <p:xfrm>
          <a:off x="3763378" y="2739504"/>
          <a:ext cx="4847222" cy="296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808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C482E0A8-E8D4-A740-94D9-82FA6310C642}"/>
              </a:ext>
            </a:extLst>
          </p:cNvPr>
          <p:cNvPicPr>
            <a:picLocks noGrp="1" noChangeAspect="1"/>
          </p:cNvPicPr>
          <p:nvPr>
            <p:ph idx="1"/>
          </p:nvPr>
        </p:nvPicPr>
        <p:blipFill>
          <a:blip r:embed="rId2"/>
          <a:stretch>
            <a:fillRect/>
          </a:stretch>
        </p:blipFill>
        <p:spPr>
          <a:xfrm>
            <a:off x="513319" y="914399"/>
            <a:ext cx="10477066" cy="5793201"/>
          </a:xfrm>
          <a:prstGeom prst="rect">
            <a:avLst/>
          </a:prstGeom>
        </p:spPr>
      </p:pic>
    </p:spTree>
    <p:extLst>
      <p:ext uri="{BB962C8B-B14F-4D97-AF65-F5344CB8AC3E}">
        <p14:creationId xmlns:p14="http://schemas.microsoft.com/office/powerpoint/2010/main" val="137059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24"/>
          <p:cNvSpPr txBox="1">
            <a:spLocks noGrp="1"/>
          </p:cNvSpPr>
          <p:nvPr>
            <p:ph type="sldNum" idx="12"/>
          </p:nvPr>
        </p:nvSpPr>
        <p:spPr>
          <a:xfrm>
            <a:off x="9142000" y="5493750"/>
            <a:ext cx="1487400" cy="315600"/>
          </a:xfrm>
          <a:prstGeom prst="rect">
            <a:avLst/>
          </a:prstGeom>
        </p:spPr>
        <p:txBody>
          <a:bodyPr spcFirstLastPara="1" vert="horz" wrap="square" lIns="91425" tIns="91425" rIns="91425" bIns="91425" rtlCol="0" anchor="ctr" anchorCtr="0">
            <a:noAutofit/>
          </a:bodyPr>
          <a:lstStyle/>
          <a:p>
            <a:fld id="{00000000-1234-1234-1234-123412341234}" type="slidenum">
              <a:rPr lang="en"/>
              <a:pPr/>
              <a:t>28</a:t>
            </a:fld>
            <a:endParaRPr/>
          </a:p>
        </p:txBody>
      </p:sp>
      <p:grpSp>
        <p:nvGrpSpPr>
          <p:cNvPr id="359" name="Google Shape;359;p24"/>
          <p:cNvGrpSpPr/>
          <p:nvPr/>
        </p:nvGrpSpPr>
        <p:grpSpPr>
          <a:xfrm rot="10800000">
            <a:off x="1706006" y="231422"/>
            <a:ext cx="4161394" cy="940152"/>
            <a:chOff x="2689942" y="1287960"/>
            <a:chExt cx="7261354" cy="2067200"/>
          </a:xfrm>
        </p:grpSpPr>
        <p:sp>
          <p:nvSpPr>
            <p:cNvPr id="363" name="Google Shape;363;p24"/>
            <p:cNvSpPr/>
            <p:nvPr/>
          </p:nvSpPr>
          <p:spPr>
            <a:xfrm flipH="1">
              <a:off x="2689942"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endParaRPr sz="800" b="1">
                <a:solidFill>
                  <a:srgbClr val="FFFFFF"/>
                </a:solidFill>
                <a:latin typeface="Roboto Condensed"/>
                <a:ea typeface="Roboto Condensed"/>
                <a:cs typeface="Roboto Condensed"/>
                <a:sym typeface="Roboto Condensed"/>
              </a:endParaRPr>
            </a:p>
          </p:txBody>
        </p:sp>
        <p:sp>
          <p:nvSpPr>
            <p:cNvPr id="360" name="Google Shape;360;p24"/>
            <p:cNvSpPr/>
            <p:nvPr/>
          </p:nvSpPr>
          <p:spPr>
            <a:xfrm>
              <a:off x="8699476" y="12879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endParaRPr sz="800" b="1">
                <a:solidFill>
                  <a:srgbClr val="FFFFFF"/>
                </a:solidFill>
                <a:latin typeface="Roboto Condensed"/>
                <a:ea typeface="Roboto Condensed"/>
                <a:cs typeface="Roboto Condensed"/>
                <a:sym typeface="Roboto Condensed"/>
              </a:endParaRPr>
            </a:p>
          </p:txBody>
        </p:sp>
        <p:sp>
          <p:nvSpPr>
            <p:cNvPr id="361" name="Google Shape;361;p24"/>
            <p:cNvSpPr/>
            <p:nvPr/>
          </p:nvSpPr>
          <p:spPr>
            <a:xfrm rot="10800000" flipH="1">
              <a:off x="3200640" y="1697078"/>
              <a:ext cx="5505922" cy="1243800"/>
            </a:xfrm>
            <a:prstGeom prst="rect">
              <a:avLst/>
            </a:prstGeom>
            <a:solidFill>
              <a:srgbClr val="FF9800"/>
            </a:solidFill>
            <a:ln>
              <a:noFill/>
            </a:ln>
          </p:spPr>
          <p:txBody>
            <a:bodyPr spcFirstLastPara="1" wrap="square" lIns="91425" tIns="91425" rIns="91425" bIns="91425" anchor="ctr" anchorCtr="0">
              <a:noAutofit/>
            </a:bodyPr>
            <a:lstStyle/>
            <a:p>
              <a:pPr algn="ctr"/>
              <a:r>
                <a:rPr lang="en-GB" sz="2000" b="1" dirty="0">
                  <a:latin typeface="Roboto Condensed"/>
                  <a:ea typeface="Roboto Condensed"/>
                  <a:cs typeface="Roboto Condensed"/>
                  <a:sym typeface="Roboto Condensed"/>
                </a:rPr>
                <a:t>Statistics </a:t>
              </a:r>
              <a:endParaRPr sz="2000" b="1" dirty="0">
                <a:latin typeface="Roboto Condensed"/>
                <a:ea typeface="Roboto Condensed"/>
                <a:cs typeface="Roboto Condensed"/>
                <a:sym typeface="Roboto Condensed"/>
              </a:endParaRPr>
            </a:p>
          </p:txBody>
        </p:sp>
        <p:sp>
          <p:nvSpPr>
            <p:cNvPr id="362" name="Google Shape;362;p24"/>
            <p:cNvSpPr/>
            <p:nvPr/>
          </p:nvSpPr>
          <p:spPr>
            <a:xfrm rot="10800000" flipH="1">
              <a:off x="8707496" y="1697043"/>
              <a:ext cx="1243800" cy="1243800"/>
            </a:xfrm>
            <a:prstGeom prst="rtTriangle">
              <a:avLst/>
            </a:prstGeom>
            <a:solidFill>
              <a:srgbClr val="FF9800"/>
            </a:solidFill>
            <a:ln>
              <a:noFill/>
            </a:ln>
          </p:spPr>
          <p:txBody>
            <a:bodyPr spcFirstLastPara="1" wrap="square" lIns="91425" tIns="91425" rIns="91425" bIns="91425" anchor="ctr" anchorCtr="0">
              <a:noAutofit/>
            </a:bodyPr>
            <a:lstStyle/>
            <a:p>
              <a:endParaRPr sz="800" b="1">
                <a:solidFill>
                  <a:srgbClr val="FFFFFF"/>
                </a:solidFill>
                <a:latin typeface="Roboto Condensed"/>
                <a:ea typeface="Roboto Condensed"/>
                <a:cs typeface="Roboto Condensed"/>
                <a:sym typeface="Roboto Condensed"/>
              </a:endParaRPr>
            </a:p>
          </p:txBody>
        </p:sp>
        <p:sp>
          <p:nvSpPr>
            <p:cNvPr id="364" name="Google Shape;364;p24"/>
            <p:cNvSpPr/>
            <p:nvPr/>
          </p:nvSpPr>
          <p:spPr>
            <a:xfrm rot="10800000">
              <a:off x="2689947" y="2940860"/>
              <a:ext cx="1243800" cy="414300"/>
            </a:xfrm>
            <a:prstGeom prst="triangle">
              <a:avLst>
                <a:gd name="adj" fmla="val 0"/>
              </a:avLst>
            </a:prstGeom>
            <a:solidFill>
              <a:srgbClr val="D26F00"/>
            </a:solidFill>
            <a:ln>
              <a:noFill/>
            </a:ln>
          </p:spPr>
          <p:txBody>
            <a:bodyPr spcFirstLastPara="1" wrap="square" lIns="91425" tIns="91425" rIns="91425" bIns="91425" anchor="ctr" anchorCtr="0">
              <a:noAutofit/>
            </a:bodyPr>
            <a:lstStyle/>
            <a:p>
              <a:endParaRPr sz="800" b="1">
                <a:solidFill>
                  <a:srgbClr val="FFFFFF"/>
                </a:solidFill>
                <a:latin typeface="Roboto Condensed"/>
                <a:ea typeface="Roboto Condensed"/>
                <a:cs typeface="Roboto Condensed"/>
                <a:sym typeface="Roboto Condensed"/>
              </a:endParaRPr>
            </a:p>
          </p:txBody>
        </p:sp>
      </p:grpSp>
      <p:graphicFrame>
        <p:nvGraphicFramePr>
          <p:cNvPr id="16" name="Диаграмма 15">
            <a:extLst>
              <a:ext uri="{FF2B5EF4-FFF2-40B4-BE49-F238E27FC236}">
                <a16:creationId xmlns:a16="http://schemas.microsoft.com/office/drawing/2014/main" id="{B345CD68-D71F-6A49-B197-33C1EC75342B}"/>
              </a:ext>
            </a:extLst>
          </p:cNvPr>
          <p:cNvGraphicFramePr>
            <a:graphicFrameLocks/>
          </p:cNvGraphicFramePr>
          <p:nvPr>
            <p:extLst/>
          </p:nvPr>
        </p:nvGraphicFramePr>
        <p:xfrm>
          <a:off x="5867397" y="3579151"/>
          <a:ext cx="4928282" cy="26831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Диаграмма 17">
            <a:extLst>
              <a:ext uri="{FF2B5EF4-FFF2-40B4-BE49-F238E27FC236}">
                <a16:creationId xmlns:a16="http://schemas.microsoft.com/office/drawing/2014/main" id="{41DE73BE-BFB9-6240-80C3-7B8EB2723819}"/>
              </a:ext>
            </a:extLst>
          </p:cNvPr>
          <p:cNvGraphicFramePr>
            <a:graphicFrameLocks/>
          </p:cNvGraphicFramePr>
          <p:nvPr>
            <p:extLst/>
          </p:nvPr>
        </p:nvGraphicFramePr>
        <p:xfrm>
          <a:off x="5867398" y="702672"/>
          <a:ext cx="4793893" cy="26362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a:extLst>
              <a:ext uri="{FF2B5EF4-FFF2-40B4-BE49-F238E27FC236}">
                <a16:creationId xmlns:a16="http://schemas.microsoft.com/office/drawing/2014/main" id="{E36FC668-5BA7-9C48-8B76-33F37C744DDF}"/>
              </a:ext>
            </a:extLst>
          </p:cNvPr>
          <p:cNvGraphicFramePr>
            <a:graphicFrameLocks noGrp="1"/>
          </p:cNvGraphicFramePr>
          <p:nvPr>
            <p:extLst/>
          </p:nvPr>
        </p:nvGraphicFramePr>
        <p:xfrm>
          <a:off x="1828799" y="1195754"/>
          <a:ext cx="3745926" cy="5430825"/>
        </p:xfrm>
        <a:graphic>
          <a:graphicData uri="http://schemas.openxmlformats.org/drawingml/2006/table">
            <a:tbl>
              <a:tblPr firstRow="1" firstCol="1" bandRow="1">
                <a:tableStyleId>{5C22544A-7EE6-4342-B048-85BDC9FD1C3A}</a:tableStyleId>
              </a:tblPr>
              <a:tblGrid>
                <a:gridCol w="1006260">
                  <a:extLst>
                    <a:ext uri="{9D8B030D-6E8A-4147-A177-3AD203B41FA5}">
                      <a16:colId xmlns:a16="http://schemas.microsoft.com/office/drawing/2014/main" val="3238184803"/>
                    </a:ext>
                  </a:extLst>
                </a:gridCol>
                <a:gridCol w="2739666">
                  <a:extLst>
                    <a:ext uri="{9D8B030D-6E8A-4147-A177-3AD203B41FA5}">
                      <a16:colId xmlns:a16="http://schemas.microsoft.com/office/drawing/2014/main" val="3509782625"/>
                    </a:ext>
                  </a:extLst>
                </a:gridCol>
              </a:tblGrid>
              <a:tr h="518809">
                <a:tc>
                  <a:txBody>
                    <a:bodyPr/>
                    <a:lstStyle/>
                    <a:p>
                      <a:pPr algn="just">
                        <a:lnSpc>
                          <a:spcPct val="115000"/>
                        </a:lnSpc>
                        <a:spcAft>
                          <a:spcPts val="0"/>
                        </a:spcAft>
                      </a:pPr>
                      <a:r>
                        <a:rPr lang="ru-RU" sz="1800" dirty="0">
                          <a:effectLst/>
                        </a:rPr>
                        <a:t>Год</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1800" dirty="0">
                          <a:effectLst/>
                        </a:rPr>
                        <a:t>Number of cars </a:t>
                      </a:r>
                      <a:r>
                        <a:rPr lang="ru-RU" sz="1800" dirty="0">
                          <a:effectLst/>
                        </a:rPr>
                        <a:t>(</a:t>
                      </a:r>
                      <a:r>
                        <a:rPr lang="ru-RU" sz="1800" dirty="0" err="1">
                          <a:effectLst/>
                        </a:rPr>
                        <a:t>тыс.ед</a:t>
                      </a:r>
                      <a:r>
                        <a:rPr lang="ru-RU" sz="1800" dirty="0">
                          <a:effectLst/>
                        </a:rPr>
                        <a:t>)</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4021950"/>
                  </a:ext>
                </a:extLst>
              </a:tr>
              <a:tr h="307001">
                <a:tc>
                  <a:txBody>
                    <a:bodyPr/>
                    <a:lstStyle/>
                    <a:p>
                      <a:pPr algn="just">
                        <a:lnSpc>
                          <a:spcPct val="115000"/>
                        </a:lnSpc>
                        <a:spcAft>
                          <a:spcPts val="0"/>
                        </a:spcAft>
                      </a:pPr>
                      <a:r>
                        <a:rPr lang="ru-RU" sz="1800">
                          <a:effectLst/>
                        </a:rPr>
                        <a:t>2003</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218,200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6514661"/>
                  </a:ext>
                </a:extLst>
              </a:tr>
              <a:tr h="307001">
                <a:tc>
                  <a:txBody>
                    <a:bodyPr/>
                    <a:lstStyle/>
                    <a:p>
                      <a:pPr algn="just">
                        <a:lnSpc>
                          <a:spcPct val="115000"/>
                        </a:lnSpc>
                        <a:spcAft>
                          <a:spcPts val="0"/>
                        </a:spcAft>
                      </a:pPr>
                      <a:r>
                        <a:rPr lang="ru-RU" sz="1800">
                          <a:effectLst/>
                        </a:rPr>
                        <a:t>2004</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199,500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9931964"/>
                  </a:ext>
                </a:extLst>
              </a:tr>
              <a:tr h="307001">
                <a:tc>
                  <a:txBody>
                    <a:bodyPr/>
                    <a:lstStyle/>
                    <a:p>
                      <a:pPr algn="just">
                        <a:lnSpc>
                          <a:spcPct val="115000"/>
                        </a:lnSpc>
                        <a:spcAft>
                          <a:spcPts val="0"/>
                        </a:spcAft>
                      </a:pPr>
                      <a:r>
                        <a:rPr lang="ru-RU" sz="1800">
                          <a:effectLst/>
                        </a:rPr>
                        <a:t>2005</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254,800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9092017"/>
                  </a:ext>
                </a:extLst>
              </a:tr>
              <a:tr h="307001">
                <a:tc>
                  <a:txBody>
                    <a:bodyPr/>
                    <a:lstStyle/>
                    <a:p>
                      <a:pPr algn="just">
                        <a:lnSpc>
                          <a:spcPct val="115000"/>
                        </a:lnSpc>
                        <a:spcAft>
                          <a:spcPts val="0"/>
                        </a:spcAft>
                      </a:pPr>
                      <a:r>
                        <a:rPr lang="ru-RU" sz="1800">
                          <a:effectLst/>
                        </a:rPr>
                        <a:t>2006</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341,100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0228506"/>
                  </a:ext>
                </a:extLst>
              </a:tr>
              <a:tr h="307001">
                <a:tc>
                  <a:txBody>
                    <a:bodyPr/>
                    <a:lstStyle/>
                    <a:p>
                      <a:pPr algn="just">
                        <a:lnSpc>
                          <a:spcPct val="115000"/>
                        </a:lnSpc>
                        <a:spcAft>
                          <a:spcPts val="0"/>
                        </a:spcAft>
                      </a:pPr>
                      <a:r>
                        <a:rPr lang="ru-RU" sz="1800">
                          <a:effectLst/>
                        </a:rPr>
                        <a:t>2007</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450,200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9575386"/>
                  </a:ext>
                </a:extLst>
              </a:tr>
              <a:tr h="307001">
                <a:tc>
                  <a:txBody>
                    <a:bodyPr/>
                    <a:lstStyle/>
                    <a:p>
                      <a:pPr algn="just">
                        <a:lnSpc>
                          <a:spcPct val="115000"/>
                        </a:lnSpc>
                        <a:spcAft>
                          <a:spcPts val="0"/>
                        </a:spcAft>
                      </a:pPr>
                      <a:r>
                        <a:rPr lang="ru-RU" sz="1800">
                          <a:effectLst/>
                        </a:rPr>
                        <a:t>2008</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453,500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207686"/>
                  </a:ext>
                </a:extLst>
              </a:tr>
              <a:tr h="307001">
                <a:tc>
                  <a:txBody>
                    <a:bodyPr/>
                    <a:lstStyle/>
                    <a:p>
                      <a:pPr algn="just">
                        <a:lnSpc>
                          <a:spcPct val="115000"/>
                        </a:lnSpc>
                        <a:spcAft>
                          <a:spcPts val="0"/>
                        </a:spcAft>
                      </a:pPr>
                      <a:r>
                        <a:rPr lang="ru-RU" sz="1800">
                          <a:effectLst/>
                        </a:rPr>
                        <a:t>2009</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463,600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856917"/>
                  </a:ext>
                </a:extLst>
              </a:tr>
              <a:tr h="307001">
                <a:tc>
                  <a:txBody>
                    <a:bodyPr/>
                    <a:lstStyle/>
                    <a:p>
                      <a:pPr algn="just">
                        <a:lnSpc>
                          <a:spcPct val="115000"/>
                        </a:lnSpc>
                        <a:spcAft>
                          <a:spcPts val="0"/>
                        </a:spcAft>
                      </a:pPr>
                      <a:r>
                        <a:rPr lang="ru-RU" sz="1800">
                          <a:effectLst/>
                        </a:rPr>
                        <a:t>2010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a:effectLst/>
                        </a:rPr>
                        <a:t>447,600</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3694856"/>
                  </a:ext>
                </a:extLst>
              </a:tr>
              <a:tr h="307001">
                <a:tc>
                  <a:txBody>
                    <a:bodyPr/>
                    <a:lstStyle/>
                    <a:p>
                      <a:pPr algn="just">
                        <a:lnSpc>
                          <a:spcPct val="115000"/>
                        </a:lnSpc>
                        <a:spcAft>
                          <a:spcPts val="0"/>
                        </a:spcAft>
                      </a:pPr>
                      <a:r>
                        <a:rPr lang="ru-RU" sz="1800">
                          <a:effectLst/>
                        </a:rPr>
                        <a:t>2011</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525,700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8611360"/>
                  </a:ext>
                </a:extLst>
              </a:tr>
              <a:tr h="307001">
                <a:tc>
                  <a:txBody>
                    <a:bodyPr/>
                    <a:lstStyle/>
                    <a:p>
                      <a:pPr algn="just">
                        <a:lnSpc>
                          <a:spcPct val="115000"/>
                        </a:lnSpc>
                        <a:spcAft>
                          <a:spcPts val="0"/>
                        </a:spcAft>
                      </a:pPr>
                      <a:r>
                        <a:rPr lang="ru-RU" sz="1800">
                          <a:effectLst/>
                        </a:rPr>
                        <a:t>2012</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498,900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5810122"/>
                  </a:ext>
                </a:extLst>
              </a:tr>
              <a:tr h="307001">
                <a:tc>
                  <a:txBody>
                    <a:bodyPr/>
                    <a:lstStyle/>
                    <a:p>
                      <a:pPr algn="just">
                        <a:lnSpc>
                          <a:spcPct val="115000"/>
                        </a:lnSpc>
                        <a:spcAft>
                          <a:spcPts val="0"/>
                        </a:spcAft>
                      </a:pPr>
                      <a:r>
                        <a:rPr lang="ru-RU" sz="1800">
                          <a:effectLst/>
                        </a:rPr>
                        <a:t>2013</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505,200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3008412"/>
                  </a:ext>
                </a:extLst>
              </a:tr>
              <a:tr h="307001">
                <a:tc>
                  <a:txBody>
                    <a:bodyPr/>
                    <a:lstStyle/>
                    <a:p>
                      <a:pPr algn="just">
                        <a:lnSpc>
                          <a:spcPct val="115000"/>
                        </a:lnSpc>
                        <a:spcAft>
                          <a:spcPts val="0"/>
                        </a:spcAft>
                      </a:pPr>
                      <a:r>
                        <a:rPr lang="ru-RU" sz="1800">
                          <a:effectLst/>
                        </a:rPr>
                        <a:t>2014</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514,300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008153"/>
                  </a:ext>
                </a:extLst>
              </a:tr>
              <a:tr h="307001">
                <a:tc>
                  <a:txBody>
                    <a:bodyPr/>
                    <a:lstStyle/>
                    <a:p>
                      <a:pPr algn="just">
                        <a:lnSpc>
                          <a:spcPct val="115000"/>
                        </a:lnSpc>
                        <a:spcAft>
                          <a:spcPts val="0"/>
                        </a:spcAft>
                      </a:pPr>
                      <a:r>
                        <a:rPr lang="ru-RU" sz="1800">
                          <a:effectLst/>
                        </a:rPr>
                        <a:t>2015</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468,300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3360348"/>
                  </a:ext>
                </a:extLst>
              </a:tr>
              <a:tr h="307001">
                <a:tc>
                  <a:txBody>
                    <a:bodyPr/>
                    <a:lstStyle/>
                    <a:p>
                      <a:pPr algn="just">
                        <a:lnSpc>
                          <a:spcPct val="115000"/>
                        </a:lnSpc>
                        <a:spcAft>
                          <a:spcPts val="0"/>
                        </a:spcAft>
                      </a:pPr>
                      <a:r>
                        <a:rPr lang="ru-RU" sz="1800">
                          <a:effectLst/>
                        </a:rPr>
                        <a:t>2016</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459,500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9567302"/>
                  </a:ext>
                </a:extLst>
              </a:tr>
              <a:tr h="307001">
                <a:tc>
                  <a:txBody>
                    <a:bodyPr/>
                    <a:lstStyle/>
                    <a:p>
                      <a:pPr algn="just">
                        <a:lnSpc>
                          <a:spcPct val="115000"/>
                        </a:lnSpc>
                        <a:spcAft>
                          <a:spcPts val="0"/>
                        </a:spcAft>
                      </a:pPr>
                      <a:r>
                        <a:rPr lang="ru-RU" sz="1800">
                          <a:effectLst/>
                        </a:rPr>
                        <a:t>2017</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462,500</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3040325"/>
                  </a:ext>
                </a:extLst>
              </a:tr>
              <a:tr h="307001">
                <a:tc>
                  <a:txBody>
                    <a:bodyPr/>
                    <a:lstStyle/>
                    <a:p>
                      <a:pPr algn="just">
                        <a:lnSpc>
                          <a:spcPct val="115000"/>
                        </a:lnSpc>
                        <a:spcAft>
                          <a:spcPts val="0"/>
                        </a:spcAft>
                      </a:pPr>
                      <a:r>
                        <a:rPr lang="ru-RU" sz="1800">
                          <a:effectLst/>
                        </a:rPr>
                        <a:t>2018</a:t>
                      </a:r>
                      <a:endParaRPr lang="ru-RU"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ru-RU" sz="1800" dirty="0">
                          <a:effectLst/>
                        </a:rPr>
                        <a:t>471, 082</a:t>
                      </a:r>
                      <a:endParaRPr lang="ru-RU"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204609710"/>
                  </a:ext>
                </a:extLst>
              </a:tr>
            </a:tbl>
          </a:graphicData>
        </a:graphic>
      </p:graphicFrame>
    </p:spTree>
    <p:extLst>
      <p:ext uri="{BB962C8B-B14F-4D97-AF65-F5344CB8AC3E}">
        <p14:creationId xmlns:p14="http://schemas.microsoft.com/office/powerpoint/2010/main" val="2632631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8" name="Google Shape;358;p24"/>
          <p:cNvSpPr txBox="1">
            <a:spLocks noGrp="1"/>
          </p:cNvSpPr>
          <p:nvPr>
            <p:ph type="sldNum" idx="12"/>
          </p:nvPr>
        </p:nvSpPr>
        <p:spPr>
          <a:xfrm>
            <a:off x="9142000" y="5493750"/>
            <a:ext cx="1487400" cy="315600"/>
          </a:xfrm>
          <a:prstGeom prst="rect">
            <a:avLst/>
          </a:prstGeom>
        </p:spPr>
        <p:txBody>
          <a:bodyPr spcFirstLastPara="1" vert="horz" wrap="square" lIns="91425" tIns="91425" rIns="91425" bIns="91425" rtlCol="0" anchor="ctr" anchorCtr="0">
            <a:noAutofit/>
          </a:bodyPr>
          <a:lstStyle/>
          <a:p>
            <a:fld id="{00000000-1234-1234-1234-123412341234}" type="slidenum">
              <a:rPr lang="en"/>
              <a:pPr/>
              <a:t>29</a:t>
            </a:fld>
            <a:endParaRPr/>
          </a:p>
        </p:txBody>
      </p:sp>
      <p:sp>
        <p:nvSpPr>
          <p:cNvPr id="365" name="Google Shape;365;p24"/>
          <p:cNvSpPr/>
          <p:nvPr/>
        </p:nvSpPr>
        <p:spPr>
          <a:xfrm>
            <a:off x="2733130" y="2973223"/>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6" name="Google Shape;366;p24"/>
          <p:cNvSpPr/>
          <p:nvPr/>
        </p:nvSpPr>
        <p:spPr>
          <a:xfrm>
            <a:off x="4516605" y="4227698"/>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7" name="Google Shape;367;p24"/>
          <p:cNvSpPr/>
          <p:nvPr/>
        </p:nvSpPr>
        <p:spPr>
          <a:xfrm>
            <a:off x="5431005" y="2698648"/>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8" name="Google Shape;368;p24"/>
          <p:cNvSpPr/>
          <p:nvPr/>
        </p:nvSpPr>
        <p:spPr>
          <a:xfrm>
            <a:off x="8310205" y="3235198"/>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9" name="Google Shape;369;p24"/>
          <p:cNvSpPr/>
          <p:nvPr/>
        </p:nvSpPr>
        <p:spPr>
          <a:xfrm>
            <a:off x="6145130" y="4854923"/>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0" name="Google Shape;370;p24"/>
          <p:cNvSpPr/>
          <p:nvPr/>
        </p:nvSpPr>
        <p:spPr>
          <a:xfrm>
            <a:off x="8936180" y="4893973"/>
            <a:ext cx="107100" cy="107100"/>
          </a:xfrm>
          <a:prstGeom prst="diamond">
            <a:avLst/>
          </a:prstGeom>
          <a:solidFill>
            <a:srgbClr val="FF98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aphicFrame>
        <p:nvGraphicFramePr>
          <p:cNvPr id="2" name="Таблица 1">
            <a:extLst>
              <a:ext uri="{FF2B5EF4-FFF2-40B4-BE49-F238E27FC236}">
                <a16:creationId xmlns:a16="http://schemas.microsoft.com/office/drawing/2014/main" id="{3B15920E-18EF-2843-8F83-FE1A30552E51}"/>
              </a:ext>
            </a:extLst>
          </p:cNvPr>
          <p:cNvGraphicFramePr>
            <a:graphicFrameLocks noGrp="1"/>
          </p:cNvGraphicFramePr>
          <p:nvPr>
            <p:extLst/>
          </p:nvPr>
        </p:nvGraphicFramePr>
        <p:xfrm>
          <a:off x="1924051" y="1310847"/>
          <a:ext cx="7552458" cy="4815782"/>
        </p:xfrm>
        <a:graphic>
          <a:graphicData uri="http://schemas.openxmlformats.org/drawingml/2006/table">
            <a:tbl>
              <a:tblPr firstRow="1" firstCol="1" bandRow="1">
                <a:tableStyleId>{5C22544A-7EE6-4342-B048-85BDC9FD1C3A}</a:tableStyleId>
              </a:tblPr>
              <a:tblGrid>
                <a:gridCol w="2357004">
                  <a:extLst>
                    <a:ext uri="{9D8B030D-6E8A-4147-A177-3AD203B41FA5}">
                      <a16:colId xmlns:a16="http://schemas.microsoft.com/office/drawing/2014/main" val="3836605853"/>
                    </a:ext>
                  </a:extLst>
                </a:gridCol>
                <a:gridCol w="872836">
                  <a:extLst>
                    <a:ext uri="{9D8B030D-6E8A-4147-A177-3AD203B41FA5}">
                      <a16:colId xmlns:a16="http://schemas.microsoft.com/office/drawing/2014/main" val="2822109764"/>
                    </a:ext>
                  </a:extLst>
                </a:gridCol>
                <a:gridCol w="1039091">
                  <a:extLst>
                    <a:ext uri="{9D8B030D-6E8A-4147-A177-3AD203B41FA5}">
                      <a16:colId xmlns:a16="http://schemas.microsoft.com/office/drawing/2014/main" val="772220415"/>
                    </a:ext>
                  </a:extLst>
                </a:gridCol>
                <a:gridCol w="997527">
                  <a:extLst>
                    <a:ext uri="{9D8B030D-6E8A-4147-A177-3AD203B41FA5}">
                      <a16:colId xmlns:a16="http://schemas.microsoft.com/office/drawing/2014/main" val="290509251"/>
                    </a:ext>
                  </a:extLst>
                </a:gridCol>
                <a:gridCol w="1089563">
                  <a:extLst>
                    <a:ext uri="{9D8B030D-6E8A-4147-A177-3AD203B41FA5}">
                      <a16:colId xmlns:a16="http://schemas.microsoft.com/office/drawing/2014/main" val="3833401779"/>
                    </a:ext>
                  </a:extLst>
                </a:gridCol>
                <a:gridCol w="1196437">
                  <a:extLst>
                    <a:ext uri="{9D8B030D-6E8A-4147-A177-3AD203B41FA5}">
                      <a16:colId xmlns:a16="http://schemas.microsoft.com/office/drawing/2014/main" val="910390367"/>
                    </a:ext>
                  </a:extLst>
                </a:gridCol>
              </a:tblGrid>
              <a:tr h="833756">
                <a:tc>
                  <a:txBody>
                    <a:bodyPr/>
                    <a:lstStyle/>
                    <a:p>
                      <a:pPr algn="just">
                        <a:lnSpc>
                          <a:spcPct val="115000"/>
                        </a:lnSpc>
                        <a:spcAft>
                          <a:spcPts val="0"/>
                        </a:spcAft>
                      </a:pPr>
                      <a:r>
                        <a:rPr lang="ru-RU" sz="2000" dirty="0">
                          <a:effectLst/>
                        </a:rPr>
                        <a:t>Наименование/</a:t>
                      </a:r>
                    </a:p>
                    <a:p>
                      <a:pPr algn="just">
                        <a:lnSpc>
                          <a:spcPct val="115000"/>
                        </a:lnSpc>
                        <a:spcAft>
                          <a:spcPts val="0"/>
                        </a:spcAft>
                      </a:pPr>
                      <a:r>
                        <a:rPr lang="ru-RU" sz="2000" dirty="0">
                          <a:effectLst/>
                        </a:rPr>
                        <a:t>годы</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 изм.</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2015</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2016</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2017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2018</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198492285"/>
                  </a:ext>
                </a:extLst>
              </a:tr>
              <a:tr h="838741">
                <a:tc>
                  <a:txBody>
                    <a:bodyPr/>
                    <a:lstStyle/>
                    <a:p>
                      <a:pPr algn="just">
                        <a:lnSpc>
                          <a:spcPct val="115000"/>
                        </a:lnSpc>
                        <a:spcAft>
                          <a:spcPts val="0"/>
                        </a:spcAft>
                      </a:pPr>
                      <a:r>
                        <a:rPr lang="ru-RU" sz="2000" dirty="0">
                          <a:effectLst/>
                        </a:rPr>
                        <a:t>Кол-во общественного транспорта</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1 848</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tc>
                  <a:txBody>
                    <a:bodyPr/>
                    <a:lstStyle/>
                    <a:p>
                      <a:pPr algn="just">
                        <a:lnSpc>
                          <a:spcPct val="115000"/>
                        </a:lnSpc>
                        <a:spcAft>
                          <a:spcPts val="0"/>
                        </a:spcAft>
                      </a:pPr>
                      <a:r>
                        <a:rPr lang="ru-RU" sz="2000">
                          <a:effectLst/>
                        </a:rPr>
                        <a:t>1421</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1 567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indent="450215" algn="just">
                        <a:lnSpc>
                          <a:spcPct val="115000"/>
                        </a:lnSpc>
                        <a:spcAft>
                          <a:spcPts val="0"/>
                        </a:spcAft>
                      </a:pPr>
                      <a:r>
                        <a:rPr lang="ru-RU" sz="2000" dirty="0">
                          <a:effectLst/>
                        </a:rPr>
                        <a:t>1764</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extLst>
                  <a:ext uri="{0D108BD9-81ED-4DB2-BD59-A6C34878D82A}">
                    <a16:rowId xmlns:a16="http://schemas.microsoft.com/office/drawing/2014/main" val="1174554054"/>
                  </a:ext>
                </a:extLst>
              </a:tr>
              <a:tr h="496839">
                <a:tc>
                  <a:txBody>
                    <a:bodyPr/>
                    <a:lstStyle/>
                    <a:p>
                      <a:pPr algn="just">
                        <a:lnSpc>
                          <a:spcPct val="115000"/>
                        </a:lnSpc>
                        <a:spcAft>
                          <a:spcPts val="0"/>
                        </a:spcAft>
                      </a:pPr>
                      <a:r>
                        <a:rPr lang="ru-RU" sz="2000">
                          <a:effectLst/>
                        </a:rPr>
                        <a:t>В том числе:</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ct val="107000"/>
                        </a:lnSpc>
                      </a:pPr>
                      <a:endParaRPr lang="ru-RU" sz="2000">
                        <a:effectLst/>
                        <a:latin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pPr>
                      <a:endParaRPr lang="ru-RU" sz="2000">
                        <a:effectLst/>
                        <a:latin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pPr>
                      <a:endParaRPr lang="ru-RU" sz="2000">
                        <a:effectLst/>
                        <a:latin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pPr>
                      <a:endParaRPr lang="ru-RU" sz="2000">
                        <a:effectLst/>
                        <a:latin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pPr>
                      <a:endParaRPr lang="ru-RU" sz="2000" dirty="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304208669"/>
                  </a:ext>
                </a:extLst>
              </a:tr>
              <a:tr h="838652">
                <a:tc>
                  <a:txBody>
                    <a:bodyPr/>
                    <a:lstStyle/>
                    <a:p>
                      <a:pPr algn="just">
                        <a:lnSpc>
                          <a:spcPct val="115000"/>
                        </a:lnSpc>
                        <a:spcAft>
                          <a:spcPts val="0"/>
                        </a:spcAft>
                      </a:pPr>
                      <a:r>
                        <a:rPr lang="ru-RU" sz="2000">
                          <a:effectLst/>
                        </a:rPr>
                        <a:t>Автобусы</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1 609</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tc>
                  <a:txBody>
                    <a:bodyPr/>
                    <a:lstStyle/>
                    <a:p>
                      <a:pPr algn="just">
                        <a:lnSpc>
                          <a:spcPct val="115000"/>
                        </a:lnSpc>
                        <a:spcAft>
                          <a:spcPts val="0"/>
                        </a:spcAft>
                      </a:pPr>
                      <a:r>
                        <a:rPr lang="ru-RU" sz="2000" dirty="0">
                          <a:effectLst/>
                        </a:rPr>
                        <a:t>1 239</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1 400</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indent="450215" algn="just">
                        <a:lnSpc>
                          <a:spcPct val="115000"/>
                        </a:lnSpc>
                        <a:spcAft>
                          <a:spcPts val="0"/>
                        </a:spcAft>
                      </a:pPr>
                      <a:r>
                        <a:rPr lang="ru-RU" sz="2000" dirty="0">
                          <a:effectLst/>
                        </a:rPr>
                        <a:t>1600</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588584290"/>
                  </a:ext>
                </a:extLst>
              </a:tr>
              <a:tr h="496839">
                <a:tc>
                  <a:txBody>
                    <a:bodyPr/>
                    <a:lstStyle/>
                    <a:p>
                      <a:pPr algn="just">
                        <a:lnSpc>
                          <a:spcPct val="115000"/>
                        </a:lnSpc>
                        <a:spcAft>
                          <a:spcPts val="0"/>
                        </a:spcAft>
                      </a:pPr>
                      <a:r>
                        <a:rPr lang="ru-RU" sz="2000">
                          <a:effectLst/>
                        </a:rPr>
                        <a:t>Троллейбусы</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215</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175</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160</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indent="450215" algn="just">
                        <a:lnSpc>
                          <a:spcPct val="115000"/>
                        </a:lnSpc>
                        <a:spcAft>
                          <a:spcPts val="0"/>
                        </a:spcAft>
                      </a:pPr>
                      <a:r>
                        <a:rPr lang="ru-RU" sz="2000">
                          <a:effectLst/>
                        </a:rPr>
                        <a:t>154</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771933474"/>
                  </a:ext>
                </a:extLst>
              </a:tr>
              <a:tr h="496839">
                <a:tc>
                  <a:txBody>
                    <a:bodyPr/>
                    <a:lstStyle/>
                    <a:p>
                      <a:pPr algn="just">
                        <a:lnSpc>
                          <a:spcPct val="115000"/>
                        </a:lnSpc>
                        <a:spcAft>
                          <a:spcPts val="0"/>
                        </a:spcAft>
                      </a:pPr>
                      <a:r>
                        <a:rPr lang="ru-RU" sz="2000">
                          <a:effectLst/>
                        </a:rPr>
                        <a:t>Трамваи</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17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0</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dirty="0">
                          <a:effectLst/>
                        </a:rPr>
                        <a:t>0</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indent="450215" algn="just">
                        <a:lnSpc>
                          <a:spcPct val="115000"/>
                        </a:lnSpc>
                        <a:spcAft>
                          <a:spcPts val="0"/>
                        </a:spcAft>
                      </a:pPr>
                      <a:r>
                        <a:rPr lang="ru-RU" sz="2000" dirty="0">
                          <a:effectLst/>
                        </a:rPr>
                        <a:t>0</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191393619"/>
                  </a:ext>
                </a:extLst>
              </a:tr>
              <a:tr h="496839">
                <a:tc>
                  <a:txBody>
                    <a:bodyPr/>
                    <a:lstStyle/>
                    <a:p>
                      <a:pPr algn="just">
                        <a:lnSpc>
                          <a:spcPct val="115000"/>
                        </a:lnSpc>
                        <a:spcAft>
                          <a:spcPts val="0"/>
                        </a:spcAft>
                      </a:pPr>
                      <a:r>
                        <a:rPr lang="ru-RU" sz="2000">
                          <a:effectLst/>
                        </a:rPr>
                        <a:t>Метрополитен</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ед.</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gn="just">
                        <a:lnSpc>
                          <a:spcPct val="115000"/>
                        </a:lnSpc>
                        <a:spcAft>
                          <a:spcPts val="0"/>
                        </a:spcAft>
                      </a:pPr>
                      <a:r>
                        <a:rPr lang="ru-RU" sz="2000">
                          <a:effectLst/>
                        </a:rPr>
                        <a:t>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tc>
                  <a:txBody>
                    <a:bodyPr/>
                    <a:lstStyle/>
                    <a:p>
                      <a:pPr algn="just">
                        <a:lnSpc>
                          <a:spcPct val="115000"/>
                        </a:lnSpc>
                        <a:spcAft>
                          <a:spcPts val="0"/>
                        </a:spcAft>
                      </a:pPr>
                      <a:r>
                        <a:rPr lang="ru-RU" sz="2000">
                          <a:effectLst/>
                        </a:rPr>
                        <a:t>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tc>
                  <a:txBody>
                    <a:bodyPr/>
                    <a:lstStyle/>
                    <a:p>
                      <a:pPr algn="just">
                        <a:lnSpc>
                          <a:spcPct val="115000"/>
                        </a:lnSpc>
                        <a:spcAft>
                          <a:spcPts val="0"/>
                        </a:spcAft>
                      </a:pPr>
                      <a:r>
                        <a:rPr lang="ru-RU" sz="2000">
                          <a:effectLst/>
                        </a:rPr>
                        <a:t>7</a:t>
                      </a:r>
                      <a:endParaRPr lang="ru-RU" sz="200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tc>
                  <a:txBody>
                    <a:bodyPr/>
                    <a:lstStyle/>
                    <a:p>
                      <a:pPr indent="450215" algn="just">
                        <a:lnSpc>
                          <a:spcPct val="115000"/>
                        </a:lnSpc>
                        <a:spcAft>
                          <a:spcPts val="0"/>
                        </a:spcAft>
                      </a:pPr>
                      <a:r>
                        <a:rPr lang="ru-RU" sz="2000" dirty="0">
                          <a:effectLst/>
                        </a:rPr>
                        <a:t>7</a:t>
                      </a:r>
                      <a:endParaRPr lang="ru-RU" sz="2000" dirty="0">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solidFill>
                      <a:srgbClr val="FFC000"/>
                    </a:solidFill>
                  </a:tcPr>
                </a:tc>
                <a:extLst>
                  <a:ext uri="{0D108BD9-81ED-4DB2-BD59-A6C34878D82A}">
                    <a16:rowId xmlns:a16="http://schemas.microsoft.com/office/drawing/2014/main" val="3915212867"/>
                  </a:ext>
                </a:extLst>
              </a:tr>
            </a:tbl>
          </a:graphicData>
        </a:graphic>
      </p:graphicFrame>
      <p:sp>
        <p:nvSpPr>
          <p:cNvPr id="21" name="Стрелка вниз 20">
            <a:extLst>
              <a:ext uri="{FF2B5EF4-FFF2-40B4-BE49-F238E27FC236}">
                <a16:creationId xmlns:a16="http://schemas.microsoft.com/office/drawing/2014/main" id="{FD7E20F7-FE62-764C-824E-388B0269704B}"/>
              </a:ext>
            </a:extLst>
          </p:cNvPr>
          <p:cNvSpPr/>
          <p:nvPr/>
        </p:nvSpPr>
        <p:spPr>
          <a:xfrm>
            <a:off x="9793271" y="4598864"/>
            <a:ext cx="492317" cy="5902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a:extLst>
              <a:ext uri="{FF2B5EF4-FFF2-40B4-BE49-F238E27FC236}">
                <a16:creationId xmlns:a16="http://schemas.microsoft.com/office/drawing/2014/main" id="{C9670F63-C108-1E4F-AC1F-29680FEAE0B3}"/>
              </a:ext>
            </a:extLst>
          </p:cNvPr>
          <p:cNvSpPr/>
          <p:nvPr/>
        </p:nvSpPr>
        <p:spPr>
          <a:xfrm>
            <a:off x="9793272" y="2383005"/>
            <a:ext cx="492317" cy="5902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низ 22">
            <a:extLst>
              <a:ext uri="{FF2B5EF4-FFF2-40B4-BE49-F238E27FC236}">
                <a16:creationId xmlns:a16="http://schemas.microsoft.com/office/drawing/2014/main" id="{47F327B7-D3AD-454C-A1C0-E34D4EA116D1}"/>
              </a:ext>
            </a:extLst>
          </p:cNvPr>
          <p:cNvSpPr/>
          <p:nvPr/>
        </p:nvSpPr>
        <p:spPr>
          <a:xfrm>
            <a:off x="9793272" y="3837397"/>
            <a:ext cx="492317" cy="59021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DA327DAC-403A-924B-89EB-30E4EB0A605E}"/>
              </a:ext>
            </a:extLst>
          </p:cNvPr>
          <p:cNvSpPr/>
          <p:nvPr/>
        </p:nvSpPr>
        <p:spPr>
          <a:xfrm>
            <a:off x="2101518" y="110519"/>
            <a:ext cx="8903367" cy="646331"/>
          </a:xfrm>
          <a:prstGeom prst="rect">
            <a:avLst/>
          </a:prstGeom>
        </p:spPr>
        <p:txBody>
          <a:bodyPr wrap="square">
            <a:spAutoFit/>
          </a:bodyPr>
          <a:lstStyle/>
          <a:p>
            <a:pPr algn="ctr"/>
            <a:r>
              <a:rPr lang="en-GB" sz="3600" b="1" dirty="0"/>
              <a:t>Public transportation </a:t>
            </a:r>
            <a:endParaRPr lang="ru-RU" sz="3600" b="1" dirty="0"/>
          </a:p>
        </p:txBody>
      </p:sp>
    </p:spTree>
    <p:extLst>
      <p:ext uri="{BB962C8B-B14F-4D97-AF65-F5344CB8AC3E}">
        <p14:creationId xmlns:p14="http://schemas.microsoft.com/office/powerpoint/2010/main" val="9632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5"/>
          <p:cNvSpPr>
            <a:spLocks noGrp="1" noChangeArrowheads="1"/>
          </p:cNvSpPr>
          <p:nvPr>
            <p:ph type="title"/>
          </p:nvPr>
        </p:nvSpPr>
        <p:spPr/>
        <p:txBody>
          <a:bodyPr/>
          <a:lstStyle/>
          <a:p>
            <a:pPr eaLnBrk="1" hangingPunct="1"/>
            <a:r>
              <a:rPr lang="en-US"/>
              <a:t>The Rationale of a Ring Road </a:t>
            </a:r>
          </a:p>
        </p:txBody>
      </p:sp>
      <p:sp>
        <p:nvSpPr>
          <p:cNvPr id="64516" name="Line 54"/>
          <p:cNvSpPr>
            <a:spLocks noChangeShapeType="1"/>
          </p:cNvSpPr>
          <p:nvPr/>
        </p:nvSpPr>
        <p:spPr bwMode="auto">
          <a:xfrm flipH="1" flipV="1">
            <a:off x="8617068" y="4148138"/>
            <a:ext cx="1193800" cy="781050"/>
          </a:xfrm>
          <a:prstGeom prst="line">
            <a:avLst/>
          </a:prstGeom>
          <a:noFill/>
          <a:ln w="31750">
            <a:solidFill>
              <a:schemeClr val="accent4">
                <a:lumMod val="75000"/>
              </a:schemeClr>
            </a:solidFill>
            <a:round/>
            <a:headEnd/>
            <a:tailEnd/>
          </a:ln>
        </p:spPr>
        <p:txBody>
          <a:bodyPr/>
          <a:lstStyle/>
          <a:p>
            <a:endParaRPr lang="en-US">
              <a:latin typeface="Arial Narrow" panose="020B0606020202030204" pitchFamily="34" charset="0"/>
            </a:endParaRPr>
          </a:p>
        </p:txBody>
      </p:sp>
      <p:sp>
        <p:nvSpPr>
          <p:cNvPr id="64517" name="Line 55"/>
          <p:cNvSpPr>
            <a:spLocks noChangeShapeType="1"/>
          </p:cNvSpPr>
          <p:nvPr/>
        </p:nvSpPr>
        <p:spPr bwMode="auto">
          <a:xfrm flipH="1">
            <a:off x="7451844" y="4148138"/>
            <a:ext cx="1165225" cy="781050"/>
          </a:xfrm>
          <a:prstGeom prst="line">
            <a:avLst/>
          </a:prstGeom>
          <a:noFill/>
          <a:ln w="31750">
            <a:solidFill>
              <a:schemeClr val="accent4">
                <a:lumMod val="75000"/>
              </a:schemeClr>
            </a:solidFill>
            <a:round/>
            <a:headEnd/>
            <a:tailEnd/>
          </a:ln>
        </p:spPr>
        <p:txBody>
          <a:bodyPr/>
          <a:lstStyle/>
          <a:p>
            <a:endParaRPr lang="en-US">
              <a:latin typeface="Arial Narrow" panose="020B0606020202030204" pitchFamily="34" charset="0"/>
            </a:endParaRPr>
          </a:p>
        </p:txBody>
      </p:sp>
      <p:sp>
        <p:nvSpPr>
          <p:cNvPr id="64518" name="Line 56"/>
          <p:cNvSpPr>
            <a:spLocks noChangeShapeType="1"/>
          </p:cNvSpPr>
          <p:nvPr/>
        </p:nvSpPr>
        <p:spPr bwMode="auto">
          <a:xfrm>
            <a:off x="7437556" y="4929189"/>
            <a:ext cx="1179513" cy="769937"/>
          </a:xfrm>
          <a:prstGeom prst="line">
            <a:avLst/>
          </a:prstGeom>
          <a:noFill/>
          <a:ln w="31750">
            <a:solidFill>
              <a:schemeClr val="bg1">
                <a:lumMod val="50000"/>
              </a:schemeClr>
            </a:solidFill>
            <a:round/>
            <a:headEnd/>
            <a:tailEnd/>
          </a:ln>
        </p:spPr>
        <p:txBody>
          <a:bodyPr/>
          <a:lstStyle/>
          <a:p>
            <a:endParaRPr lang="en-US">
              <a:latin typeface="Arial Narrow" panose="020B0606020202030204" pitchFamily="34" charset="0"/>
            </a:endParaRPr>
          </a:p>
        </p:txBody>
      </p:sp>
      <p:sp>
        <p:nvSpPr>
          <p:cNvPr id="64519" name="Line 57"/>
          <p:cNvSpPr>
            <a:spLocks noChangeShapeType="1"/>
          </p:cNvSpPr>
          <p:nvPr/>
        </p:nvSpPr>
        <p:spPr bwMode="auto">
          <a:xfrm flipV="1">
            <a:off x="8631356" y="4929188"/>
            <a:ext cx="1179513" cy="755650"/>
          </a:xfrm>
          <a:prstGeom prst="line">
            <a:avLst/>
          </a:prstGeom>
          <a:noFill/>
          <a:ln w="31750">
            <a:solidFill>
              <a:schemeClr val="bg1">
                <a:lumMod val="50000"/>
              </a:schemeClr>
            </a:solidFill>
            <a:round/>
            <a:headEnd/>
            <a:tailEnd/>
          </a:ln>
        </p:spPr>
        <p:txBody>
          <a:bodyPr/>
          <a:lstStyle/>
          <a:p>
            <a:endParaRPr lang="en-US">
              <a:latin typeface="Arial Narrow" panose="020B0606020202030204" pitchFamily="34" charset="0"/>
            </a:endParaRPr>
          </a:p>
        </p:txBody>
      </p:sp>
      <p:sp>
        <p:nvSpPr>
          <p:cNvPr id="64520" name="Line 41"/>
          <p:cNvSpPr>
            <a:spLocks noChangeShapeType="1"/>
          </p:cNvSpPr>
          <p:nvPr/>
        </p:nvSpPr>
        <p:spPr bwMode="auto">
          <a:xfrm flipV="1">
            <a:off x="8604368" y="2133601"/>
            <a:ext cx="0" cy="1590675"/>
          </a:xfrm>
          <a:prstGeom prst="line">
            <a:avLst/>
          </a:prstGeom>
          <a:noFill/>
          <a:ln w="31750">
            <a:solidFill>
              <a:schemeClr val="bg1">
                <a:lumMod val="50000"/>
              </a:schemeClr>
            </a:solidFill>
            <a:round/>
            <a:headEnd/>
            <a:tailEnd/>
          </a:ln>
        </p:spPr>
        <p:txBody>
          <a:bodyPr/>
          <a:lstStyle/>
          <a:p>
            <a:endParaRPr lang="en-US">
              <a:latin typeface="Arial Narrow" panose="020B0606020202030204" pitchFamily="34" charset="0"/>
            </a:endParaRPr>
          </a:p>
        </p:txBody>
      </p:sp>
      <p:sp>
        <p:nvSpPr>
          <p:cNvPr id="64521" name="Line 42"/>
          <p:cNvSpPr>
            <a:spLocks noChangeShapeType="1"/>
          </p:cNvSpPr>
          <p:nvPr/>
        </p:nvSpPr>
        <p:spPr bwMode="auto">
          <a:xfrm>
            <a:off x="7424856" y="2928938"/>
            <a:ext cx="2371725" cy="0"/>
          </a:xfrm>
          <a:prstGeom prst="line">
            <a:avLst/>
          </a:prstGeom>
          <a:noFill/>
          <a:ln w="31750">
            <a:solidFill>
              <a:schemeClr val="accent4">
                <a:lumMod val="75000"/>
              </a:schemeClr>
            </a:solidFill>
            <a:round/>
            <a:headEnd/>
            <a:tailEnd/>
          </a:ln>
        </p:spPr>
        <p:txBody>
          <a:bodyPr/>
          <a:lstStyle/>
          <a:p>
            <a:endParaRPr lang="en-US">
              <a:latin typeface="Arial Narrow" panose="020B0606020202030204" pitchFamily="34" charset="0"/>
            </a:endParaRPr>
          </a:p>
        </p:txBody>
      </p:sp>
      <p:sp>
        <p:nvSpPr>
          <p:cNvPr id="64522" name="AutoShape 3"/>
          <p:cNvSpPr>
            <a:spLocks noChangeArrowheads="1"/>
          </p:cNvSpPr>
          <p:nvPr/>
        </p:nvSpPr>
        <p:spPr bwMode="auto">
          <a:xfrm>
            <a:off x="2540000" y="2190750"/>
            <a:ext cx="3544888" cy="35448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9" y="10800"/>
                </a:moveTo>
                <a:cubicBezTo>
                  <a:pt x="3609" y="14771"/>
                  <a:pt x="6829" y="17991"/>
                  <a:pt x="10800" y="17991"/>
                </a:cubicBezTo>
                <a:cubicBezTo>
                  <a:pt x="14771" y="17991"/>
                  <a:pt x="17991" y="14771"/>
                  <a:pt x="17991" y="10800"/>
                </a:cubicBezTo>
                <a:cubicBezTo>
                  <a:pt x="17991" y="6829"/>
                  <a:pt x="14771" y="3609"/>
                  <a:pt x="10800" y="3609"/>
                </a:cubicBezTo>
                <a:cubicBezTo>
                  <a:pt x="6829" y="3609"/>
                  <a:pt x="3609" y="6829"/>
                  <a:pt x="3609" y="10800"/>
                </a:cubicBezTo>
                <a:close/>
              </a:path>
            </a:pathLst>
          </a:custGeom>
          <a:solidFill>
            <a:schemeClr val="accent4">
              <a:lumMod val="40000"/>
              <a:lumOff val="60000"/>
            </a:schemeClr>
          </a:solidFill>
          <a:ln w="12700">
            <a:noFill/>
            <a:round/>
            <a:headEnd type="none" w="sm" len="sm"/>
            <a:tailEnd type="none" w="sm" len="sm"/>
          </a:ln>
        </p:spPr>
        <p:txBody>
          <a:bodyPr wrap="none" anchor="ctr"/>
          <a:lstStyle/>
          <a:p>
            <a:endParaRPr lang="en-US">
              <a:latin typeface="Arial Narrow" panose="020B0606020202030204" pitchFamily="34" charset="0"/>
            </a:endParaRPr>
          </a:p>
        </p:txBody>
      </p:sp>
      <p:sp>
        <p:nvSpPr>
          <p:cNvPr id="64523" name="Oval 4"/>
          <p:cNvSpPr>
            <a:spLocks noChangeArrowheads="1"/>
          </p:cNvSpPr>
          <p:nvPr/>
        </p:nvSpPr>
        <p:spPr bwMode="auto">
          <a:xfrm>
            <a:off x="2625725" y="3865563"/>
            <a:ext cx="509588" cy="533400"/>
          </a:xfrm>
          <a:prstGeom prst="ellipse">
            <a:avLst/>
          </a:prstGeom>
          <a:solidFill>
            <a:schemeClr val="accent4">
              <a:lumMod val="75000"/>
            </a:schemeClr>
          </a:solidFill>
          <a:ln w="25400">
            <a:noFill/>
            <a:round/>
            <a:headEnd/>
            <a:tailEnd/>
          </a:ln>
        </p:spPr>
        <p:txBody>
          <a:bodyPr wrap="none" anchor="ctr"/>
          <a:lstStyle/>
          <a:p>
            <a:endParaRPr lang="en-US">
              <a:latin typeface="Arial Narrow" panose="020B0606020202030204" pitchFamily="34" charset="0"/>
            </a:endParaRPr>
          </a:p>
        </p:txBody>
      </p:sp>
      <p:sp>
        <p:nvSpPr>
          <p:cNvPr id="64524" name="Oval 5"/>
          <p:cNvSpPr>
            <a:spLocks noChangeArrowheads="1"/>
          </p:cNvSpPr>
          <p:nvPr/>
        </p:nvSpPr>
        <p:spPr bwMode="auto">
          <a:xfrm>
            <a:off x="4149726" y="2417763"/>
            <a:ext cx="333375" cy="349250"/>
          </a:xfrm>
          <a:prstGeom prst="ellipse">
            <a:avLst/>
          </a:prstGeom>
          <a:solidFill>
            <a:schemeClr val="accent4">
              <a:lumMod val="75000"/>
            </a:schemeClr>
          </a:solidFill>
          <a:ln w="25400">
            <a:noFill/>
            <a:round/>
            <a:headEnd/>
            <a:tailEnd/>
          </a:ln>
        </p:spPr>
        <p:txBody>
          <a:bodyPr wrap="none" anchor="ctr"/>
          <a:lstStyle/>
          <a:p>
            <a:endParaRPr lang="en-US">
              <a:latin typeface="Arial Narrow" panose="020B0606020202030204" pitchFamily="34" charset="0"/>
            </a:endParaRPr>
          </a:p>
        </p:txBody>
      </p:sp>
      <p:sp>
        <p:nvSpPr>
          <p:cNvPr id="64525" name="Oval 6"/>
          <p:cNvSpPr>
            <a:spLocks noChangeArrowheads="1"/>
          </p:cNvSpPr>
          <p:nvPr/>
        </p:nvSpPr>
        <p:spPr bwMode="auto">
          <a:xfrm>
            <a:off x="5592763" y="3827463"/>
            <a:ext cx="423862" cy="450850"/>
          </a:xfrm>
          <a:prstGeom prst="ellipse">
            <a:avLst/>
          </a:prstGeom>
          <a:solidFill>
            <a:schemeClr val="accent4">
              <a:lumMod val="75000"/>
            </a:schemeClr>
          </a:solidFill>
          <a:ln w="25400">
            <a:noFill/>
            <a:round/>
            <a:headEnd/>
            <a:tailEnd/>
          </a:ln>
        </p:spPr>
        <p:txBody>
          <a:bodyPr wrap="none" anchor="ctr"/>
          <a:lstStyle/>
          <a:p>
            <a:endParaRPr lang="en-US">
              <a:latin typeface="Arial Narrow" panose="020B0606020202030204" pitchFamily="34" charset="0"/>
            </a:endParaRPr>
          </a:p>
        </p:txBody>
      </p:sp>
      <p:sp>
        <p:nvSpPr>
          <p:cNvPr id="64526" name="Oval 7"/>
          <p:cNvSpPr>
            <a:spLocks noChangeArrowheads="1"/>
          </p:cNvSpPr>
          <p:nvPr/>
        </p:nvSpPr>
        <p:spPr bwMode="auto">
          <a:xfrm>
            <a:off x="5214938" y="4849814"/>
            <a:ext cx="296862" cy="314325"/>
          </a:xfrm>
          <a:prstGeom prst="ellipse">
            <a:avLst/>
          </a:prstGeom>
          <a:solidFill>
            <a:schemeClr val="accent4">
              <a:lumMod val="75000"/>
            </a:schemeClr>
          </a:solidFill>
          <a:ln w="25400">
            <a:noFill/>
            <a:round/>
            <a:headEnd/>
            <a:tailEnd/>
          </a:ln>
        </p:spPr>
        <p:txBody>
          <a:bodyPr wrap="none" anchor="ctr"/>
          <a:lstStyle/>
          <a:p>
            <a:endParaRPr lang="en-US">
              <a:latin typeface="Arial Narrow" panose="020B0606020202030204" pitchFamily="34" charset="0"/>
            </a:endParaRPr>
          </a:p>
        </p:txBody>
      </p:sp>
      <p:sp>
        <p:nvSpPr>
          <p:cNvPr id="64527" name="Oval 8"/>
          <p:cNvSpPr>
            <a:spLocks noChangeArrowheads="1"/>
          </p:cNvSpPr>
          <p:nvPr/>
        </p:nvSpPr>
        <p:spPr bwMode="auto">
          <a:xfrm>
            <a:off x="2928939" y="2592388"/>
            <a:ext cx="2820987" cy="2819400"/>
          </a:xfrm>
          <a:prstGeom prst="ellipse">
            <a:avLst/>
          </a:prstGeom>
          <a:noFill/>
          <a:ln w="50800">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64528" name="Oval 9"/>
          <p:cNvSpPr>
            <a:spLocks noChangeArrowheads="1"/>
          </p:cNvSpPr>
          <p:nvPr/>
        </p:nvSpPr>
        <p:spPr bwMode="auto">
          <a:xfrm>
            <a:off x="3695701" y="3392489"/>
            <a:ext cx="1268413" cy="1277937"/>
          </a:xfrm>
          <a:prstGeom prst="ellipse">
            <a:avLst/>
          </a:prstGeom>
          <a:solidFill>
            <a:schemeClr val="accent4">
              <a:lumMod val="75000"/>
            </a:schemeClr>
          </a:solidFill>
          <a:ln w="25400">
            <a:noFill/>
            <a:round/>
            <a:headEnd/>
            <a:tailEnd/>
          </a:ln>
        </p:spPr>
        <p:txBody>
          <a:bodyPr wrap="none" anchor="ctr"/>
          <a:lstStyle/>
          <a:p>
            <a:endParaRPr lang="en-US">
              <a:latin typeface="Arial Narrow" panose="020B0606020202030204" pitchFamily="34" charset="0"/>
            </a:endParaRPr>
          </a:p>
        </p:txBody>
      </p:sp>
      <p:sp>
        <p:nvSpPr>
          <p:cNvPr id="64529" name="Line 10"/>
          <p:cNvSpPr>
            <a:spLocks noChangeShapeType="1"/>
          </p:cNvSpPr>
          <p:nvPr/>
        </p:nvSpPr>
        <p:spPr bwMode="auto">
          <a:xfrm flipH="1">
            <a:off x="2949575" y="4032250"/>
            <a:ext cx="2795588" cy="0"/>
          </a:xfrm>
          <a:prstGeom prst="line">
            <a:avLst/>
          </a:prstGeom>
          <a:noFill/>
          <a:ln w="25400">
            <a:solidFill>
              <a:srgbClr val="808080"/>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64530" name="Line 11"/>
          <p:cNvSpPr>
            <a:spLocks noChangeShapeType="1"/>
          </p:cNvSpPr>
          <p:nvPr/>
        </p:nvSpPr>
        <p:spPr bwMode="auto">
          <a:xfrm>
            <a:off x="4329113" y="2251076"/>
            <a:ext cx="0" cy="3516313"/>
          </a:xfrm>
          <a:prstGeom prst="line">
            <a:avLst/>
          </a:prstGeom>
          <a:noFill/>
          <a:ln w="25400">
            <a:solidFill>
              <a:srgbClr val="808080"/>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64531" name="Line 12"/>
          <p:cNvSpPr>
            <a:spLocks noChangeShapeType="1"/>
          </p:cNvSpPr>
          <p:nvPr/>
        </p:nvSpPr>
        <p:spPr bwMode="auto">
          <a:xfrm>
            <a:off x="4313238" y="4032250"/>
            <a:ext cx="1028700" cy="977900"/>
          </a:xfrm>
          <a:prstGeom prst="line">
            <a:avLst/>
          </a:prstGeom>
          <a:noFill/>
          <a:ln w="25400">
            <a:solidFill>
              <a:schemeClr val="bg1">
                <a:lumMod val="50000"/>
              </a:schemeClr>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64532" name="Freeform 13"/>
          <p:cNvSpPr>
            <a:spLocks/>
          </p:cNvSpPr>
          <p:nvPr/>
        </p:nvSpPr>
        <p:spPr bwMode="auto">
          <a:xfrm>
            <a:off x="2274889" y="2395538"/>
            <a:ext cx="4232275" cy="1428750"/>
          </a:xfrm>
          <a:custGeom>
            <a:avLst/>
            <a:gdLst>
              <a:gd name="T0" fmla="*/ 2147483647 w 2980"/>
              <a:gd name="T1" fmla="*/ 2147483647 h 1006"/>
              <a:gd name="T2" fmla="*/ 2147483647 w 2980"/>
              <a:gd name="T3" fmla="*/ 2147483647 h 1006"/>
              <a:gd name="T4" fmla="*/ 2147483647 w 2980"/>
              <a:gd name="T5" fmla="*/ 2147483647 h 1006"/>
              <a:gd name="T6" fmla="*/ 2147483647 w 2980"/>
              <a:gd name="T7" fmla="*/ 2147483647 h 1006"/>
              <a:gd name="T8" fmla="*/ 2147483647 w 2980"/>
              <a:gd name="T9" fmla="*/ 2147483647 h 1006"/>
              <a:gd name="T10" fmla="*/ 2147483647 w 2980"/>
              <a:gd name="T11" fmla="*/ 2147483647 h 1006"/>
              <a:gd name="T12" fmla="*/ 2147483647 w 2980"/>
              <a:gd name="T13" fmla="*/ 2147483647 h 1006"/>
              <a:gd name="T14" fmla="*/ 2147483647 w 2980"/>
              <a:gd name="T15" fmla="*/ 2147483647 h 1006"/>
              <a:gd name="T16" fmla="*/ 2147483647 w 2980"/>
              <a:gd name="T17" fmla="*/ 2147483647 h 1006"/>
              <a:gd name="T18" fmla="*/ 2147483647 w 2980"/>
              <a:gd name="T19" fmla="*/ 2147483647 h 1006"/>
              <a:gd name="T20" fmla="*/ 2147483647 w 2980"/>
              <a:gd name="T21" fmla="*/ 0 h 1006"/>
              <a:gd name="T22" fmla="*/ 2147483647 w 2980"/>
              <a:gd name="T23" fmla="*/ 2147483647 h 1006"/>
              <a:gd name="T24" fmla="*/ 2147483647 w 2980"/>
              <a:gd name="T25" fmla="*/ 2147483647 h 1006"/>
              <a:gd name="T26" fmla="*/ 2147483647 w 2980"/>
              <a:gd name="T27" fmla="*/ 2147483647 h 1006"/>
              <a:gd name="T28" fmla="*/ 2147483647 w 2980"/>
              <a:gd name="T29" fmla="*/ 2147483647 h 1006"/>
              <a:gd name="T30" fmla="*/ 2147483647 w 2980"/>
              <a:gd name="T31" fmla="*/ 2147483647 h 1006"/>
              <a:gd name="T32" fmla="*/ 2147483647 w 2980"/>
              <a:gd name="T33" fmla="*/ 2147483647 h 1006"/>
              <a:gd name="T34" fmla="*/ 2147483647 w 2980"/>
              <a:gd name="T35" fmla="*/ 2147483647 h 1006"/>
              <a:gd name="T36" fmla="*/ 2147483647 w 2980"/>
              <a:gd name="T37" fmla="*/ 2147483647 h 1006"/>
              <a:gd name="T38" fmla="*/ 2147483647 w 2980"/>
              <a:gd name="T39" fmla="*/ 2147483647 h 1006"/>
              <a:gd name="T40" fmla="*/ 0 w 2980"/>
              <a:gd name="T41" fmla="*/ 2147483647 h 10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80"/>
              <a:gd name="T64" fmla="*/ 0 h 1006"/>
              <a:gd name="T65" fmla="*/ 2980 w 2980"/>
              <a:gd name="T66" fmla="*/ 1006 h 10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80" h="1006">
                <a:moveTo>
                  <a:pt x="2980" y="1001"/>
                </a:moveTo>
                <a:lnTo>
                  <a:pt x="2585" y="998"/>
                </a:lnTo>
                <a:lnTo>
                  <a:pt x="2548" y="764"/>
                </a:lnTo>
                <a:lnTo>
                  <a:pt x="2465" y="562"/>
                </a:lnTo>
                <a:lnTo>
                  <a:pt x="2350" y="390"/>
                </a:lnTo>
                <a:lnTo>
                  <a:pt x="2206" y="249"/>
                </a:lnTo>
                <a:lnTo>
                  <a:pt x="2039" y="141"/>
                </a:lnTo>
                <a:lnTo>
                  <a:pt x="1855" y="62"/>
                </a:lnTo>
                <a:lnTo>
                  <a:pt x="1659" y="15"/>
                </a:lnTo>
                <a:lnTo>
                  <a:pt x="1560" y="3"/>
                </a:lnTo>
                <a:lnTo>
                  <a:pt x="1457" y="0"/>
                </a:lnTo>
                <a:lnTo>
                  <a:pt x="1357" y="3"/>
                </a:lnTo>
                <a:lnTo>
                  <a:pt x="1257" y="13"/>
                </a:lnTo>
                <a:lnTo>
                  <a:pt x="1061" y="62"/>
                </a:lnTo>
                <a:lnTo>
                  <a:pt x="878" y="141"/>
                </a:lnTo>
                <a:lnTo>
                  <a:pt x="711" y="252"/>
                </a:lnTo>
                <a:lnTo>
                  <a:pt x="567" y="392"/>
                </a:lnTo>
                <a:lnTo>
                  <a:pt x="450" y="565"/>
                </a:lnTo>
                <a:lnTo>
                  <a:pt x="369" y="769"/>
                </a:lnTo>
                <a:lnTo>
                  <a:pt x="326" y="1006"/>
                </a:lnTo>
                <a:lnTo>
                  <a:pt x="0" y="1003"/>
                </a:lnTo>
              </a:path>
            </a:pathLst>
          </a:custGeom>
          <a:noFill/>
          <a:ln w="44450">
            <a:solidFill>
              <a:srgbClr val="808080"/>
            </a:solidFill>
            <a:prstDash val="sysDot"/>
            <a:round/>
            <a:headEnd type="none" w="sm" len="sm"/>
            <a:tailEnd type="triangle" w="med" len="med"/>
          </a:ln>
        </p:spPr>
        <p:txBody>
          <a:bodyPr/>
          <a:lstStyle/>
          <a:p>
            <a:endParaRPr lang="en-US">
              <a:latin typeface="Arial Narrow" panose="020B0606020202030204" pitchFamily="34" charset="0"/>
            </a:endParaRPr>
          </a:p>
        </p:txBody>
      </p:sp>
      <p:sp>
        <p:nvSpPr>
          <p:cNvPr id="64533" name="Line 14"/>
          <p:cNvSpPr>
            <a:spLocks noChangeShapeType="1"/>
          </p:cNvSpPr>
          <p:nvPr/>
        </p:nvSpPr>
        <p:spPr bwMode="auto">
          <a:xfrm flipH="1">
            <a:off x="2266951" y="4032250"/>
            <a:ext cx="682625" cy="0"/>
          </a:xfrm>
          <a:prstGeom prst="line">
            <a:avLst/>
          </a:prstGeom>
          <a:noFill/>
          <a:ln w="50800">
            <a:solidFill>
              <a:schemeClr val="bg1">
                <a:lumMod val="50000"/>
              </a:schemeClr>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64534" name="Line 15"/>
          <p:cNvSpPr>
            <a:spLocks noChangeShapeType="1"/>
          </p:cNvSpPr>
          <p:nvPr/>
        </p:nvSpPr>
        <p:spPr bwMode="auto">
          <a:xfrm flipH="1">
            <a:off x="5745163" y="4032250"/>
            <a:ext cx="741362" cy="0"/>
          </a:xfrm>
          <a:prstGeom prst="line">
            <a:avLst/>
          </a:prstGeom>
          <a:noFill/>
          <a:ln w="50800">
            <a:solidFill>
              <a:schemeClr val="bg1">
                <a:lumMod val="50000"/>
              </a:schemeClr>
            </a:solidFill>
            <a:round/>
            <a:headEnd type="none" w="sm" len="sm"/>
            <a:tailEnd type="none" w="sm" len="sm"/>
          </a:ln>
        </p:spPr>
        <p:txBody>
          <a:bodyPr wrap="none" anchor="ctr"/>
          <a:lstStyle/>
          <a:p>
            <a:endParaRPr lang="en-US">
              <a:latin typeface="Arial Narrow" panose="020B0606020202030204" pitchFamily="34" charset="0"/>
            </a:endParaRPr>
          </a:p>
        </p:txBody>
      </p:sp>
      <p:sp>
        <p:nvSpPr>
          <p:cNvPr id="64535" name="Text Box 16"/>
          <p:cNvSpPr txBox="1">
            <a:spLocks noChangeArrowheads="1"/>
          </p:cNvSpPr>
          <p:nvPr/>
        </p:nvSpPr>
        <p:spPr bwMode="auto">
          <a:xfrm>
            <a:off x="5948364" y="4081464"/>
            <a:ext cx="751809" cy="430887"/>
          </a:xfrm>
          <a:prstGeom prst="rect">
            <a:avLst/>
          </a:prstGeom>
          <a:noFill/>
          <a:ln w="12700">
            <a:noFill/>
            <a:miter lim="800000"/>
            <a:headEnd type="none" w="sm" len="sm"/>
            <a:tailEnd type="none" w="sm" len="sm"/>
          </a:ln>
        </p:spPr>
        <p:txBody>
          <a:bodyPr wrap="none" lIns="0" tIns="0" rIns="0" bIns="0">
            <a:spAutoFit/>
          </a:bodyPr>
          <a:lstStyle/>
          <a:p>
            <a:r>
              <a:rPr lang="en-US" sz="1400" b="1">
                <a:latin typeface="Arial Narrow" panose="020B0606020202030204" pitchFamily="34" charset="0"/>
              </a:rPr>
              <a:t>Secondary</a:t>
            </a:r>
          </a:p>
          <a:p>
            <a:r>
              <a:rPr lang="en-US" sz="1400" b="1">
                <a:latin typeface="Arial Narrow" panose="020B0606020202030204" pitchFamily="34" charset="0"/>
              </a:rPr>
              <a:t>Center</a:t>
            </a:r>
          </a:p>
        </p:txBody>
      </p:sp>
      <p:sp>
        <p:nvSpPr>
          <p:cNvPr id="64536" name="Text Box 17"/>
          <p:cNvSpPr txBox="1">
            <a:spLocks noChangeArrowheads="1"/>
          </p:cNvSpPr>
          <p:nvPr/>
        </p:nvSpPr>
        <p:spPr bwMode="auto">
          <a:xfrm>
            <a:off x="4356100" y="3598864"/>
            <a:ext cx="466474" cy="430887"/>
          </a:xfrm>
          <a:prstGeom prst="rect">
            <a:avLst/>
          </a:prstGeom>
          <a:noFill/>
          <a:ln w="12700">
            <a:noFill/>
            <a:miter lim="800000"/>
            <a:headEnd type="none" w="sm" len="sm"/>
            <a:tailEnd type="none" w="sm" len="sm"/>
          </a:ln>
        </p:spPr>
        <p:txBody>
          <a:bodyPr wrap="none" lIns="0" tIns="0" rIns="0" bIns="0">
            <a:spAutoFit/>
          </a:bodyPr>
          <a:lstStyle/>
          <a:p>
            <a:r>
              <a:rPr lang="en-US" sz="1400" b="1">
                <a:latin typeface="Arial Narrow" panose="020B0606020202030204" pitchFamily="34" charset="0"/>
              </a:rPr>
              <a:t>City</a:t>
            </a:r>
          </a:p>
          <a:p>
            <a:r>
              <a:rPr lang="en-US" sz="1400" b="1">
                <a:latin typeface="Arial Narrow" panose="020B0606020202030204" pitchFamily="34" charset="0"/>
              </a:rPr>
              <a:t>Center</a:t>
            </a:r>
          </a:p>
        </p:txBody>
      </p:sp>
      <p:sp>
        <p:nvSpPr>
          <p:cNvPr id="64537" name="Text Box 18"/>
          <p:cNvSpPr txBox="1">
            <a:spLocks noChangeArrowheads="1"/>
          </p:cNvSpPr>
          <p:nvPr/>
        </p:nvSpPr>
        <p:spPr bwMode="auto">
          <a:xfrm>
            <a:off x="2022476" y="2295526"/>
            <a:ext cx="1663661" cy="430887"/>
          </a:xfrm>
          <a:prstGeom prst="rect">
            <a:avLst/>
          </a:prstGeom>
          <a:noFill/>
          <a:ln w="12700">
            <a:noFill/>
            <a:miter lim="800000"/>
            <a:headEnd type="none" w="sm" len="sm"/>
            <a:tailEnd type="none" w="sm" len="sm"/>
          </a:ln>
        </p:spPr>
        <p:txBody>
          <a:bodyPr wrap="none" lIns="0" tIns="0" rIns="0" bIns="0">
            <a:spAutoFit/>
          </a:bodyPr>
          <a:lstStyle/>
          <a:p>
            <a:r>
              <a:rPr lang="en-US" sz="1400" b="1" i="1" dirty="0">
                <a:latin typeface="Arial Narrow" panose="020B0606020202030204" pitchFamily="34" charset="0"/>
              </a:rPr>
              <a:t>Avoiding the congested</a:t>
            </a:r>
          </a:p>
          <a:p>
            <a:r>
              <a:rPr lang="en-US" sz="1400" b="1" i="1" dirty="0">
                <a:latin typeface="Arial Narrow" panose="020B0606020202030204" pitchFamily="34" charset="0"/>
              </a:rPr>
              <a:t>central area</a:t>
            </a:r>
          </a:p>
        </p:txBody>
      </p:sp>
      <p:sp>
        <p:nvSpPr>
          <p:cNvPr id="64538" name="Text Box 19"/>
          <p:cNvSpPr txBox="1">
            <a:spLocks noChangeArrowheads="1"/>
          </p:cNvSpPr>
          <p:nvPr/>
        </p:nvSpPr>
        <p:spPr bwMode="auto">
          <a:xfrm>
            <a:off x="5716589" y="4924425"/>
            <a:ext cx="1093569" cy="738664"/>
          </a:xfrm>
          <a:prstGeom prst="rect">
            <a:avLst/>
          </a:prstGeom>
          <a:noFill/>
          <a:ln w="12700">
            <a:noFill/>
            <a:miter lim="800000"/>
            <a:headEnd type="none" w="sm" len="sm"/>
            <a:tailEnd type="none" w="sm" len="sm"/>
          </a:ln>
        </p:spPr>
        <p:txBody>
          <a:bodyPr wrap="none">
            <a:spAutoFit/>
          </a:bodyPr>
          <a:lstStyle/>
          <a:p>
            <a:r>
              <a:rPr lang="en-US" sz="1400" b="1" i="1">
                <a:latin typeface="Arial Narrow" panose="020B0606020202030204" pitchFamily="34" charset="0"/>
              </a:rPr>
              <a:t>Structuring</a:t>
            </a:r>
          </a:p>
          <a:p>
            <a:r>
              <a:rPr lang="en-US" sz="1400" b="1" i="1">
                <a:latin typeface="Arial Narrow" panose="020B0606020202030204" pitchFamily="34" charset="0"/>
              </a:rPr>
              <a:t>Suburban</a:t>
            </a:r>
          </a:p>
          <a:p>
            <a:r>
              <a:rPr lang="en-US" sz="1400" b="1" i="1">
                <a:latin typeface="Arial Narrow" panose="020B0606020202030204" pitchFamily="34" charset="0"/>
              </a:rPr>
              <a:t>development</a:t>
            </a:r>
          </a:p>
        </p:txBody>
      </p:sp>
      <p:sp>
        <p:nvSpPr>
          <p:cNvPr id="64539" name="Line 21"/>
          <p:cNvSpPr>
            <a:spLocks noChangeShapeType="1"/>
          </p:cNvSpPr>
          <p:nvPr/>
        </p:nvSpPr>
        <p:spPr bwMode="auto">
          <a:xfrm>
            <a:off x="2951164" y="2532064"/>
            <a:ext cx="134937" cy="409575"/>
          </a:xfrm>
          <a:prstGeom prst="line">
            <a:avLst/>
          </a:prstGeom>
          <a:noFill/>
          <a:ln w="25400">
            <a:solidFill>
              <a:schemeClr val="tx1"/>
            </a:solidFill>
            <a:round/>
            <a:headEnd/>
            <a:tailEnd type="oval" w="med" len="med"/>
          </a:ln>
        </p:spPr>
        <p:txBody>
          <a:bodyPr wrap="none" anchor="ctr"/>
          <a:lstStyle/>
          <a:p>
            <a:endParaRPr lang="en-US">
              <a:latin typeface="Arial Narrow" panose="020B0606020202030204" pitchFamily="34" charset="0"/>
            </a:endParaRPr>
          </a:p>
        </p:txBody>
      </p:sp>
      <p:sp>
        <p:nvSpPr>
          <p:cNvPr id="64540" name="Line 22"/>
          <p:cNvSpPr>
            <a:spLocks noChangeShapeType="1"/>
          </p:cNvSpPr>
          <p:nvPr/>
        </p:nvSpPr>
        <p:spPr bwMode="auto">
          <a:xfrm flipH="1" flipV="1">
            <a:off x="5880100" y="4168775"/>
            <a:ext cx="134938" cy="831850"/>
          </a:xfrm>
          <a:prstGeom prst="line">
            <a:avLst/>
          </a:prstGeom>
          <a:noFill/>
          <a:ln w="25400">
            <a:solidFill>
              <a:schemeClr val="tx1"/>
            </a:solidFill>
            <a:round/>
            <a:headEnd/>
            <a:tailEnd type="oval" w="med" len="med"/>
          </a:ln>
        </p:spPr>
        <p:txBody>
          <a:bodyPr wrap="none" anchor="ctr"/>
          <a:lstStyle/>
          <a:p>
            <a:endParaRPr lang="en-US">
              <a:latin typeface="Arial Narrow" panose="020B0606020202030204" pitchFamily="34" charset="0"/>
            </a:endParaRPr>
          </a:p>
        </p:txBody>
      </p:sp>
      <p:sp>
        <p:nvSpPr>
          <p:cNvPr id="64541" name="Line 23"/>
          <p:cNvSpPr>
            <a:spLocks noChangeShapeType="1"/>
          </p:cNvSpPr>
          <p:nvPr/>
        </p:nvSpPr>
        <p:spPr bwMode="auto">
          <a:xfrm flipH="1" flipV="1">
            <a:off x="5403850" y="5054601"/>
            <a:ext cx="376238" cy="244475"/>
          </a:xfrm>
          <a:prstGeom prst="line">
            <a:avLst/>
          </a:prstGeom>
          <a:noFill/>
          <a:ln w="25400">
            <a:solidFill>
              <a:schemeClr val="tx1"/>
            </a:solidFill>
            <a:round/>
            <a:headEnd/>
            <a:tailEnd type="oval" w="med" len="med"/>
          </a:ln>
        </p:spPr>
        <p:txBody>
          <a:bodyPr wrap="none" anchor="ctr"/>
          <a:lstStyle/>
          <a:p>
            <a:endParaRPr lang="en-US">
              <a:latin typeface="Arial Narrow" panose="020B0606020202030204" pitchFamily="34" charset="0"/>
            </a:endParaRPr>
          </a:p>
        </p:txBody>
      </p:sp>
      <p:sp>
        <p:nvSpPr>
          <p:cNvPr id="64547" name="Oval 32"/>
          <p:cNvSpPr>
            <a:spLocks noChangeArrowheads="1"/>
          </p:cNvSpPr>
          <p:nvPr/>
        </p:nvSpPr>
        <p:spPr bwMode="auto">
          <a:xfrm>
            <a:off x="8517467" y="2840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48" name="Oval 33"/>
          <p:cNvSpPr>
            <a:spLocks noChangeArrowheads="1"/>
          </p:cNvSpPr>
          <p:nvPr/>
        </p:nvSpPr>
        <p:spPr bwMode="auto">
          <a:xfrm>
            <a:off x="7926917" y="2840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49" name="Oval 34"/>
          <p:cNvSpPr>
            <a:spLocks noChangeArrowheads="1"/>
          </p:cNvSpPr>
          <p:nvPr/>
        </p:nvSpPr>
        <p:spPr bwMode="auto">
          <a:xfrm>
            <a:off x="7337954" y="2840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0" name="Oval 35"/>
          <p:cNvSpPr>
            <a:spLocks noChangeArrowheads="1"/>
          </p:cNvSpPr>
          <p:nvPr/>
        </p:nvSpPr>
        <p:spPr bwMode="auto">
          <a:xfrm>
            <a:off x="9696979" y="2840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1" name="Oval 36"/>
          <p:cNvSpPr>
            <a:spLocks noChangeArrowheads="1"/>
          </p:cNvSpPr>
          <p:nvPr/>
        </p:nvSpPr>
        <p:spPr bwMode="auto">
          <a:xfrm>
            <a:off x="9106429" y="2840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2" name="Oval 37"/>
          <p:cNvSpPr>
            <a:spLocks noChangeArrowheads="1"/>
          </p:cNvSpPr>
          <p:nvPr/>
        </p:nvSpPr>
        <p:spPr bwMode="auto">
          <a:xfrm>
            <a:off x="8519054" y="2450218"/>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3" name="Oval 38"/>
          <p:cNvSpPr>
            <a:spLocks noChangeArrowheads="1"/>
          </p:cNvSpPr>
          <p:nvPr/>
        </p:nvSpPr>
        <p:spPr bwMode="auto">
          <a:xfrm>
            <a:off x="8519054" y="20660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4" name="Oval 39"/>
          <p:cNvSpPr>
            <a:spLocks noChangeArrowheads="1"/>
          </p:cNvSpPr>
          <p:nvPr/>
        </p:nvSpPr>
        <p:spPr bwMode="auto">
          <a:xfrm>
            <a:off x="8519054" y="3602743"/>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5" name="Oval 40"/>
          <p:cNvSpPr>
            <a:spLocks noChangeArrowheads="1"/>
          </p:cNvSpPr>
          <p:nvPr/>
        </p:nvSpPr>
        <p:spPr bwMode="auto">
          <a:xfrm>
            <a:off x="8519054" y="3218568"/>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6" name="Line 43"/>
          <p:cNvSpPr>
            <a:spLocks noChangeShapeType="1"/>
          </p:cNvSpPr>
          <p:nvPr/>
        </p:nvSpPr>
        <p:spPr bwMode="auto">
          <a:xfrm flipV="1">
            <a:off x="8623418" y="4127501"/>
            <a:ext cx="0" cy="1590675"/>
          </a:xfrm>
          <a:prstGeom prst="line">
            <a:avLst/>
          </a:prstGeom>
          <a:noFill/>
          <a:ln w="31750">
            <a:solidFill>
              <a:schemeClr val="bg1">
                <a:lumMod val="50000"/>
              </a:schemeClr>
            </a:solidFill>
            <a:round/>
            <a:headEnd/>
            <a:tailEnd/>
          </a:ln>
        </p:spPr>
        <p:txBody>
          <a:bodyPr/>
          <a:lstStyle/>
          <a:p>
            <a:endParaRPr lang="en-US">
              <a:latin typeface="Arial Narrow" panose="020B0606020202030204" pitchFamily="34" charset="0"/>
            </a:endParaRPr>
          </a:p>
        </p:txBody>
      </p:sp>
      <p:sp>
        <p:nvSpPr>
          <p:cNvPr id="64557" name="Line 44"/>
          <p:cNvSpPr>
            <a:spLocks noChangeShapeType="1"/>
          </p:cNvSpPr>
          <p:nvPr/>
        </p:nvSpPr>
        <p:spPr bwMode="auto">
          <a:xfrm>
            <a:off x="7443906" y="4922838"/>
            <a:ext cx="2371725" cy="0"/>
          </a:xfrm>
          <a:prstGeom prst="line">
            <a:avLst/>
          </a:prstGeom>
          <a:noFill/>
          <a:ln w="31750">
            <a:solidFill>
              <a:schemeClr val="bg1">
                <a:lumMod val="50000"/>
              </a:schemeClr>
            </a:solidFill>
            <a:round/>
            <a:headEnd/>
            <a:tailEnd/>
          </a:ln>
        </p:spPr>
        <p:txBody>
          <a:bodyPr/>
          <a:lstStyle/>
          <a:p>
            <a:endParaRPr lang="en-US">
              <a:latin typeface="Arial Narrow" panose="020B0606020202030204" pitchFamily="34" charset="0"/>
            </a:endParaRPr>
          </a:p>
        </p:txBody>
      </p:sp>
      <p:sp>
        <p:nvSpPr>
          <p:cNvPr id="64558" name="Oval 45"/>
          <p:cNvSpPr>
            <a:spLocks noChangeArrowheads="1"/>
          </p:cNvSpPr>
          <p:nvPr/>
        </p:nvSpPr>
        <p:spPr bwMode="auto">
          <a:xfrm>
            <a:off x="8536517" y="4828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59" name="Oval 46"/>
          <p:cNvSpPr>
            <a:spLocks noChangeArrowheads="1"/>
          </p:cNvSpPr>
          <p:nvPr/>
        </p:nvSpPr>
        <p:spPr bwMode="auto">
          <a:xfrm>
            <a:off x="7945967" y="4828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0" name="Oval 47"/>
          <p:cNvSpPr>
            <a:spLocks noChangeArrowheads="1"/>
          </p:cNvSpPr>
          <p:nvPr/>
        </p:nvSpPr>
        <p:spPr bwMode="auto">
          <a:xfrm>
            <a:off x="7357004" y="4828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1" name="Oval 48"/>
          <p:cNvSpPr>
            <a:spLocks noChangeArrowheads="1"/>
          </p:cNvSpPr>
          <p:nvPr/>
        </p:nvSpPr>
        <p:spPr bwMode="auto">
          <a:xfrm>
            <a:off x="9716029" y="4828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2" name="Oval 49"/>
          <p:cNvSpPr>
            <a:spLocks noChangeArrowheads="1"/>
          </p:cNvSpPr>
          <p:nvPr/>
        </p:nvSpPr>
        <p:spPr bwMode="auto">
          <a:xfrm>
            <a:off x="9125479" y="4828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3" name="Oval 50"/>
          <p:cNvSpPr>
            <a:spLocks noChangeArrowheads="1"/>
          </p:cNvSpPr>
          <p:nvPr/>
        </p:nvSpPr>
        <p:spPr bwMode="auto">
          <a:xfrm>
            <a:off x="8538104" y="4438062"/>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4" name="Oval 51"/>
          <p:cNvSpPr>
            <a:spLocks noChangeArrowheads="1"/>
          </p:cNvSpPr>
          <p:nvPr/>
        </p:nvSpPr>
        <p:spPr bwMode="auto">
          <a:xfrm>
            <a:off x="8538104" y="40538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5" name="Oval 52"/>
          <p:cNvSpPr>
            <a:spLocks noChangeArrowheads="1"/>
          </p:cNvSpPr>
          <p:nvPr/>
        </p:nvSpPr>
        <p:spPr bwMode="auto">
          <a:xfrm>
            <a:off x="8538104" y="5590587"/>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6" name="Oval 53"/>
          <p:cNvSpPr>
            <a:spLocks noChangeArrowheads="1"/>
          </p:cNvSpPr>
          <p:nvPr/>
        </p:nvSpPr>
        <p:spPr bwMode="auto">
          <a:xfrm>
            <a:off x="8538104" y="5206412"/>
            <a:ext cx="182880" cy="182880"/>
          </a:xfrm>
          <a:prstGeom prst="ellipse">
            <a:avLst/>
          </a:prstGeom>
          <a:solidFill>
            <a:schemeClr val="bg1"/>
          </a:solidFill>
          <a:ln w="2540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4568" name="Text Box 59"/>
          <p:cNvSpPr txBox="1">
            <a:spLocks noChangeArrowheads="1"/>
          </p:cNvSpPr>
          <p:nvPr/>
        </p:nvSpPr>
        <p:spPr bwMode="auto">
          <a:xfrm>
            <a:off x="8827965" y="2843096"/>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69" name="Text Box 60"/>
          <p:cNvSpPr txBox="1">
            <a:spLocks noChangeArrowheads="1"/>
          </p:cNvSpPr>
          <p:nvPr/>
        </p:nvSpPr>
        <p:spPr bwMode="auto">
          <a:xfrm>
            <a:off x="8238298" y="2839737"/>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71" name="Text Box 62"/>
          <p:cNvSpPr txBox="1">
            <a:spLocks noChangeArrowheads="1"/>
          </p:cNvSpPr>
          <p:nvPr/>
        </p:nvSpPr>
        <p:spPr bwMode="auto">
          <a:xfrm>
            <a:off x="8487359" y="3408302"/>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72" name="Text Box 63"/>
          <p:cNvSpPr txBox="1">
            <a:spLocks noChangeArrowheads="1"/>
          </p:cNvSpPr>
          <p:nvPr/>
        </p:nvSpPr>
        <p:spPr bwMode="auto">
          <a:xfrm>
            <a:off x="8647769" y="3034396"/>
            <a:ext cx="141064" cy="184666"/>
          </a:xfrm>
          <a:prstGeom prst="rect">
            <a:avLst/>
          </a:prstGeom>
          <a:solidFill>
            <a:schemeClr val="bg1"/>
          </a:solidFill>
          <a:ln w="9525">
            <a:noFill/>
            <a:miter lim="800000"/>
            <a:headEnd/>
            <a:tailEnd/>
          </a:ln>
        </p:spPr>
        <p:txBody>
          <a:bodyPr wrap="none" lIns="0" tIns="0" rIns="0" bIns="0">
            <a:spAutoFit/>
          </a:bodyPr>
          <a:lstStyle/>
          <a:p>
            <a:r>
              <a:rPr lang="en-US" sz="1200" b="1">
                <a:latin typeface="Arial Narrow" panose="020B0606020202030204" pitchFamily="34" charset="0"/>
              </a:rPr>
              <a:t>10</a:t>
            </a:r>
          </a:p>
        </p:txBody>
      </p:sp>
      <p:sp>
        <p:nvSpPr>
          <p:cNvPr id="64573" name="Text Box 64"/>
          <p:cNvSpPr txBox="1">
            <a:spLocks noChangeArrowheads="1"/>
          </p:cNvSpPr>
          <p:nvPr/>
        </p:nvSpPr>
        <p:spPr bwMode="auto">
          <a:xfrm>
            <a:off x="8468497" y="2648184"/>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74" name="Text Box 65"/>
          <p:cNvSpPr txBox="1">
            <a:spLocks noChangeArrowheads="1"/>
          </p:cNvSpPr>
          <p:nvPr/>
        </p:nvSpPr>
        <p:spPr bwMode="auto">
          <a:xfrm>
            <a:off x="8645688" y="2260247"/>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75" name="Text Box 66"/>
          <p:cNvSpPr txBox="1">
            <a:spLocks noChangeArrowheads="1"/>
          </p:cNvSpPr>
          <p:nvPr/>
        </p:nvSpPr>
        <p:spPr bwMode="auto">
          <a:xfrm>
            <a:off x="7191610" y="2702756"/>
            <a:ext cx="121828" cy="246221"/>
          </a:xfrm>
          <a:prstGeom prst="rect">
            <a:avLst/>
          </a:prstGeom>
          <a:noFill/>
          <a:ln w="9525">
            <a:noFill/>
            <a:miter lim="800000"/>
            <a:headEnd/>
            <a:tailEnd/>
          </a:ln>
        </p:spPr>
        <p:txBody>
          <a:bodyPr wrap="none" lIns="0" tIns="0" rIns="0" bIns="0">
            <a:spAutoFit/>
          </a:bodyPr>
          <a:lstStyle/>
          <a:p>
            <a:r>
              <a:rPr lang="en-US" sz="1600" b="1" dirty="0">
                <a:latin typeface="Arial Narrow" panose="020B0606020202030204" pitchFamily="34" charset="0"/>
              </a:rPr>
              <a:t>A</a:t>
            </a:r>
          </a:p>
        </p:txBody>
      </p:sp>
      <p:sp>
        <p:nvSpPr>
          <p:cNvPr id="64576" name="Text Box 67"/>
          <p:cNvSpPr txBox="1">
            <a:spLocks noChangeArrowheads="1"/>
          </p:cNvSpPr>
          <p:nvPr/>
        </p:nvSpPr>
        <p:spPr bwMode="auto">
          <a:xfrm>
            <a:off x="9919700" y="2951039"/>
            <a:ext cx="121828" cy="246221"/>
          </a:xfrm>
          <a:prstGeom prst="rect">
            <a:avLst/>
          </a:prstGeom>
          <a:noFill/>
          <a:ln w="9525">
            <a:noFill/>
            <a:miter lim="800000"/>
            <a:headEnd/>
            <a:tailEnd/>
          </a:ln>
        </p:spPr>
        <p:txBody>
          <a:bodyPr wrap="none" lIns="0" tIns="0" rIns="0" bIns="0">
            <a:spAutoFit/>
          </a:bodyPr>
          <a:lstStyle/>
          <a:p>
            <a:r>
              <a:rPr lang="en-US" sz="1600" b="1" dirty="0">
                <a:latin typeface="Arial Narrow" panose="020B0606020202030204" pitchFamily="34" charset="0"/>
              </a:rPr>
              <a:t>B</a:t>
            </a:r>
          </a:p>
        </p:txBody>
      </p:sp>
      <p:sp>
        <p:nvSpPr>
          <p:cNvPr id="64577" name="Text Box 68"/>
          <p:cNvSpPr txBox="1">
            <a:spLocks noChangeArrowheads="1"/>
          </p:cNvSpPr>
          <p:nvPr/>
        </p:nvSpPr>
        <p:spPr bwMode="auto">
          <a:xfrm>
            <a:off x="7157568" y="3606800"/>
            <a:ext cx="762516"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A to B = 30</a:t>
            </a:r>
          </a:p>
        </p:txBody>
      </p:sp>
      <p:sp>
        <p:nvSpPr>
          <p:cNvPr id="64578" name="Text Box 69"/>
          <p:cNvSpPr txBox="1">
            <a:spLocks noChangeArrowheads="1"/>
          </p:cNvSpPr>
          <p:nvPr/>
        </p:nvSpPr>
        <p:spPr bwMode="auto">
          <a:xfrm>
            <a:off x="7218304" y="4661908"/>
            <a:ext cx="121828" cy="246221"/>
          </a:xfrm>
          <a:prstGeom prst="rect">
            <a:avLst/>
          </a:prstGeom>
          <a:noFill/>
          <a:ln w="9525">
            <a:noFill/>
            <a:miter lim="800000"/>
            <a:headEnd/>
            <a:tailEnd/>
          </a:ln>
        </p:spPr>
        <p:txBody>
          <a:bodyPr wrap="none" lIns="0" tIns="0" rIns="0" bIns="0">
            <a:spAutoFit/>
          </a:bodyPr>
          <a:lstStyle/>
          <a:p>
            <a:r>
              <a:rPr lang="en-US" sz="1600" b="1" dirty="0">
                <a:latin typeface="Arial Narrow" panose="020B0606020202030204" pitchFamily="34" charset="0"/>
              </a:rPr>
              <a:t>A</a:t>
            </a:r>
          </a:p>
        </p:txBody>
      </p:sp>
      <p:sp>
        <p:nvSpPr>
          <p:cNvPr id="64579" name="Text Box 70"/>
          <p:cNvSpPr txBox="1">
            <a:spLocks noChangeArrowheads="1"/>
          </p:cNvSpPr>
          <p:nvPr/>
        </p:nvSpPr>
        <p:spPr bwMode="auto">
          <a:xfrm>
            <a:off x="9934870" y="4916248"/>
            <a:ext cx="121828" cy="246221"/>
          </a:xfrm>
          <a:prstGeom prst="rect">
            <a:avLst/>
          </a:prstGeom>
          <a:noFill/>
          <a:ln w="9525">
            <a:noFill/>
            <a:miter lim="800000"/>
            <a:headEnd/>
            <a:tailEnd/>
          </a:ln>
        </p:spPr>
        <p:txBody>
          <a:bodyPr wrap="none" lIns="0" tIns="0" rIns="0" bIns="0">
            <a:spAutoFit/>
          </a:bodyPr>
          <a:lstStyle/>
          <a:p>
            <a:r>
              <a:rPr lang="en-US" sz="1600" b="1">
                <a:latin typeface="Arial Narrow" panose="020B0606020202030204" pitchFamily="34" charset="0"/>
              </a:rPr>
              <a:t>B</a:t>
            </a:r>
          </a:p>
        </p:txBody>
      </p:sp>
      <p:sp>
        <p:nvSpPr>
          <p:cNvPr id="64580" name="Text Box 71"/>
          <p:cNvSpPr txBox="1">
            <a:spLocks noChangeArrowheads="1"/>
          </p:cNvSpPr>
          <p:nvPr/>
        </p:nvSpPr>
        <p:spPr bwMode="auto">
          <a:xfrm>
            <a:off x="9450738" y="4832638"/>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81" name="Text Box 72"/>
          <p:cNvSpPr txBox="1">
            <a:spLocks noChangeArrowheads="1"/>
          </p:cNvSpPr>
          <p:nvPr/>
        </p:nvSpPr>
        <p:spPr bwMode="auto">
          <a:xfrm>
            <a:off x="8858129" y="4835996"/>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82" name="Text Box 73"/>
          <p:cNvSpPr txBox="1">
            <a:spLocks noChangeArrowheads="1"/>
          </p:cNvSpPr>
          <p:nvPr/>
        </p:nvSpPr>
        <p:spPr bwMode="auto">
          <a:xfrm>
            <a:off x="8256350" y="4832638"/>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83" name="Text Box 74"/>
          <p:cNvSpPr txBox="1">
            <a:spLocks noChangeArrowheads="1"/>
          </p:cNvSpPr>
          <p:nvPr/>
        </p:nvSpPr>
        <p:spPr bwMode="auto">
          <a:xfrm>
            <a:off x="7716304" y="4826581"/>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84" name="Text Box 75"/>
          <p:cNvSpPr txBox="1">
            <a:spLocks noChangeArrowheads="1"/>
          </p:cNvSpPr>
          <p:nvPr/>
        </p:nvSpPr>
        <p:spPr bwMode="auto">
          <a:xfrm>
            <a:off x="8505411" y="5389092"/>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85" name="Text Box 76"/>
          <p:cNvSpPr txBox="1">
            <a:spLocks noChangeArrowheads="1"/>
          </p:cNvSpPr>
          <p:nvPr/>
        </p:nvSpPr>
        <p:spPr bwMode="auto">
          <a:xfrm>
            <a:off x="8658036" y="5020498"/>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86" name="Text Box 77"/>
          <p:cNvSpPr txBox="1">
            <a:spLocks noChangeArrowheads="1"/>
          </p:cNvSpPr>
          <p:nvPr/>
        </p:nvSpPr>
        <p:spPr bwMode="auto">
          <a:xfrm>
            <a:off x="8486545" y="4622918"/>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87" name="Text Box 78"/>
          <p:cNvSpPr txBox="1">
            <a:spLocks noChangeArrowheads="1"/>
          </p:cNvSpPr>
          <p:nvPr/>
        </p:nvSpPr>
        <p:spPr bwMode="auto">
          <a:xfrm>
            <a:off x="8658064" y="4247384"/>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92" name="Text Box 83"/>
          <p:cNvSpPr txBox="1">
            <a:spLocks noChangeArrowheads="1"/>
          </p:cNvSpPr>
          <p:nvPr/>
        </p:nvSpPr>
        <p:spPr bwMode="auto">
          <a:xfrm>
            <a:off x="7169974" y="5613400"/>
            <a:ext cx="762516" cy="215444"/>
          </a:xfrm>
          <a:prstGeom prst="rect">
            <a:avLst/>
          </a:prstGeom>
          <a:noFill/>
          <a:ln w="9525">
            <a:noFill/>
            <a:miter lim="800000"/>
            <a:headEnd/>
            <a:tailEnd/>
          </a:ln>
        </p:spPr>
        <p:txBody>
          <a:bodyPr wrap="none" lIns="0" tIns="0" rIns="0" bIns="0">
            <a:spAutoFit/>
          </a:bodyPr>
          <a:lstStyle/>
          <a:p>
            <a:r>
              <a:rPr lang="en-US" sz="1400" b="1" dirty="0">
                <a:latin typeface="Arial Narrow" panose="020B0606020202030204" pitchFamily="34" charset="0"/>
              </a:rPr>
              <a:t>A to B = 20</a:t>
            </a:r>
          </a:p>
        </p:txBody>
      </p:sp>
      <p:sp>
        <p:nvSpPr>
          <p:cNvPr id="64593" name="Text Box 84"/>
          <p:cNvSpPr txBox="1">
            <a:spLocks noChangeArrowheads="1"/>
          </p:cNvSpPr>
          <p:nvPr/>
        </p:nvSpPr>
        <p:spPr bwMode="auto">
          <a:xfrm>
            <a:off x="9514006" y="2014539"/>
            <a:ext cx="599523" cy="276999"/>
          </a:xfrm>
          <a:prstGeom prst="rect">
            <a:avLst/>
          </a:prstGeom>
          <a:noFill/>
          <a:ln w="9525">
            <a:noFill/>
            <a:miter lim="800000"/>
            <a:headEnd/>
            <a:tailEnd/>
          </a:ln>
        </p:spPr>
        <p:txBody>
          <a:bodyPr wrap="none" lIns="0" tIns="0" rIns="0" bIns="0">
            <a:spAutoFit/>
          </a:bodyPr>
          <a:lstStyle/>
          <a:p>
            <a:r>
              <a:rPr lang="en-US" b="1" i="1">
                <a:latin typeface="Arial Narrow" panose="020B0606020202030204" pitchFamily="34" charset="0"/>
              </a:rPr>
              <a:t>Before</a:t>
            </a:r>
          </a:p>
        </p:txBody>
      </p:sp>
      <p:sp>
        <p:nvSpPr>
          <p:cNvPr id="64594" name="Text Box 85"/>
          <p:cNvSpPr txBox="1">
            <a:spLocks noChangeArrowheads="1"/>
          </p:cNvSpPr>
          <p:nvPr/>
        </p:nvSpPr>
        <p:spPr bwMode="auto">
          <a:xfrm>
            <a:off x="9658469" y="4013201"/>
            <a:ext cx="440826" cy="276999"/>
          </a:xfrm>
          <a:prstGeom prst="rect">
            <a:avLst/>
          </a:prstGeom>
          <a:noFill/>
          <a:ln w="9525">
            <a:noFill/>
            <a:miter lim="800000"/>
            <a:headEnd/>
            <a:tailEnd/>
          </a:ln>
        </p:spPr>
        <p:txBody>
          <a:bodyPr wrap="none" lIns="0" tIns="0" rIns="0" bIns="0">
            <a:spAutoFit/>
          </a:bodyPr>
          <a:lstStyle/>
          <a:p>
            <a:r>
              <a:rPr lang="en-US" b="1" i="1">
                <a:latin typeface="Arial Narrow" panose="020B0606020202030204" pitchFamily="34" charset="0"/>
              </a:rPr>
              <a:t>After</a:t>
            </a:r>
          </a:p>
        </p:txBody>
      </p:sp>
      <p:sp>
        <p:nvSpPr>
          <p:cNvPr id="83" name="Rounded Rectangle 82"/>
          <p:cNvSpPr/>
          <p:nvPr/>
        </p:nvSpPr>
        <p:spPr bwMode="auto">
          <a:xfrm>
            <a:off x="1938254" y="1827512"/>
            <a:ext cx="5029200" cy="4114800"/>
          </a:xfrm>
          <a:prstGeom prst="roundRect">
            <a:avLst>
              <a:gd name="adj" fmla="val 755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4" name="Rounded Rectangle 83"/>
          <p:cNvSpPr/>
          <p:nvPr/>
        </p:nvSpPr>
        <p:spPr bwMode="auto">
          <a:xfrm>
            <a:off x="7033260" y="1827512"/>
            <a:ext cx="3200400" cy="4114800"/>
          </a:xfrm>
          <a:prstGeom prst="roundRect">
            <a:avLst>
              <a:gd name="adj" fmla="val 755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4542" name="Text Box 27"/>
          <p:cNvSpPr txBox="1">
            <a:spLocks noChangeArrowheads="1"/>
          </p:cNvSpPr>
          <p:nvPr/>
        </p:nvSpPr>
        <p:spPr bwMode="auto">
          <a:xfrm>
            <a:off x="3634130" y="1683751"/>
            <a:ext cx="1608774"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rPr>
              <a:t>Spatial Structure</a:t>
            </a:r>
          </a:p>
        </p:txBody>
      </p:sp>
      <p:sp>
        <p:nvSpPr>
          <p:cNvPr id="64543" name="Text Box 28"/>
          <p:cNvSpPr txBox="1">
            <a:spLocks noChangeArrowheads="1"/>
          </p:cNvSpPr>
          <p:nvPr/>
        </p:nvSpPr>
        <p:spPr bwMode="auto">
          <a:xfrm>
            <a:off x="8035331" y="1683751"/>
            <a:ext cx="1252907" cy="276999"/>
          </a:xfrm>
          <a:prstGeom prst="rect">
            <a:avLst/>
          </a:prstGeom>
          <a:solidFill>
            <a:schemeClr val="bg1"/>
          </a:solidFill>
          <a:ln w="9525">
            <a:noFill/>
            <a:miter lim="800000"/>
            <a:headEnd/>
            <a:tailEnd/>
          </a:ln>
        </p:spPr>
        <p:txBody>
          <a:bodyPr wrap="none" lIns="45720" tIns="0" rIns="45720" bIns="0">
            <a:spAutoFit/>
          </a:bodyPr>
          <a:lstStyle/>
          <a:p>
            <a:r>
              <a:rPr lang="en-US" b="1">
                <a:latin typeface="Arial Narrow" panose="020B0606020202030204" pitchFamily="34" charset="0"/>
              </a:rPr>
              <a:t>Accessibility</a:t>
            </a:r>
          </a:p>
        </p:txBody>
      </p:sp>
      <p:sp>
        <p:nvSpPr>
          <p:cNvPr id="64567" name="Text Box 58"/>
          <p:cNvSpPr txBox="1">
            <a:spLocks noChangeArrowheads="1"/>
          </p:cNvSpPr>
          <p:nvPr/>
        </p:nvSpPr>
        <p:spPr bwMode="auto">
          <a:xfrm>
            <a:off x="9444798" y="2833681"/>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70" name="Text Box 61"/>
          <p:cNvSpPr txBox="1">
            <a:spLocks noChangeArrowheads="1"/>
          </p:cNvSpPr>
          <p:nvPr/>
        </p:nvSpPr>
        <p:spPr bwMode="auto">
          <a:xfrm>
            <a:off x="7680089" y="2833678"/>
            <a:ext cx="70532"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5</a:t>
            </a:r>
          </a:p>
        </p:txBody>
      </p:sp>
      <p:sp>
        <p:nvSpPr>
          <p:cNvPr id="64588" name="Text Box 79"/>
          <p:cNvSpPr txBox="1">
            <a:spLocks noChangeArrowheads="1"/>
          </p:cNvSpPr>
          <p:nvPr/>
        </p:nvSpPr>
        <p:spPr bwMode="auto">
          <a:xfrm>
            <a:off x="7983762" y="4436056"/>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89" name="Text Box 80"/>
          <p:cNvSpPr txBox="1">
            <a:spLocks noChangeArrowheads="1"/>
          </p:cNvSpPr>
          <p:nvPr/>
        </p:nvSpPr>
        <p:spPr bwMode="auto">
          <a:xfrm>
            <a:off x="9124774" y="4408071"/>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90" name="Text Box 81"/>
          <p:cNvSpPr txBox="1">
            <a:spLocks noChangeArrowheads="1"/>
          </p:cNvSpPr>
          <p:nvPr/>
        </p:nvSpPr>
        <p:spPr bwMode="auto">
          <a:xfrm>
            <a:off x="9156050" y="5229522"/>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
        <p:nvSpPr>
          <p:cNvPr id="64591" name="Text Box 82"/>
          <p:cNvSpPr txBox="1">
            <a:spLocks noChangeArrowheads="1"/>
          </p:cNvSpPr>
          <p:nvPr/>
        </p:nvSpPr>
        <p:spPr bwMode="auto">
          <a:xfrm>
            <a:off x="7991700" y="5231107"/>
            <a:ext cx="141064" cy="184666"/>
          </a:xfrm>
          <a:prstGeom prst="rect">
            <a:avLst/>
          </a:prstGeom>
          <a:solidFill>
            <a:schemeClr val="bg1"/>
          </a:solidFill>
          <a:ln w="9525">
            <a:noFill/>
            <a:miter lim="800000"/>
            <a:headEnd/>
            <a:tailEnd/>
          </a:ln>
        </p:spPr>
        <p:txBody>
          <a:bodyPr wrap="none" lIns="0" tIns="0" rIns="0" bIns="0">
            <a:spAutoFit/>
          </a:bodyPr>
          <a:lstStyle/>
          <a:p>
            <a:r>
              <a:rPr lang="en-US" sz="1200" b="1" dirty="0">
                <a:latin typeface="Arial Narrow" panose="020B0606020202030204" pitchFamily="34" charset="0"/>
              </a:rPr>
              <a:t>10</a:t>
            </a:r>
          </a:p>
        </p:txBody>
      </p:sp>
    </p:spTree>
    <p:extLst>
      <p:ext uri="{BB962C8B-B14F-4D97-AF65-F5344CB8AC3E}">
        <p14:creationId xmlns:p14="http://schemas.microsoft.com/office/powerpoint/2010/main" val="235253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83526BEE-D66D-AF45-88BC-48CC1372261A}"/>
              </a:ext>
            </a:extLst>
          </p:cNvPr>
          <p:cNvGraphicFramePr>
            <a:graphicFrameLocks noGrp="1"/>
          </p:cNvGraphicFramePr>
          <p:nvPr>
            <p:extLst/>
          </p:nvPr>
        </p:nvGraphicFramePr>
        <p:xfrm>
          <a:off x="1860883" y="1276223"/>
          <a:ext cx="8301792" cy="1616088"/>
        </p:xfrm>
        <a:graphic>
          <a:graphicData uri="http://schemas.openxmlformats.org/drawingml/2006/table">
            <a:tbl>
              <a:tblPr firstRow="1" firstCol="1" bandRow="1">
                <a:tableStyleId>{FABFCF23-3B69-468F-B69F-88F6DE6A72F2}</a:tableStyleId>
              </a:tblPr>
              <a:tblGrid>
                <a:gridCol w="2358191">
                  <a:extLst>
                    <a:ext uri="{9D8B030D-6E8A-4147-A177-3AD203B41FA5}">
                      <a16:colId xmlns:a16="http://schemas.microsoft.com/office/drawing/2014/main" val="1186549754"/>
                    </a:ext>
                  </a:extLst>
                </a:gridCol>
                <a:gridCol w="1660358">
                  <a:extLst>
                    <a:ext uri="{9D8B030D-6E8A-4147-A177-3AD203B41FA5}">
                      <a16:colId xmlns:a16="http://schemas.microsoft.com/office/drawing/2014/main" val="338058016"/>
                    </a:ext>
                  </a:extLst>
                </a:gridCol>
                <a:gridCol w="1227221">
                  <a:extLst>
                    <a:ext uri="{9D8B030D-6E8A-4147-A177-3AD203B41FA5}">
                      <a16:colId xmlns:a16="http://schemas.microsoft.com/office/drawing/2014/main" val="47820184"/>
                    </a:ext>
                  </a:extLst>
                </a:gridCol>
                <a:gridCol w="1564105">
                  <a:extLst>
                    <a:ext uri="{9D8B030D-6E8A-4147-A177-3AD203B41FA5}">
                      <a16:colId xmlns:a16="http://schemas.microsoft.com/office/drawing/2014/main" val="3978995372"/>
                    </a:ext>
                  </a:extLst>
                </a:gridCol>
                <a:gridCol w="1491917">
                  <a:extLst>
                    <a:ext uri="{9D8B030D-6E8A-4147-A177-3AD203B41FA5}">
                      <a16:colId xmlns:a16="http://schemas.microsoft.com/office/drawing/2014/main" val="3934744270"/>
                    </a:ext>
                  </a:extLst>
                </a:gridCol>
              </a:tblGrid>
              <a:tr h="742589">
                <a:tc>
                  <a:txBody>
                    <a:bodyPr/>
                    <a:lstStyle/>
                    <a:p>
                      <a:pPr algn="l">
                        <a:lnSpc>
                          <a:spcPct val="115000"/>
                        </a:lnSpc>
                        <a:spcAft>
                          <a:spcPts val="0"/>
                        </a:spcAft>
                      </a:pPr>
                      <a:r>
                        <a:rPr lang="ru-RU" sz="2400" dirty="0">
                          <a:effectLst/>
                          <a:latin typeface="Times" pitchFamily="2" charset="0"/>
                        </a:rPr>
                        <a:t>бензин </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дизель</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газ</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noProof="1">
                          <a:effectLst/>
                          <a:latin typeface="Times" pitchFamily="2" charset="0"/>
                        </a:rPr>
                        <a:t>смеш-ное</a:t>
                      </a:r>
                      <a:endParaRPr lang="ru-RU" sz="2400" noProof="1">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noProof="1">
                          <a:effectLst/>
                          <a:latin typeface="Times" pitchFamily="2" charset="0"/>
                        </a:rPr>
                        <a:t>электрич.</a:t>
                      </a:r>
                      <a:endParaRPr lang="ru-RU" sz="2400" noProof="1">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968444"/>
                  </a:ext>
                </a:extLst>
              </a:tr>
              <a:tr h="873499">
                <a:tc>
                  <a:txBody>
                    <a:bodyPr/>
                    <a:lstStyle/>
                    <a:p>
                      <a:pPr algn="l">
                        <a:lnSpc>
                          <a:spcPct val="115000"/>
                        </a:lnSpc>
                        <a:spcAft>
                          <a:spcPts val="0"/>
                        </a:spcAft>
                      </a:pPr>
                      <a:r>
                        <a:rPr lang="ru-RU" sz="2400" dirty="0">
                          <a:effectLst/>
                          <a:latin typeface="Times" pitchFamily="2" charset="0"/>
                        </a:rPr>
                        <a:t>437 991</a:t>
                      </a:r>
                    </a:p>
                    <a:p>
                      <a:pPr algn="l">
                        <a:lnSpc>
                          <a:spcPct val="115000"/>
                        </a:lnSpc>
                        <a:spcAft>
                          <a:spcPts val="0"/>
                        </a:spcAft>
                      </a:pPr>
                      <a:r>
                        <a:rPr lang="ru-RU" sz="2400" dirty="0">
                          <a:effectLst/>
                          <a:latin typeface="Times" pitchFamily="2" charset="0"/>
                          <a:ea typeface="Arial" panose="020B0604020202020204" pitchFamily="34" charset="0"/>
                          <a:cs typeface="Times New Roman" panose="02020603050405020304" pitchFamily="18" charset="0"/>
                        </a:rPr>
                        <a:t>93</a:t>
                      </a:r>
                      <a:r>
                        <a:rPr lang="en-GB" sz="2400" dirty="0">
                          <a:effectLst/>
                          <a:latin typeface="Times" pitchFamily="2" charset="0"/>
                          <a:ea typeface="Arial" panose="020B0604020202020204" pitchFamily="34" charset="0"/>
                          <a:cs typeface="Times New Roman" panose="02020603050405020304" pitchFamily="18" charset="0"/>
                        </a:rPr>
                        <a:t>%</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18 104</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633</a:t>
                      </a:r>
                      <a:endParaRPr lang="en-GB" sz="2400" dirty="0">
                        <a:effectLst/>
                        <a:latin typeface="Times" pitchFamily="2" charset="0"/>
                      </a:endParaRPr>
                    </a:p>
                    <a:p>
                      <a:pPr algn="l">
                        <a:lnSpc>
                          <a:spcPct val="115000"/>
                        </a:lnSpc>
                        <a:spcAft>
                          <a:spcPts val="0"/>
                        </a:spcAft>
                      </a:pPr>
                      <a:r>
                        <a:rPr lang="en-GB" sz="2400" dirty="0">
                          <a:effectLst/>
                          <a:latin typeface="Times" pitchFamily="2" charset="0"/>
                          <a:ea typeface="Arial" panose="020B0604020202020204" pitchFamily="34" charset="0"/>
                          <a:cs typeface="Times New Roman" panose="02020603050405020304" pitchFamily="18" charset="0"/>
                        </a:rPr>
                        <a:t>0,13%</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a:lnSpc>
                          <a:spcPct val="115000"/>
                        </a:lnSpc>
                        <a:spcAft>
                          <a:spcPts val="0"/>
                        </a:spcAft>
                      </a:pPr>
                      <a:r>
                        <a:rPr lang="ru-RU" sz="2400">
                          <a:effectLst/>
                          <a:latin typeface="Times" pitchFamily="2" charset="0"/>
                        </a:rPr>
                        <a:t>13 350</a:t>
                      </a:r>
                      <a:endParaRPr lang="ru-RU" sz="240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89</a:t>
                      </a:r>
                      <a:endParaRPr lang="en-GB" sz="2400" dirty="0">
                        <a:effectLst/>
                        <a:latin typeface="Times" pitchFamily="2" charset="0"/>
                      </a:endParaRPr>
                    </a:p>
                    <a:p>
                      <a:pPr algn="l">
                        <a:lnSpc>
                          <a:spcPct val="115000"/>
                        </a:lnSpc>
                        <a:spcAft>
                          <a:spcPts val="0"/>
                        </a:spcAft>
                      </a:pPr>
                      <a:r>
                        <a:rPr lang="en-GB" sz="2400" dirty="0">
                          <a:effectLst/>
                          <a:latin typeface="Times" pitchFamily="2" charset="0"/>
                          <a:ea typeface="Arial" panose="020B0604020202020204" pitchFamily="34" charset="0"/>
                          <a:cs typeface="Times New Roman" panose="02020603050405020304" pitchFamily="18" charset="0"/>
                        </a:rPr>
                        <a:t>0,018%</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65373202"/>
                  </a:ext>
                </a:extLst>
              </a:tr>
            </a:tbl>
          </a:graphicData>
        </a:graphic>
      </p:graphicFrame>
      <p:graphicFrame>
        <p:nvGraphicFramePr>
          <p:cNvPr id="3" name="Таблица 2">
            <a:extLst>
              <a:ext uri="{FF2B5EF4-FFF2-40B4-BE49-F238E27FC236}">
                <a16:creationId xmlns:a16="http://schemas.microsoft.com/office/drawing/2014/main" id="{1B4E36B1-376F-E745-9046-AE89FAFBEB95}"/>
              </a:ext>
            </a:extLst>
          </p:cNvPr>
          <p:cNvGraphicFramePr>
            <a:graphicFrameLocks noGrp="1"/>
          </p:cNvGraphicFramePr>
          <p:nvPr>
            <p:extLst/>
          </p:nvPr>
        </p:nvGraphicFramePr>
        <p:xfrm>
          <a:off x="1840212" y="3648121"/>
          <a:ext cx="8322465" cy="1926201"/>
        </p:xfrm>
        <a:graphic>
          <a:graphicData uri="http://schemas.openxmlformats.org/drawingml/2006/table">
            <a:tbl>
              <a:tblPr firstRow="1" firstCol="1" bandRow="1">
                <a:tableStyleId>{5A111915-BE36-4E01-A7E5-04B1672EAD32}</a:tableStyleId>
              </a:tblPr>
              <a:tblGrid>
                <a:gridCol w="1143590">
                  <a:extLst>
                    <a:ext uri="{9D8B030D-6E8A-4147-A177-3AD203B41FA5}">
                      <a16:colId xmlns:a16="http://schemas.microsoft.com/office/drawing/2014/main" val="573755508"/>
                    </a:ext>
                  </a:extLst>
                </a:gridCol>
                <a:gridCol w="1711858">
                  <a:extLst>
                    <a:ext uri="{9D8B030D-6E8A-4147-A177-3AD203B41FA5}">
                      <a16:colId xmlns:a16="http://schemas.microsoft.com/office/drawing/2014/main" val="2376446934"/>
                    </a:ext>
                  </a:extLst>
                </a:gridCol>
                <a:gridCol w="1711858">
                  <a:extLst>
                    <a:ext uri="{9D8B030D-6E8A-4147-A177-3AD203B41FA5}">
                      <a16:colId xmlns:a16="http://schemas.microsoft.com/office/drawing/2014/main" val="3657930846"/>
                    </a:ext>
                  </a:extLst>
                </a:gridCol>
                <a:gridCol w="1711858">
                  <a:extLst>
                    <a:ext uri="{9D8B030D-6E8A-4147-A177-3AD203B41FA5}">
                      <a16:colId xmlns:a16="http://schemas.microsoft.com/office/drawing/2014/main" val="584712340"/>
                    </a:ext>
                  </a:extLst>
                </a:gridCol>
                <a:gridCol w="2043301">
                  <a:extLst>
                    <a:ext uri="{9D8B030D-6E8A-4147-A177-3AD203B41FA5}">
                      <a16:colId xmlns:a16="http://schemas.microsoft.com/office/drawing/2014/main" val="600883424"/>
                    </a:ext>
                  </a:extLst>
                </a:gridCol>
              </a:tblGrid>
              <a:tr h="1022687">
                <a:tc>
                  <a:txBody>
                    <a:bodyPr/>
                    <a:lstStyle/>
                    <a:p>
                      <a:pPr algn="l">
                        <a:lnSpc>
                          <a:spcPct val="115000"/>
                        </a:lnSpc>
                        <a:spcAft>
                          <a:spcPts val="0"/>
                        </a:spcAft>
                      </a:pPr>
                      <a:r>
                        <a:rPr lang="ru-RU" sz="2400" dirty="0">
                          <a:effectLst/>
                          <a:latin typeface="Times" pitchFamily="2" charset="0"/>
                        </a:rPr>
                        <a:t>менее 3 лет</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3 - 7 лет</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7 - 10 лет</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более 10 лет</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прочие</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051672"/>
                  </a:ext>
                </a:extLst>
              </a:tr>
              <a:tr h="903514">
                <a:tc>
                  <a:txBody>
                    <a:bodyPr/>
                    <a:lstStyle/>
                    <a:p>
                      <a:pPr algn="l">
                        <a:lnSpc>
                          <a:spcPct val="115000"/>
                        </a:lnSpc>
                        <a:spcAft>
                          <a:spcPts val="0"/>
                        </a:spcAft>
                      </a:pPr>
                      <a:r>
                        <a:rPr lang="ru-RU" sz="2400" dirty="0">
                          <a:effectLst/>
                          <a:latin typeface="Times" pitchFamily="2" charset="0"/>
                        </a:rPr>
                        <a:t>72 216</a:t>
                      </a:r>
                      <a:endParaRPr lang="en-GB" sz="2400" dirty="0">
                        <a:effectLst/>
                        <a:latin typeface="Times" pitchFamily="2" charset="0"/>
                      </a:endParaRPr>
                    </a:p>
                    <a:p>
                      <a:pPr algn="l">
                        <a:lnSpc>
                          <a:spcPct val="115000"/>
                        </a:lnSpc>
                        <a:spcAft>
                          <a:spcPts val="0"/>
                        </a:spcAft>
                      </a:pPr>
                      <a:r>
                        <a:rPr lang="en-GB" sz="2400" dirty="0">
                          <a:effectLst/>
                          <a:latin typeface="Times" pitchFamily="2" charset="0"/>
                          <a:ea typeface="Arial" panose="020B0604020202020204" pitchFamily="34" charset="0"/>
                          <a:cs typeface="Times New Roman" panose="02020603050405020304" pitchFamily="18" charset="0"/>
                        </a:rPr>
                        <a:t>15%</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87 094</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a:effectLst/>
                          <a:latin typeface="Times" pitchFamily="2" charset="0"/>
                        </a:rPr>
                        <a:t>47 597</a:t>
                      </a:r>
                      <a:endParaRPr lang="ru-RU" sz="240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ru-RU" sz="2400" dirty="0">
                          <a:effectLst/>
                          <a:latin typeface="Times" pitchFamily="2" charset="0"/>
                        </a:rPr>
                        <a:t>245 933</a:t>
                      </a:r>
                      <a:endParaRPr lang="en-GB" sz="2400" dirty="0">
                        <a:effectLst/>
                        <a:latin typeface="Times" pitchFamily="2" charset="0"/>
                      </a:endParaRPr>
                    </a:p>
                    <a:p>
                      <a:pPr algn="l">
                        <a:lnSpc>
                          <a:spcPct val="115000"/>
                        </a:lnSpc>
                        <a:spcAft>
                          <a:spcPts val="0"/>
                        </a:spcAft>
                      </a:pPr>
                      <a:r>
                        <a:rPr lang="en-GB" sz="2400" dirty="0">
                          <a:effectLst/>
                          <a:latin typeface="Times" pitchFamily="2" charset="0"/>
                          <a:ea typeface="Arial" panose="020B0604020202020204" pitchFamily="34" charset="0"/>
                          <a:cs typeface="Times New Roman" panose="02020603050405020304" pitchFamily="18" charset="0"/>
                        </a:rPr>
                        <a:t>52,2%</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a:lnSpc>
                          <a:spcPct val="115000"/>
                        </a:lnSpc>
                        <a:spcAft>
                          <a:spcPts val="0"/>
                        </a:spcAft>
                      </a:pPr>
                      <a:r>
                        <a:rPr lang="ru-RU" sz="2400" dirty="0">
                          <a:effectLst/>
                          <a:latin typeface="Times" pitchFamily="2" charset="0"/>
                        </a:rPr>
                        <a:t>18 242</a:t>
                      </a:r>
                      <a:endParaRPr lang="ru-RU" sz="2400" dirty="0">
                        <a:effectLst/>
                        <a:latin typeface="Times" pitchFamily="2"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6476222"/>
                  </a:ext>
                </a:extLst>
              </a:tr>
            </a:tbl>
          </a:graphicData>
        </a:graphic>
      </p:graphicFrame>
      <p:sp>
        <p:nvSpPr>
          <p:cNvPr id="4" name="Прямоугольник 3">
            <a:extLst>
              <a:ext uri="{FF2B5EF4-FFF2-40B4-BE49-F238E27FC236}">
                <a16:creationId xmlns:a16="http://schemas.microsoft.com/office/drawing/2014/main" id="{C98CA778-CF74-EE46-BF5D-A7D3DA723790}"/>
              </a:ext>
            </a:extLst>
          </p:cNvPr>
          <p:cNvSpPr/>
          <p:nvPr/>
        </p:nvSpPr>
        <p:spPr>
          <a:xfrm>
            <a:off x="1840212" y="221979"/>
            <a:ext cx="8301792" cy="927946"/>
          </a:xfrm>
          <a:prstGeom prst="rect">
            <a:avLst/>
          </a:prstGeom>
        </p:spPr>
        <p:txBody>
          <a:bodyPr wrap="square">
            <a:spAutoFit/>
          </a:bodyPr>
          <a:lstStyle/>
          <a:p>
            <a:pPr>
              <a:lnSpc>
                <a:spcPct val="115000"/>
              </a:lnSpc>
            </a:pPr>
            <a:r>
              <a:rPr lang="en-GB" sz="2400" noProof="1">
                <a:latin typeface="Times" pitchFamily="2" charset="0"/>
                <a:ea typeface="Arial" panose="020B0604020202020204" pitchFamily="34" charset="0"/>
              </a:rPr>
              <a:t>Availability of registered passenger cars by year of manufacture in the </a:t>
            </a:r>
            <a:r>
              <a:rPr lang="kk-KZ" sz="2400" noProof="1">
                <a:latin typeface="Times" pitchFamily="2" charset="0"/>
                <a:ea typeface="Arial" panose="020B0604020202020204" pitchFamily="34" charset="0"/>
              </a:rPr>
              <a:t> </a:t>
            </a:r>
            <a:r>
              <a:rPr lang="en-GB" sz="2400" noProof="1">
                <a:latin typeface="Times" pitchFamily="2" charset="0"/>
                <a:ea typeface="Arial" panose="020B0604020202020204" pitchFamily="34" charset="0"/>
              </a:rPr>
              <a:t>Almaty on January 1, 2019</a:t>
            </a:r>
            <a:r>
              <a:rPr lang="ru-RU" sz="2400" noProof="1">
                <a:latin typeface="Times" pitchFamily="2" charset="0"/>
                <a:ea typeface="Arial" panose="020B0604020202020204" pitchFamily="34" charset="0"/>
              </a:rPr>
              <a:t> </a:t>
            </a:r>
          </a:p>
        </p:txBody>
      </p:sp>
    </p:spTree>
    <p:extLst>
      <p:ext uri="{BB962C8B-B14F-4D97-AF65-F5344CB8AC3E}">
        <p14:creationId xmlns:p14="http://schemas.microsoft.com/office/powerpoint/2010/main" val="2435170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5BC3FA2-602B-9346-905B-0FAF6294A116}"/>
              </a:ext>
            </a:extLst>
          </p:cNvPr>
          <p:cNvGraphicFramePr>
            <a:graphicFrameLocks noGrp="1"/>
          </p:cNvGraphicFramePr>
          <p:nvPr>
            <p:extLst/>
          </p:nvPr>
        </p:nvGraphicFramePr>
        <p:xfrm>
          <a:off x="1812760" y="936364"/>
          <a:ext cx="8590547" cy="1915479"/>
        </p:xfrm>
        <a:graphic>
          <a:graphicData uri="http://schemas.openxmlformats.org/drawingml/2006/table">
            <a:tbl>
              <a:tblPr firstRow="1" firstCol="1" bandRow="1">
                <a:tableStyleId>{5C22544A-7EE6-4342-B048-85BDC9FD1C3A}</a:tableStyleId>
              </a:tblPr>
              <a:tblGrid>
                <a:gridCol w="1477675">
                  <a:extLst>
                    <a:ext uri="{9D8B030D-6E8A-4147-A177-3AD203B41FA5}">
                      <a16:colId xmlns:a16="http://schemas.microsoft.com/office/drawing/2014/main" val="3382699790"/>
                    </a:ext>
                  </a:extLst>
                </a:gridCol>
                <a:gridCol w="901632">
                  <a:extLst>
                    <a:ext uri="{9D8B030D-6E8A-4147-A177-3AD203B41FA5}">
                      <a16:colId xmlns:a16="http://schemas.microsoft.com/office/drawing/2014/main" val="445399951"/>
                    </a:ext>
                  </a:extLst>
                </a:gridCol>
                <a:gridCol w="1152085">
                  <a:extLst>
                    <a:ext uri="{9D8B030D-6E8A-4147-A177-3AD203B41FA5}">
                      <a16:colId xmlns:a16="http://schemas.microsoft.com/office/drawing/2014/main" val="4103357921"/>
                    </a:ext>
                  </a:extLst>
                </a:gridCol>
                <a:gridCol w="1177131">
                  <a:extLst>
                    <a:ext uri="{9D8B030D-6E8A-4147-A177-3AD203B41FA5}">
                      <a16:colId xmlns:a16="http://schemas.microsoft.com/office/drawing/2014/main" val="1963046913"/>
                    </a:ext>
                  </a:extLst>
                </a:gridCol>
                <a:gridCol w="1477674">
                  <a:extLst>
                    <a:ext uri="{9D8B030D-6E8A-4147-A177-3AD203B41FA5}">
                      <a16:colId xmlns:a16="http://schemas.microsoft.com/office/drawing/2014/main" val="3481048717"/>
                    </a:ext>
                  </a:extLst>
                </a:gridCol>
                <a:gridCol w="1452629">
                  <a:extLst>
                    <a:ext uri="{9D8B030D-6E8A-4147-A177-3AD203B41FA5}">
                      <a16:colId xmlns:a16="http://schemas.microsoft.com/office/drawing/2014/main" val="964663626"/>
                    </a:ext>
                  </a:extLst>
                </a:gridCol>
                <a:gridCol w="951721">
                  <a:extLst>
                    <a:ext uri="{9D8B030D-6E8A-4147-A177-3AD203B41FA5}">
                      <a16:colId xmlns:a16="http://schemas.microsoft.com/office/drawing/2014/main" val="624498787"/>
                    </a:ext>
                  </a:extLst>
                </a:gridCol>
              </a:tblGrid>
              <a:tr h="0">
                <a:tc>
                  <a:txBody>
                    <a:bodyPr/>
                    <a:lstStyle/>
                    <a:p>
                      <a:pPr>
                        <a:lnSpc>
                          <a:spcPct val="115000"/>
                        </a:lnSpc>
                        <a:spcAft>
                          <a:spcPts val="0"/>
                        </a:spcAft>
                      </a:pPr>
                      <a:r>
                        <a:rPr lang="x-none" sz="1400">
                          <a:effectLst/>
                        </a:rPr>
                        <a:t>Перегон (от-до)</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Время</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Легковой транспорт</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Микро</a:t>
                      </a:r>
                      <a:endParaRPr lang="ru-RU" sz="1400">
                        <a:effectLst/>
                      </a:endParaRPr>
                    </a:p>
                    <a:p>
                      <a:pPr>
                        <a:lnSpc>
                          <a:spcPct val="115000"/>
                        </a:lnSpc>
                        <a:spcAft>
                          <a:spcPts val="0"/>
                        </a:spcAft>
                      </a:pPr>
                      <a:r>
                        <a:rPr lang="x-none" sz="1400">
                          <a:effectLst/>
                        </a:rPr>
                        <a:t>автобус</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Автобус средней вместимости</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Автобус большой вместимости</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Соот</a:t>
                      </a:r>
                      <a:r>
                        <a:rPr lang="ru-RU" sz="1400" dirty="0">
                          <a:effectLst/>
                        </a:rPr>
                        <a:t>-</a:t>
                      </a:r>
                      <a:r>
                        <a:rPr lang="x-none" sz="1400">
                          <a:effectLst/>
                        </a:rPr>
                        <a:t>нош</a:t>
                      </a:r>
                      <a:r>
                        <a:rPr lang="ru-RU" sz="1400" dirty="0">
                          <a:effectLst/>
                        </a:rPr>
                        <a:t>-</a:t>
                      </a:r>
                      <a:r>
                        <a:rPr lang="x-none" sz="1400">
                          <a:effectLst/>
                        </a:rPr>
                        <a:t>ние</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637664"/>
                  </a:ext>
                </a:extLst>
              </a:tr>
              <a:tr h="161925">
                <a:tc>
                  <a:txBody>
                    <a:bodyPr/>
                    <a:lstStyle/>
                    <a:p>
                      <a:pPr>
                        <a:lnSpc>
                          <a:spcPct val="115000"/>
                        </a:lnSpc>
                        <a:spcAft>
                          <a:spcPts val="0"/>
                        </a:spcAft>
                      </a:pPr>
                      <a:r>
                        <a:rPr lang="x-none" sz="1400">
                          <a:effectLst/>
                        </a:rPr>
                        <a:t>ул. Тургута Озала -ул. Брусиловского</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1455</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66</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87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9/1</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3390118"/>
                  </a:ext>
                </a:extLst>
              </a:tr>
              <a:tr h="161925">
                <a:tc>
                  <a:txBody>
                    <a:bodyPr/>
                    <a:lstStyle/>
                    <a:p>
                      <a:pPr>
                        <a:lnSpc>
                          <a:spcPct val="115000"/>
                        </a:lnSpc>
                        <a:spcAft>
                          <a:spcPts val="0"/>
                        </a:spcAft>
                      </a:pPr>
                      <a:r>
                        <a:rPr lang="x-none" sz="1400">
                          <a:effectLst/>
                        </a:rPr>
                        <a:t>ул. Розыбакиева - ул. Байзакова</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2996</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83</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13</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69</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18/1</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886537534"/>
                  </a:ext>
                </a:extLst>
              </a:tr>
            </a:tbl>
          </a:graphicData>
        </a:graphic>
      </p:graphicFrame>
      <p:sp>
        <p:nvSpPr>
          <p:cNvPr id="4" name="Прямоугольник 3">
            <a:extLst>
              <a:ext uri="{FF2B5EF4-FFF2-40B4-BE49-F238E27FC236}">
                <a16:creationId xmlns:a16="http://schemas.microsoft.com/office/drawing/2014/main" id="{D0254EF1-5317-8A49-9EB1-56AA72826D54}"/>
              </a:ext>
            </a:extLst>
          </p:cNvPr>
          <p:cNvSpPr/>
          <p:nvPr/>
        </p:nvSpPr>
        <p:spPr>
          <a:xfrm>
            <a:off x="2149643" y="142279"/>
            <a:ext cx="7916779" cy="396519"/>
          </a:xfrm>
          <a:prstGeom prst="rect">
            <a:avLst/>
          </a:prstGeom>
        </p:spPr>
        <p:txBody>
          <a:bodyPr wrap="square">
            <a:spAutoFit/>
          </a:bodyPr>
          <a:lstStyle/>
          <a:p>
            <a:pPr algn="ctr">
              <a:lnSpc>
                <a:spcPct val="115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latin typeface="Times" pitchFamily="2" charset="0"/>
                <a:ea typeface="Arial" panose="020B0604020202020204" pitchFamily="34" charset="0"/>
                <a:cs typeface="Times New Roman" panose="02020603050405020304" pitchFamily="18" charset="0"/>
              </a:rPr>
              <a:t>The ratio of cars and public vehicles on </a:t>
            </a:r>
            <a:r>
              <a:rPr lang="en-GB" dirty="0" err="1">
                <a:latin typeface="Times" pitchFamily="2" charset="0"/>
                <a:ea typeface="Arial" panose="020B0604020202020204" pitchFamily="34" charset="0"/>
                <a:cs typeface="Times New Roman" panose="02020603050405020304" pitchFamily="18" charset="0"/>
              </a:rPr>
              <a:t>Raiymbek</a:t>
            </a:r>
            <a:r>
              <a:rPr lang="en-GB" dirty="0">
                <a:latin typeface="Times" pitchFamily="2" charset="0"/>
                <a:ea typeface="Arial" panose="020B0604020202020204" pitchFamily="34" charset="0"/>
                <a:cs typeface="Times New Roman" panose="02020603050405020304" pitchFamily="18" charset="0"/>
              </a:rPr>
              <a:t> and </a:t>
            </a:r>
            <a:r>
              <a:rPr lang="en-GB" dirty="0" err="1">
                <a:latin typeface="Times" pitchFamily="2" charset="0"/>
                <a:ea typeface="Arial" panose="020B0604020202020204" pitchFamily="34" charset="0"/>
                <a:cs typeface="Times New Roman" panose="02020603050405020304" pitchFamily="18" charset="0"/>
              </a:rPr>
              <a:t>Abay</a:t>
            </a:r>
            <a:r>
              <a:rPr lang="en-GB" dirty="0">
                <a:latin typeface="Times" pitchFamily="2" charset="0"/>
                <a:ea typeface="Arial" panose="020B0604020202020204" pitchFamily="34" charset="0"/>
                <a:cs typeface="Times New Roman" panose="02020603050405020304" pitchFamily="18" charset="0"/>
              </a:rPr>
              <a:t> </a:t>
            </a:r>
            <a:r>
              <a:rPr lang="en-GB" dirty="0" err="1">
                <a:latin typeface="Times" pitchFamily="2" charset="0"/>
                <a:ea typeface="Arial" panose="020B0604020202020204" pitchFamily="34" charset="0"/>
                <a:cs typeface="Times New Roman" panose="02020603050405020304" pitchFamily="18" charset="0"/>
              </a:rPr>
              <a:t>ave.</a:t>
            </a:r>
            <a:endParaRPr lang="ru-RU" sz="1400" dirty="0">
              <a:latin typeface="Arial" panose="020B0604020202020204" pitchFamily="34" charset="0"/>
              <a:ea typeface="Arial" panose="020B0604020202020204" pitchFamily="34" charset="0"/>
            </a:endParaRPr>
          </a:p>
        </p:txBody>
      </p:sp>
      <p:graphicFrame>
        <p:nvGraphicFramePr>
          <p:cNvPr id="8" name="Таблица 7">
            <a:extLst>
              <a:ext uri="{FF2B5EF4-FFF2-40B4-BE49-F238E27FC236}">
                <a16:creationId xmlns:a16="http://schemas.microsoft.com/office/drawing/2014/main" id="{BCBD33E5-6300-E546-A1A5-C95F3CEF11DE}"/>
              </a:ext>
            </a:extLst>
          </p:cNvPr>
          <p:cNvGraphicFramePr>
            <a:graphicFrameLocks noGrp="1"/>
          </p:cNvGraphicFramePr>
          <p:nvPr>
            <p:extLst/>
          </p:nvPr>
        </p:nvGraphicFramePr>
        <p:xfrm>
          <a:off x="1812760" y="3301201"/>
          <a:ext cx="8590547" cy="3340230"/>
        </p:xfrm>
        <a:graphic>
          <a:graphicData uri="http://schemas.openxmlformats.org/drawingml/2006/table">
            <a:tbl>
              <a:tblPr firstRow="1" firstCol="1" bandRow="1">
                <a:tableStyleId>{5C22544A-7EE6-4342-B048-85BDC9FD1C3A}</a:tableStyleId>
              </a:tblPr>
              <a:tblGrid>
                <a:gridCol w="1552811">
                  <a:extLst>
                    <a:ext uri="{9D8B030D-6E8A-4147-A177-3AD203B41FA5}">
                      <a16:colId xmlns:a16="http://schemas.microsoft.com/office/drawing/2014/main" val="1576906368"/>
                    </a:ext>
                  </a:extLst>
                </a:gridCol>
                <a:gridCol w="660998">
                  <a:extLst>
                    <a:ext uri="{9D8B030D-6E8A-4147-A177-3AD203B41FA5}">
                      <a16:colId xmlns:a16="http://schemas.microsoft.com/office/drawing/2014/main" val="2974800542"/>
                    </a:ext>
                  </a:extLst>
                </a:gridCol>
                <a:gridCol w="1067130">
                  <a:extLst>
                    <a:ext uri="{9D8B030D-6E8A-4147-A177-3AD203B41FA5}">
                      <a16:colId xmlns:a16="http://schemas.microsoft.com/office/drawing/2014/main" val="3020491039"/>
                    </a:ext>
                  </a:extLst>
                </a:gridCol>
                <a:gridCol w="857923">
                  <a:extLst>
                    <a:ext uri="{9D8B030D-6E8A-4147-A177-3AD203B41FA5}">
                      <a16:colId xmlns:a16="http://schemas.microsoft.com/office/drawing/2014/main" val="3259061014"/>
                    </a:ext>
                  </a:extLst>
                </a:gridCol>
                <a:gridCol w="1120657">
                  <a:extLst>
                    <a:ext uri="{9D8B030D-6E8A-4147-A177-3AD203B41FA5}">
                      <a16:colId xmlns:a16="http://schemas.microsoft.com/office/drawing/2014/main" val="1026256008"/>
                    </a:ext>
                  </a:extLst>
                </a:gridCol>
                <a:gridCol w="1051904">
                  <a:extLst>
                    <a:ext uri="{9D8B030D-6E8A-4147-A177-3AD203B41FA5}">
                      <a16:colId xmlns:a16="http://schemas.microsoft.com/office/drawing/2014/main" val="1139710903"/>
                    </a:ext>
                  </a:extLst>
                </a:gridCol>
                <a:gridCol w="1076949">
                  <a:extLst>
                    <a:ext uri="{9D8B030D-6E8A-4147-A177-3AD203B41FA5}">
                      <a16:colId xmlns:a16="http://schemas.microsoft.com/office/drawing/2014/main" val="1699869042"/>
                    </a:ext>
                  </a:extLst>
                </a:gridCol>
                <a:gridCol w="1202175">
                  <a:extLst>
                    <a:ext uri="{9D8B030D-6E8A-4147-A177-3AD203B41FA5}">
                      <a16:colId xmlns:a16="http://schemas.microsoft.com/office/drawing/2014/main" val="810100154"/>
                    </a:ext>
                  </a:extLst>
                </a:gridCol>
              </a:tblGrid>
              <a:tr h="0">
                <a:tc>
                  <a:txBody>
                    <a:bodyPr/>
                    <a:lstStyle/>
                    <a:p>
                      <a:pPr>
                        <a:lnSpc>
                          <a:spcPct val="115000"/>
                        </a:lnSpc>
                        <a:spcAft>
                          <a:spcPts val="0"/>
                        </a:spcAft>
                      </a:pPr>
                      <a:r>
                        <a:rPr lang="x-none" sz="1400">
                          <a:effectLst/>
                        </a:rPr>
                        <a:t>Перегон (от-до)</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Время</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Легковой транспорт</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Микро</a:t>
                      </a:r>
                      <a:endParaRPr lang="ru-RU" sz="1400">
                        <a:effectLst/>
                      </a:endParaRPr>
                    </a:p>
                    <a:p>
                      <a:pPr>
                        <a:lnSpc>
                          <a:spcPct val="115000"/>
                        </a:lnSpc>
                        <a:spcAft>
                          <a:spcPts val="0"/>
                        </a:spcAft>
                      </a:pPr>
                      <a:r>
                        <a:rPr lang="x-none" sz="1400">
                          <a:effectLst/>
                        </a:rPr>
                        <a:t>автобус</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Автобус средней вместимости</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Автобус большой вместимости</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Троллейбус</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Соотношение</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3469115"/>
                  </a:ext>
                </a:extLst>
              </a:tr>
              <a:tr h="161925">
                <a:tc>
                  <a:txBody>
                    <a:bodyPr/>
                    <a:lstStyle/>
                    <a:p>
                      <a:pPr>
                        <a:lnSpc>
                          <a:spcPct val="115000"/>
                        </a:lnSpc>
                        <a:spcAft>
                          <a:spcPts val="0"/>
                        </a:spcAft>
                      </a:pPr>
                      <a:r>
                        <a:rPr lang="x-none" sz="1400">
                          <a:effectLst/>
                        </a:rPr>
                        <a:t>ул. Фурманова - ул. Достык</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320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11</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38</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0</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6/1</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5126776"/>
                  </a:ext>
                </a:extLst>
              </a:tr>
              <a:tr h="161925">
                <a:tc>
                  <a:txBody>
                    <a:bodyPr/>
                    <a:lstStyle/>
                    <a:p>
                      <a:pPr>
                        <a:lnSpc>
                          <a:spcPct val="115000"/>
                        </a:lnSpc>
                        <a:spcAft>
                          <a:spcPts val="0"/>
                        </a:spcAft>
                      </a:pPr>
                      <a:r>
                        <a:rPr lang="x-none" sz="1400">
                          <a:effectLst/>
                        </a:rPr>
                        <a:t>ул. Достык - ул. Фурманова</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245</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32</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6/1</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245451"/>
                  </a:ext>
                </a:extLst>
              </a:tr>
              <a:tr h="161925">
                <a:tc>
                  <a:txBody>
                    <a:bodyPr/>
                    <a:lstStyle/>
                    <a:p>
                      <a:pPr>
                        <a:lnSpc>
                          <a:spcPct val="115000"/>
                        </a:lnSpc>
                        <a:spcAft>
                          <a:spcPts val="0"/>
                        </a:spcAft>
                      </a:pPr>
                      <a:r>
                        <a:rPr lang="x-none" sz="1400">
                          <a:effectLst/>
                        </a:rPr>
                        <a:t>ул. Байтурсынова -  ул. Сейфулина</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1195</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35</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67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11/1</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1029347"/>
                  </a:ext>
                </a:extLst>
              </a:tr>
              <a:tr h="161925">
                <a:tc>
                  <a:txBody>
                    <a:bodyPr/>
                    <a:lstStyle/>
                    <a:p>
                      <a:pPr>
                        <a:lnSpc>
                          <a:spcPct val="115000"/>
                        </a:lnSpc>
                        <a:spcAft>
                          <a:spcPts val="0"/>
                        </a:spcAft>
                      </a:pPr>
                      <a:r>
                        <a:rPr lang="x-none" sz="1400">
                          <a:effectLst/>
                        </a:rPr>
                        <a:t>ул. Тургут Озала - ул. Розыбакиева</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7:00 - 8:00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1969</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22</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57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23</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18/1</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76368064"/>
                  </a:ext>
                </a:extLst>
              </a:tr>
              <a:tr h="161925">
                <a:tc>
                  <a:txBody>
                    <a:bodyPr/>
                    <a:lstStyle/>
                    <a:p>
                      <a:pPr>
                        <a:lnSpc>
                          <a:spcPct val="115000"/>
                        </a:lnSpc>
                        <a:spcAft>
                          <a:spcPts val="0"/>
                        </a:spcAft>
                      </a:pPr>
                      <a:r>
                        <a:rPr lang="x-none" sz="1400">
                          <a:effectLst/>
                        </a:rPr>
                        <a:t> ул. Розыбакиева - ул. Гагарина</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8:00 - 9:00</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2037</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29</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3</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47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27</a:t>
                      </a:r>
                      <a:endParaRPr lang="ru-RU"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x-none" sz="1400">
                          <a:effectLst/>
                        </a:rPr>
                        <a:t>20/1</a:t>
                      </a:r>
                      <a:endParaRPr lang="ru-R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3694005078"/>
                  </a:ext>
                </a:extLst>
              </a:tr>
            </a:tbl>
          </a:graphicData>
        </a:graphic>
      </p:graphicFrame>
    </p:spTree>
    <p:extLst>
      <p:ext uri="{BB962C8B-B14F-4D97-AF65-F5344CB8AC3E}">
        <p14:creationId xmlns:p14="http://schemas.microsoft.com/office/powerpoint/2010/main" val="3674081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57B5C5-0262-8B48-AAA5-2D9A12FCF87D}"/>
              </a:ext>
            </a:extLst>
          </p:cNvPr>
          <p:cNvSpPr>
            <a:spLocks noGrp="1"/>
          </p:cNvSpPr>
          <p:nvPr>
            <p:ph type="title"/>
          </p:nvPr>
        </p:nvSpPr>
        <p:spPr/>
        <p:txBody>
          <a:bodyPr/>
          <a:lstStyle/>
          <a:p>
            <a:r>
              <a:rPr lang="en-GB" dirty="0"/>
              <a:t>Using different transportation modes and capacity</a:t>
            </a:r>
            <a:endParaRPr lang="ru-RU" dirty="0"/>
          </a:p>
        </p:txBody>
      </p:sp>
      <p:pic>
        <p:nvPicPr>
          <p:cNvPr id="3" name="Рисунок 2">
            <a:extLst>
              <a:ext uri="{FF2B5EF4-FFF2-40B4-BE49-F238E27FC236}">
                <a16:creationId xmlns:a16="http://schemas.microsoft.com/office/drawing/2014/main" id="{7AA3928B-59BA-2843-B762-19A358D6EFE2}"/>
              </a:ext>
            </a:extLst>
          </p:cNvPr>
          <p:cNvPicPr/>
          <p:nvPr/>
        </p:nvPicPr>
        <p:blipFill>
          <a:blip r:embed="rId2" cstate="print">
            <a:extLst>
              <a:ext uri="{28A0092B-C50C-407E-A947-70E740481C1C}">
                <a14:useLocalDpi xmlns:a14="http://schemas.microsoft.com/office/drawing/2010/main" val="0"/>
              </a:ext>
            </a:extLst>
          </a:blip>
          <a:srcRect t="9328" r="-117"/>
          <a:stretch>
            <a:fillRect/>
          </a:stretch>
        </p:blipFill>
        <p:spPr bwMode="auto">
          <a:xfrm>
            <a:off x="3637988" y="2179343"/>
            <a:ext cx="5119150" cy="3324642"/>
          </a:xfrm>
          <a:prstGeom prst="rect">
            <a:avLst/>
          </a:prstGeom>
          <a:noFill/>
          <a:ln>
            <a:noFill/>
          </a:ln>
        </p:spPr>
      </p:pic>
    </p:spTree>
    <p:extLst>
      <p:ext uri="{BB962C8B-B14F-4D97-AF65-F5344CB8AC3E}">
        <p14:creationId xmlns:p14="http://schemas.microsoft.com/office/powerpoint/2010/main" val="1073145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AD5C399-8B52-4E80-9BB4-553FE13F83EA}"/>
              </a:ext>
            </a:extLst>
          </p:cNvPr>
          <p:cNvSpPr/>
          <p:nvPr/>
        </p:nvSpPr>
        <p:spPr>
          <a:xfrm>
            <a:off x="1524001" y="324007"/>
            <a:ext cx="9144000" cy="954107"/>
          </a:xfrm>
          <a:prstGeom prst="rect">
            <a:avLst/>
          </a:prstGeom>
          <a:solidFill>
            <a:schemeClr val="accent2"/>
          </a:solidFill>
        </p:spPr>
        <p:txBody>
          <a:bodyPr wrap="square">
            <a:spAutoFit/>
          </a:bodyPr>
          <a:lstStyle/>
          <a:p>
            <a:pPr algn="ctr"/>
            <a:r>
              <a:rPr lang="en-GB"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The traffic intensity of urban traffic in the city of Almaty during the day and seasons</a:t>
            </a:r>
            <a:endParaRPr lang="x-none" sz="2800" b="1" dirty="0">
              <a:solidFill>
                <a:schemeClr val="bg1"/>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518C2BA6-6F4F-044C-9FF1-5D15ACDFF1CB}"/>
              </a:ext>
            </a:extLst>
          </p:cNvPr>
          <p:cNvPicPr/>
          <p:nvPr/>
        </p:nvPicPr>
        <p:blipFill>
          <a:blip r:embed="rId3" cstate="print"/>
          <a:srcRect b="53300"/>
          <a:stretch>
            <a:fillRect/>
          </a:stretch>
        </p:blipFill>
        <p:spPr bwMode="auto">
          <a:xfrm>
            <a:off x="2310063" y="1278114"/>
            <a:ext cx="7748336" cy="2378869"/>
          </a:xfrm>
          <a:prstGeom prst="rect">
            <a:avLst/>
          </a:prstGeom>
          <a:noFill/>
          <a:ln w="9525">
            <a:noFill/>
            <a:miter lim="800000"/>
            <a:headEnd/>
            <a:tailEnd/>
          </a:ln>
        </p:spPr>
      </p:pic>
    </p:spTree>
    <p:extLst>
      <p:ext uri="{BB962C8B-B14F-4D97-AF65-F5344CB8AC3E}">
        <p14:creationId xmlns:p14="http://schemas.microsoft.com/office/powerpoint/2010/main" val="1233985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a16="http://schemas.microsoft.com/office/drawing/2014/main" id="{8C7134C2-D8A2-444F-B17F-EE7C3C16C730}"/>
              </a:ext>
            </a:extLst>
          </p:cNvPr>
          <p:cNvGraphicFramePr/>
          <p:nvPr>
            <p:extLst/>
          </p:nvPr>
        </p:nvGraphicFramePr>
        <p:xfrm>
          <a:off x="1875562" y="3321414"/>
          <a:ext cx="7868413" cy="2629890"/>
        </p:xfrm>
        <a:graphic>
          <a:graphicData uri="http://schemas.openxmlformats.org/drawingml/2006/chart">
            <c:chart xmlns:c="http://schemas.openxmlformats.org/drawingml/2006/chart" xmlns:r="http://schemas.openxmlformats.org/officeDocument/2006/relationships" r:id="rId2"/>
          </a:graphicData>
        </a:graphic>
      </p:graphicFrame>
      <p:pic>
        <p:nvPicPr>
          <p:cNvPr id="6" name="Объект 3">
            <a:extLst>
              <a:ext uri="{FF2B5EF4-FFF2-40B4-BE49-F238E27FC236}">
                <a16:creationId xmlns:a16="http://schemas.microsoft.com/office/drawing/2014/main" id="{D810FE0F-5394-6D4E-B35F-1D43D2101D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9953" y="445566"/>
            <a:ext cx="7886700" cy="2504638"/>
          </a:xfrm>
          <a:prstGeom prst="rect">
            <a:avLst/>
          </a:prstGeom>
        </p:spPr>
      </p:pic>
    </p:spTree>
    <p:extLst>
      <p:ext uri="{BB962C8B-B14F-4D97-AF65-F5344CB8AC3E}">
        <p14:creationId xmlns:p14="http://schemas.microsoft.com/office/powerpoint/2010/main" val="84230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1309F-B745-E04B-B83D-C4CCE3E9C654}"/>
              </a:ext>
            </a:extLst>
          </p:cNvPr>
          <p:cNvSpPr>
            <a:spLocks noGrp="1"/>
          </p:cNvSpPr>
          <p:nvPr>
            <p:ph type="title"/>
          </p:nvPr>
        </p:nvSpPr>
        <p:spPr/>
        <p:txBody>
          <a:bodyPr/>
          <a:lstStyle/>
          <a:p>
            <a:pPr algn="ctr"/>
            <a:r>
              <a:rPr lang="en-GB" dirty="0"/>
              <a:t>Conclusion</a:t>
            </a:r>
            <a:endParaRPr lang="ru-RU" dirty="0"/>
          </a:p>
        </p:txBody>
      </p:sp>
      <p:sp>
        <p:nvSpPr>
          <p:cNvPr id="3" name="Объект 2">
            <a:extLst>
              <a:ext uri="{FF2B5EF4-FFF2-40B4-BE49-F238E27FC236}">
                <a16:creationId xmlns:a16="http://schemas.microsoft.com/office/drawing/2014/main" id="{203BF884-0E7F-6447-AD29-F38F9309A877}"/>
              </a:ext>
            </a:extLst>
          </p:cNvPr>
          <p:cNvSpPr>
            <a:spLocks noGrp="1"/>
          </p:cNvSpPr>
          <p:nvPr>
            <p:ph idx="1"/>
          </p:nvPr>
        </p:nvSpPr>
        <p:spPr/>
        <p:txBody>
          <a:bodyPr>
            <a:normAutofit fontScale="77500" lnSpcReduction="20000"/>
          </a:bodyPr>
          <a:lstStyle/>
          <a:p>
            <a:r>
              <a:rPr lang="en-GB" dirty="0"/>
              <a:t>The traffic flow during the day is unevenly distributed over the hours, two peak periods are distinguished: in the morning from 08.00-10.00 and in the afternoon from 16.00-20.00.</a:t>
            </a:r>
          </a:p>
          <a:p>
            <a:r>
              <a:rPr lang="en-GB" dirty="0"/>
              <a:t>The traffic flow during the week is directly dependent on weekdays and weekends.</a:t>
            </a:r>
          </a:p>
          <a:p>
            <a:r>
              <a:rPr lang="en-GB" dirty="0"/>
              <a:t>During the year, traffic flow depends on the vacation period.</a:t>
            </a:r>
          </a:p>
          <a:p>
            <a:r>
              <a:rPr lang="en-GB" dirty="0"/>
              <a:t>The ratio of cars and public vehicles = 18/1.</a:t>
            </a:r>
          </a:p>
          <a:p>
            <a:r>
              <a:rPr lang="en-GB" dirty="0"/>
              <a:t>The increase in the number of vehicles does not correlate with an increase in road surface.</a:t>
            </a:r>
          </a:p>
          <a:p>
            <a:r>
              <a:rPr lang="en-GB" dirty="0"/>
              <a:t> The number of passenger traffic is increasing, and the number of public transport is decreasing, and for some items the number of public transport remains unchanged.</a:t>
            </a:r>
          </a:p>
          <a:p>
            <a:r>
              <a:rPr lang="en-GB" dirty="0"/>
              <a:t>Less than 1% of cars use gas and electric motors.</a:t>
            </a:r>
          </a:p>
          <a:p>
            <a:r>
              <a:rPr lang="en-GB" dirty="0"/>
              <a:t>52% of registered cars are older than 10 years.</a:t>
            </a:r>
            <a:endParaRPr lang="ru-RU" dirty="0"/>
          </a:p>
        </p:txBody>
      </p:sp>
    </p:spTree>
    <p:extLst>
      <p:ext uri="{BB962C8B-B14F-4D97-AF65-F5344CB8AC3E}">
        <p14:creationId xmlns:p14="http://schemas.microsoft.com/office/powerpoint/2010/main" val="1818235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Street Network Types</a:t>
            </a:r>
          </a:p>
        </p:txBody>
      </p:sp>
      <p:cxnSp>
        <p:nvCxnSpPr>
          <p:cNvPr id="6" name="Straight Connector 5"/>
          <p:cNvCxnSpPr/>
          <p:nvPr/>
        </p:nvCxnSpPr>
        <p:spPr bwMode="auto">
          <a:xfrm>
            <a:off x="2731200" y="3909600"/>
            <a:ext cx="218400" cy="20376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11" name="Straight Connector 10"/>
          <p:cNvCxnSpPr/>
          <p:nvPr/>
        </p:nvCxnSpPr>
        <p:spPr bwMode="auto">
          <a:xfrm>
            <a:off x="2745600" y="3009600"/>
            <a:ext cx="1104000" cy="111096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15" name="Straight Connector 14"/>
          <p:cNvCxnSpPr/>
          <p:nvPr/>
        </p:nvCxnSpPr>
        <p:spPr bwMode="auto">
          <a:xfrm>
            <a:off x="3045600" y="2448000"/>
            <a:ext cx="1232880" cy="123120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21" name="Straight Connector 20"/>
          <p:cNvCxnSpPr/>
          <p:nvPr/>
        </p:nvCxnSpPr>
        <p:spPr bwMode="auto">
          <a:xfrm>
            <a:off x="3882660" y="2412000"/>
            <a:ext cx="388620" cy="40914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24" name="Straight Connector 23"/>
          <p:cNvCxnSpPr/>
          <p:nvPr/>
        </p:nvCxnSpPr>
        <p:spPr bwMode="auto">
          <a:xfrm flipH="1">
            <a:off x="2745600" y="2397600"/>
            <a:ext cx="1144260" cy="116748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30" name="Straight Connector 29"/>
          <p:cNvCxnSpPr/>
          <p:nvPr/>
        </p:nvCxnSpPr>
        <p:spPr bwMode="auto">
          <a:xfrm flipH="1">
            <a:off x="3172800" y="2981340"/>
            <a:ext cx="1105680" cy="113922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33" name="Straight Connector 32"/>
          <p:cNvCxnSpPr/>
          <p:nvPr/>
        </p:nvCxnSpPr>
        <p:spPr bwMode="auto">
          <a:xfrm flipH="1">
            <a:off x="2833200" y="2638170"/>
            <a:ext cx="1445280" cy="148239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36" name="Straight Connector 35"/>
          <p:cNvCxnSpPr/>
          <p:nvPr/>
        </p:nvCxnSpPr>
        <p:spPr bwMode="auto">
          <a:xfrm flipH="1">
            <a:off x="2745600" y="2433600"/>
            <a:ext cx="810240" cy="83268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42" name="Straight Connector 41"/>
          <p:cNvCxnSpPr/>
          <p:nvPr/>
        </p:nvCxnSpPr>
        <p:spPr bwMode="auto">
          <a:xfrm flipH="1">
            <a:off x="2745600" y="2433600"/>
            <a:ext cx="196800" cy="20457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48" name="Straight Connector 47"/>
          <p:cNvCxnSpPr/>
          <p:nvPr/>
        </p:nvCxnSpPr>
        <p:spPr bwMode="auto">
          <a:xfrm flipH="1">
            <a:off x="3849600" y="3679200"/>
            <a:ext cx="374400" cy="44136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cxnSp>
        <p:nvCxnSpPr>
          <p:cNvPr id="56" name="Straight Connector 55"/>
          <p:cNvCxnSpPr/>
          <p:nvPr/>
        </p:nvCxnSpPr>
        <p:spPr bwMode="auto">
          <a:xfrm>
            <a:off x="5544360" y="2792520"/>
            <a:ext cx="0" cy="132804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sp>
        <p:nvSpPr>
          <p:cNvPr id="60" name="Freeform 59"/>
          <p:cNvSpPr/>
          <p:nvPr/>
        </p:nvSpPr>
        <p:spPr bwMode="auto">
          <a:xfrm>
            <a:off x="4476000" y="2390400"/>
            <a:ext cx="1322112" cy="453600"/>
          </a:xfrm>
          <a:custGeom>
            <a:avLst/>
            <a:gdLst>
              <a:gd name="connsiteX0" fmla="*/ 1310400 w 1317808"/>
              <a:gd name="connsiteY0" fmla="*/ 0 h 453600"/>
              <a:gd name="connsiteX1" fmla="*/ 1317600 w 1317808"/>
              <a:gd name="connsiteY1" fmla="*/ 237600 h 453600"/>
              <a:gd name="connsiteX2" fmla="*/ 1303200 w 1317808"/>
              <a:gd name="connsiteY2" fmla="*/ 331200 h 453600"/>
              <a:gd name="connsiteX3" fmla="*/ 1288800 w 1317808"/>
              <a:gd name="connsiteY3" fmla="*/ 381600 h 453600"/>
              <a:gd name="connsiteX4" fmla="*/ 1180800 w 1317808"/>
              <a:gd name="connsiteY4" fmla="*/ 396000 h 453600"/>
              <a:gd name="connsiteX5" fmla="*/ 1058400 w 1317808"/>
              <a:gd name="connsiteY5" fmla="*/ 403200 h 453600"/>
              <a:gd name="connsiteX6" fmla="*/ 525600 w 1317808"/>
              <a:gd name="connsiteY6" fmla="*/ 396000 h 453600"/>
              <a:gd name="connsiteX7" fmla="*/ 345600 w 1317808"/>
              <a:gd name="connsiteY7" fmla="*/ 396000 h 453600"/>
              <a:gd name="connsiteX8" fmla="*/ 201600 w 1317808"/>
              <a:gd name="connsiteY8" fmla="*/ 388800 h 453600"/>
              <a:gd name="connsiteX9" fmla="*/ 0 w 1317808"/>
              <a:gd name="connsiteY9" fmla="*/ 453600 h 453600"/>
              <a:gd name="connsiteX0" fmla="*/ 1310400 w 1318636"/>
              <a:gd name="connsiteY0" fmla="*/ 0 h 453600"/>
              <a:gd name="connsiteX1" fmla="*/ 1317600 w 1318636"/>
              <a:gd name="connsiteY1" fmla="*/ 237600 h 453600"/>
              <a:gd name="connsiteX2" fmla="*/ 1288800 w 1318636"/>
              <a:gd name="connsiteY2" fmla="*/ 381600 h 453600"/>
              <a:gd name="connsiteX3" fmla="*/ 1180800 w 1318636"/>
              <a:gd name="connsiteY3" fmla="*/ 396000 h 453600"/>
              <a:gd name="connsiteX4" fmla="*/ 1058400 w 1318636"/>
              <a:gd name="connsiteY4" fmla="*/ 403200 h 453600"/>
              <a:gd name="connsiteX5" fmla="*/ 525600 w 1318636"/>
              <a:gd name="connsiteY5" fmla="*/ 396000 h 453600"/>
              <a:gd name="connsiteX6" fmla="*/ 345600 w 1318636"/>
              <a:gd name="connsiteY6" fmla="*/ 396000 h 453600"/>
              <a:gd name="connsiteX7" fmla="*/ 201600 w 1318636"/>
              <a:gd name="connsiteY7" fmla="*/ 388800 h 453600"/>
              <a:gd name="connsiteX8" fmla="*/ 0 w 1318636"/>
              <a:gd name="connsiteY8" fmla="*/ 453600 h 453600"/>
              <a:gd name="connsiteX0" fmla="*/ 1310400 w 1318191"/>
              <a:gd name="connsiteY0" fmla="*/ 0 h 453600"/>
              <a:gd name="connsiteX1" fmla="*/ 1317600 w 1318191"/>
              <a:gd name="connsiteY1" fmla="*/ 237600 h 453600"/>
              <a:gd name="connsiteX2" fmla="*/ 1296000 w 1318191"/>
              <a:gd name="connsiteY2" fmla="*/ 388800 h 453600"/>
              <a:gd name="connsiteX3" fmla="*/ 1180800 w 1318191"/>
              <a:gd name="connsiteY3" fmla="*/ 396000 h 453600"/>
              <a:gd name="connsiteX4" fmla="*/ 1058400 w 1318191"/>
              <a:gd name="connsiteY4" fmla="*/ 403200 h 453600"/>
              <a:gd name="connsiteX5" fmla="*/ 525600 w 1318191"/>
              <a:gd name="connsiteY5" fmla="*/ 396000 h 453600"/>
              <a:gd name="connsiteX6" fmla="*/ 345600 w 1318191"/>
              <a:gd name="connsiteY6" fmla="*/ 396000 h 453600"/>
              <a:gd name="connsiteX7" fmla="*/ 201600 w 1318191"/>
              <a:gd name="connsiteY7" fmla="*/ 388800 h 453600"/>
              <a:gd name="connsiteX8" fmla="*/ 0 w 1318191"/>
              <a:gd name="connsiteY8" fmla="*/ 453600 h 453600"/>
              <a:gd name="connsiteX0" fmla="*/ 1310400 w 1318191"/>
              <a:gd name="connsiteY0" fmla="*/ 0 h 453600"/>
              <a:gd name="connsiteX1" fmla="*/ 1317600 w 1318191"/>
              <a:gd name="connsiteY1" fmla="*/ 237600 h 453600"/>
              <a:gd name="connsiteX2" fmla="*/ 1296000 w 1318191"/>
              <a:gd name="connsiteY2" fmla="*/ 388800 h 453600"/>
              <a:gd name="connsiteX3" fmla="*/ 1180800 w 1318191"/>
              <a:gd name="connsiteY3" fmla="*/ 396000 h 453600"/>
              <a:gd name="connsiteX4" fmla="*/ 1058400 w 1318191"/>
              <a:gd name="connsiteY4" fmla="*/ 403200 h 453600"/>
              <a:gd name="connsiteX5" fmla="*/ 525600 w 1318191"/>
              <a:gd name="connsiteY5" fmla="*/ 396000 h 453600"/>
              <a:gd name="connsiteX6" fmla="*/ 367200 w 1318191"/>
              <a:gd name="connsiteY6" fmla="*/ 396000 h 453600"/>
              <a:gd name="connsiteX7" fmla="*/ 201600 w 1318191"/>
              <a:gd name="connsiteY7" fmla="*/ 388800 h 453600"/>
              <a:gd name="connsiteX8" fmla="*/ 0 w 1318191"/>
              <a:gd name="connsiteY8" fmla="*/ 453600 h 453600"/>
              <a:gd name="connsiteX0" fmla="*/ 1310400 w 1318191"/>
              <a:gd name="connsiteY0" fmla="*/ 0 h 453600"/>
              <a:gd name="connsiteX1" fmla="*/ 1317600 w 1318191"/>
              <a:gd name="connsiteY1" fmla="*/ 237600 h 453600"/>
              <a:gd name="connsiteX2" fmla="*/ 1296000 w 1318191"/>
              <a:gd name="connsiteY2" fmla="*/ 388800 h 453600"/>
              <a:gd name="connsiteX3" fmla="*/ 1180800 w 1318191"/>
              <a:gd name="connsiteY3" fmla="*/ 396000 h 453600"/>
              <a:gd name="connsiteX4" fmla="*/ 1058400 w 1318191"/>
              <a:gd name="connsiteY4" fmla="*/ 403200 h 453600"/>
              <a:gd name="connsiteX5" fmla="*/ 525600 w 1318191"/>
              <a:gd name="connsiteY5" fmla="*/ 396000 h 453600"/>
              <a:gd name="connsiteX6" fmla="*/ 367200 w 1318191"/>
              <a:gd name="connsiteY6" fmla="*/ 396000 h 453600"/>
              <a:gd name="connsiteX7" fmla="*/ 172800 w 1318191"/>
              <a:gd name="connsiteY7" fmla="*/ 388800 h 453600"/>
              <a:gd name="connsiteX8" fmla="*/ 0 w 1318191"/>
              <a:gd name="connsiteY8" fmla="*/ 453600 h 453600"/>
              <a:gd name="connsiteX0" fmla="*/ 1310400 w 1318191"/>
              <a:gd name="connsiteY0" fmla="*/ 0 h 453600"/>
              <a:gd name="connsiteX1" fmla="*/ 1317600 w 1318191"/>
              <a:gd name="connsiteY1" fmla="*/ 237600 h 453600"/>
              <a:gd name="connsiteX2" fmla="*/ 1296000 w 1318191"/>
              <a:gd name="connsiteY2" fmla="*/ 388800 h 453600"/>
              <a:gd name="connsiteX3" fmla="*/ 1180800 w 1318191"/>
              <a:gd name="connsiteY3" fmla="*/ 396000 h 453600"/>
              <a:gd name="connsiteX4" fmla="*/ 1058400 w 1318191"/>
              <a:gd name="connsiteY4" fmla="*/ 403200 h 453600"/>
              <a:gd name="connsiteX5" fmla="*/ 525600 w 1318191"/>
              <a:gd name="connsiteY5" fmla="*/ 396000 h 453600"/>
              <a:gd name="connsiteX6" fmla="*/ 172800 w 1318191"/>
              <a:gd name="connsiteY6" fmla="*/ 388800 h 453600"/>
              <a:gd name="connsiteX7" fmla="*/ 0 w 1318191"/>
              <a:gd name="connsiteY7" fmla="*/ 453600 h 453600"/>
              <a:gd name="connsiteX0" fmla="*/ 1310400 w 1322112"/>
              <a:gd name="connsiteY0" fmla="*/ 0 h 453600"/>
              <a:gd name="connsiteX1" fmla="*/ 1317600 w 1322112"/>
              <a:gd name="connsiteY1" fmla="*/ 237600 h 453600"/>
              <a:gd name="connsiteX2" fmla="*/ 1296000 w 1322112"/>
              <a:gd name="connsiteY2" fmla="*/ 388800 h 453600"/>
              <a:gd name="connsiteX3" fmla="*/ 1058400 w 1322112"/>
              <a:gd name="connsiteY3" fmla="*/ 403200 h 453600"/>
              <a:gd name="connsiteX4" fmla="*/ 525600 w 1322112"/>
              <a:gd name="connsiteY4" fmla="*/ 396000 h 453600"/>
              <a:gd name="connsiteX5" fmla="*/ 172800 w 1322112"/>
              <a:gd name="connsiteY5" fmla="*/ 388800 h 453600"/>
              <a:gd name="connsiteX6" fmla="*/ 0 w 1322112"/>
              <a:gd name="connsiteY6" fmla="*/ 453600 h 4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112" h="453600">
                <a:moveTo>
                  <a:pt x="1310400" y="0"/>
                </a:moveTo>
                <a:cubicBezTo>
                  <a:pt x="1314600" y="91200"/>
                  <a:pt x="1320000" y="172800"/>
                  <a:pt x="1317600" y="237600"/>
                </a:cubicBezTo>
                <a:cubicBezTo>
                  <a:pt x="1315200" y="302400"/>
                  <a:pt x="1339200" y="361200"/>
                  <a:pt x="1296000" y="388800"/>
                </a:cubicBezTo>
                <a:cubicBezTo>
                  <a:pt x="1252800" y="416400"/>
                  <a:pt x="1186800" y="402000"/>
                  <a:pt x="1058400" y="403200"/>
                </a:cubicBezTo>
                <a:lnTo>
                  <a:pt x="525600" y="396000"/>
                </a:lnTo>
                <a:cubicBezTo>
                  <a:pt x="378000" y="393600"/>
                  <a:pt x="260400" y="379200"/>
                  <a:pt x="172800" y="388800"/>
                </a:cubicBezTo>
                <a:cubicBezTo>
                  <a:pt x="111600" y="398400"/>
                  <a:pt x="72000" y="426000"/>
                  <a:pt x="0" y="4536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1" name="Freeform 60"/>
          <p:cNvSpPr/>
          <p:nvPr/>
        </p:nvSpPr>
        <p:spPr bwMode="auto">
          <a:xfrm>
            <a:off x="4576800" y="2973216"/>
            <a:ext cx="828000" cy="43584"/>
          </a:xfrm>
          <a:custGeom>
            <a:avLst/>
            <a:gdLst>
              <a:gd name="connsiteX0" fmla="*/ 828000 w 828000"/>
              <a:gd name="connsiteY0" fmla="*/ 14784 h 43584"/>
              <a:gd name="connsiteX1" fmla="*/ 705600 w 828000"/>
              <a:gd name="connsiteY1" fmla="*/ 21984 h 43584"/>
              <a:gd name="connsiteX2" fmla="*/ 187200 w 828000"/>
              <a:gd name="connsiteY2" fmla="*/ 384 h 43584"/>
              <a:gd name="connsiteX3" fmla="*/ 0 w 828000"/>
              <a:gd name="connsiteY3" fmla="*/ 43584 h 43584"/>
            </a:gdLst>
            <a:ahLst/>
            <a:cxnLst>
              <a:cxn ang="0">
                <a:pos x="connsiteX0" y="connsiteY0"/>
              </a:cxn>
              <a:cxn ang="0">
                <a:pos x="connsiteX1" y="connsiteY1"/>
              </a:cxn>
              <a:cxn ang="0">
                <a:pos x="connsiteX2" y="connsiteY2"/>
              </a:cxn>
              <a:cxn ang="0">
                <a:pos x="connsiteX3" y="connsiteY3"/>
              </a:cxn>
            </a:cxnLst>
            <a:rect l="l" t="t" r="r" b="b"/>
            <a:pathLst>
              <a:path w="828000" h="43584">
                <a:moveTo>
                  <a:pt x="828000" y="14784"/>
                </a:moveTo>
                <a:cubicBezTo>
                  <a:pt x="820200" y="19584"/>
                  <a:pt x="812400" y="24384"/>
                  <a:pt x="705600" y="21984"/>
                </a:cubicBezTo>
                <a:cubicBezTo>
                  <a:pt x="598800" y="19584"/>
                  <a:pt x="304800" y="-3216"/>
                  <a:pt x="187200" y="384"/>
                </a:cubicBezTo>
                <a:cubicBezTo>
                  <a:pt x="69600" y="3984"/>
                  <a:pt x="34800" y="23784"/>
                  <a:pt x="0" y="4358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3" name="Freeform 62"/>
          <p:cNvSpPr/>
          <p:nvPr/>
        </p:nvSpPr>
        <p:spPr bwMode="auto">
          <a:xfrm>
            <a:off x="4569600" y="2979554"/>
            <a:ext cx="835200" cy="37247"/>
          </a:xfrm>
          <a:custGeom>
            <a:avLst/>
            <a:gdLst>
              <a:gd name="connsiteX0" fmla="*/ 835200 w 835200"/>
              <a:gd name="connsiteY0" fmla="*/ 10153 h 38953"/>
              <a:gd name="connsiteX1" fmla="*/ 720000 w 835200"/>
              <a:gd name="connsiteY1" fmla="*/ 2953 h 38953"/>
              <a:gd name="connsiteX2" fmla="*/ 201600 w 835200"/>
              <a:gd name="connsiteY2" fmla="*/ 2953 h 38953"/>
              <a:gd name="connsiteX3" fmla="*/ 0 w 835200"/>
              <a:gd name="connsiteY3" fmla="*/ 38953 h 38953"/>
              <a:gd name="connsiteX0" fmla="*/ 835200 w 835200"/>
              <a:gd name="connsiteY0" fmla="*/ 8447 h 37247"/>
              <a:gd name="connsiteX1" fmla="*/ 201600 w 835200"/>
              <a:gd name="connsiteY1" fmla="*/ 1247 h 37247"/>
              <a:gd name="connsiteX2" fmla="*/ 0 w 835200"/>
              <a:gd name="connsiteY2" fmla="*/ 37247 h 37247"/>
            </a:gdLst>
            <a:ahLst/>
            <a:cxnLst>
              <a:cxn ang="0">
                <a:pos x="connsiteX0" y="connsiteY0"/>
              </a:cxn>
              <a:cxn ang="0">
                <a:pos x="connsiteX1" y="connsiteY1"/>
              </a:cxn>
              <a:cxn ang="0">
                <a:pos x="connsiteX2" y="connsiteY2"/>
              </a:cxn>
            </a:cxnLst>
            <a:rect l="l" t="t" r="r" b="b"/>
            <a:pathLst>
              <a:path w="835200" h="37247">
                <a:moveTo>
                  <a:pt x="835200" y="8447"/>
                </a:moveTo>
                <a:cubicBezTo>
                  <a:pt x="703200" y="6947"/>
                  <a:pt x="340800" y="-3553"/>
                  <a:pt x="201600" y="1247"/>
                </a:cubicBezTo>
                <a:cubicBezTo>
                  <a:pt x="81600" y="7247"/>
                  <a:pt x="40800" y="22247"/>
                  <a:pt x="0" y="37247"/>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4" name="Freeform 1023"/>
          <p:cNvSpPr/>
          <p:nvPr/>
        </p:nvSpPr>
        <p:spPr bwMode="auto">
          <a:xfrm>
            <a:off x="4389601" y="2586564"/>
            <a:ext cx="454021" cy="192636"/>
          </a:xfrm>
          <a:custGeom>
            <a:avLst/>
            <a:gdLst>
              <a:gd name="connsiteX0" fmla="*/ 446400 w 454021"/>
              <a:gd name="connsiteY0" fmla="*/ 192636 h 192636"/>
              <a:gd name="connsiteX1" fmla="*/ 446400 w 454021"/>
              <a:gd name="connsiteY1" fmla="*/ 41436 h 192636"/>
              <a:gd name="connsiteX2" fmla="*/ 367200 w 454021"/>
              <a:gd name="connsiteY2" fmla="*/ 5436 h 192636"/>
              <a:gd name="connsiteX3" fmla="*/ 115200 w 454021"/>
              <a:gd name="connsiteY3" fmla="*/ 5436 h 192636"/>
              <a:gd name="connsiteX4" fmla="*/ 0 w 454021"/>
              <a:gd name="connsiteY4" fmla="*/ 55836 h 192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21" h="192636">
                <a:moveTo>
                  <a:pt x="446400" y="192636"/>
                </a:moveTo>
                <a:cubicBezTo>
                  <a:pt x="453000" y="132636"/>
                  <a:pt x="459600" y="72636"/>
                  <a:pt x="446400" y="41436"/>
                </a:cubicBezTo>
                <a:cubicBezTo>
                  <a:pt x="433200" y="10236"/>
                  <a:pt x="422400" y="11436"/>
                  <a:pt x="367200" y="5436"/>
                </a:cubicBezTo>
                <a:cubicBezTo>
                  <a:pt x="312000" y="-564"/>
                  <a:pt x="176400" y="-2964"/>
                  <a:pt x="115200" y="5436"/>
                </a:cubicBezTo>
                <a:cubicBezTo>
                  <a:pt x="54000" y="13836"/>
                  <a:pt x="27000" y="34836"/>
                  <a:pt x="0" y="55836"/>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5" name="Freeform 1024"/>
          <p:cNvSpPr/>
          <p:nvPr/>
        </p:nvSpPr>
        <p:spPr bwMode="auto">
          <a:xfrm>
            <a:off x="5224801" y="2995200"/>
            <a:ext cx="66185" cy="1087200"/>
          </a:xfrm>
          <a:custGeom>
            <a:avLst/>
            <a:gdLst>
              <a:gd name="connsiteX0" fmla="*/ 57600 w 66185"/>
              <a:gd name="connsiteY0" fmla="*/ 0 h 1087200"/>
              <a:gd name="connsiteX1" fmla="*/ 64800 w 66185"/>
              <a:gd name="connsiteY1" fmla="*/ 201600 h 1087200"/>
              <a:gd name="connsiteX2" fmla="*/ 64800 w 66185"/>
              <a:gd name="connsiteY2" fmla="*/ 842400 h 1087200"/>
              <a:gd name="connsiteX3" fmla="*/ 50400 w 66185"/>
              <a:gd name="connsiteY3" fmla="*/ 964800 h 1087200"/>
              <a:gd name="connsiteX4" fmla="*/ 0 w 66185"/>
              <a:gd name="connsiteY4" fmla="*/ 1087200 h 10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 h="1087200">
                <a:moveTo>
                  <a:pt x="57600" y="0"/>
                </a:moveTo>
                <a:cubicBezTo>
                  <a:pt x="60600" y="30600"/>
                  <a:pt x="63600" y="61200"/>
                  <a:pt x="64800" y="201600"/>
                </a:cubicBezTo>
                <a:cubicBezTo>
                  <a:pt x="66000" y="342000"/>
                  <a:pt x="67200" y="715200"/>
                  <a:pt x="64800" y="842400"/>
                </a:cubicBezTo>
                <a:cubicBezTo>
                  <a:pt x="62400" y="969600"/>
                  <a:pt x="61200" y="924000"/>
                  <a:pt x="50400" y="964800"/>
                </a:cubicBezTo>
                <a:cubicBezTo>
                  <a:pt x="39600" y="1005600"/>
                  <a:pt x="19800" y="1046400"/>
                  <a:pt x="0" y="1087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7" name="Freeform 1026"/>
          <p:cNvSpPr/>
          <p:nvPr/>
        </p:nvSpPr>
        <p:spPr bwMode="auto">
          <a:xfrm>
            <a:off x="4569600" y="3174400"/>
            <a:ext cx="712800" cy="94708"/>
          </a:xfrm>
          <a:custGeom>
            <a:avLst/>
            <a:gdLst>
              <a:gd name="connsiteX0" fmla="*/ 712800 w 712800"/>
              <a:gd name="connsiteY0" fmla="*/ 800 h 94708"/>
              <a:gd name="connsiteX1" fmla="*/ 540000 w 712800"/>
              <a:gd name="connsiteY1" fmla="*/ 8000 h 94708"/>
              <a:gd name="connsiteX2" fmla="*/ 417600 w 712800"/>
              <a:gd name="connsiteY2" fmla="*/ 58400 h 94708"/>
              <a:gd name="connsiteX3" fmla="*/ 230400 w 712800"/>
              <a:gd name="connsiteY3" fmla="*/ 94400 h 94708"/>
              <a:gd name="connsiteX4" fmla="*/ 0 w 712800"/>
              <a:gd name="connsiteY4" fmla="*/ 72800 h 9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00" h="94708">
                <a:moveTo>
                  <a:pt x="712800" y="800"/>
                </a:moveTo>
                <a:cubicBezTo>
                  <a:pt x="651000" y="-400"/>
                  <a:pt x="589200" y="-1600"/>
                  <a:pt x="540000" y="8000"/>
                </a:cubicBezTo>
                <a:cubicBezTo>
                  <a:pt x="490800" y="17600"/>
                  <a:pt x="469200" y="44000"/>
                  <a:pt x="417600" y="58400"/>
                </a:cubicBezTo>
                <a:cubicBezTo>
                  <a:pt x="366000" y="72800"/>
                  <a:pt x="300000" y="92000"/>
                  <a:pt x="230400" y="94400"/>
                </a:cubicBezTo>
                <a:cubicBezTo>
                  <a:pt x="160800" y="96800"/>
                  <a:pt x="80400" y="84800"/>
                  <a:pt x="0" y="72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8" name="Freeform 1027"/>
          <p:cNvSpPr/>
          <p:nvPr/>
        </p:nvSpPr>
        <p:spPr bwMode="auto">
          <a:xfrm>
            <a:off x="4980000" y="3240000"/>
            <a:ext cx="309600" cy="152944"/>
          </a:xfrm>
          <a:custGeom>
            <a:avLst/>
            <a:gdLst>
              <a:gd name="connsiteX0" fmla="*/ 309600 w 309600"/>
              <a:gd name="connsiteY0" fmla="*/ 144000 h 152944"/>
              <a:gd name="connsiteX1" fmla="*/ 115200 w 309600"/>
              <a:gd name="connsiteY1" fmla="*/ 151200 h 152944"/>
              <a:gd name="connsiteX2" fmla="*/ 43200 w 309600"/>
              <a:gd name="connsiteY2" fmla="*/ 115200 h 152944"/>
              <a:gd name="connsiteX3" fmla="*/ 0 w 309600"/>
              <a:gd name="connsiteY3" fmla="*/ 0 h 152944"/>
            </a:gdLst>
            <a:ahLst/>
            <a:cxnLst>
              <a:cxn ang="0">
                <a:pos x="connsiteX0" y="connsiteY0"/>
              </a:cxn>
              <a:cxn ang="0">
                <a:pos x="connsiteX1" y="connsiteY1"/>
              </a:cxn>
              <a:cxn ang="0">
                <a:pos x="connsiteX2" y="connsiteY2"/>
              </a:cxn>
              <a:cxn ang="0">
                <a:pos x="connsiteX3" y="connsiteY3"/>
              </a:cxn>
            </a:cxnLst>
            <a:rect l="l" t="t" r="r" b="b"/>
            <a:pathLst>
              <a:path w="309600" h="152944">
                <a:moveTo>
                  <a:pt x="309600" y="144000"/>
                </a:moveTo>
                <a:cubicBezTo>
                  <a:pt x="234600" y="150000"/>
                  <a:pt x="159600" y="156000"/>
                  <a:pt x="115200" y="151200"/>
                </a:cubicBezTo>
                <a:cubicBezTo>
                  <a:pt x="70800" y="146400"/>
                  <a:pt x="62400" y="140400"/>
                  <a:pt x="43200" y="115200"/>
                </a:cubicBezTo>
                <a:cubicBezTo>
                  <a:pt x="24000" y="90000"/>
                  <a:pt x="12000" y="450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9" name="Freeform 1028"/>
          <p:cNvSpPr/>
          <p:nvPr/>
        </p:nvSpPr>
        <p:spPr bwMode="auto">
          <a:xfrm>
            <a:off x="4792800" y="3268800"/>
            <a:ext cx="489600" cy="332944"/>
          </a:xfrm>
          <a:custGeom>
            <a:avLst/>
            <a:gdLst>
              <a:gd name="connsiteX0" fmla="*/ 489600 w 489600"/>
              <a:gd name="connsiteY0" fmla="*/ 324000 h 332944"/>
              <a:gd name="connsiteX1" fmla="*/ 216000 w 489600"/>
              <a:gd name="connsiteY1" fmla="*/ 331200 h 332944"/>
              <a:gd name="connsiteX2" fmla="*/ 122400 w 489600"/>
              <a:gd name="connsiteY2" fmla="*/ 295200 h 332944"/>
              <a:gd name="connsiteX3" fmla="*/ 43200 w 489600"/>
              <a:gd name="connsiteY3" fmla="*/ 151200 h 332944"/>
              <a:gd name="connsiteX4" fmla="*/ 0 w 489600"/>
              <a:gd name="connsiteY4" fmla="*/ 0 h 33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00" h="332944">
                <a:moveTo>
                  <a:pt x="489600" y="324000"/>
                </a:moveTo>
                <a:cubicBezTo>
                  <a:pt x="383400" y="330000"/>
                  <a:pt x="277200" y="336000"/>
                  <a:pt x="216000" y="331200"/>
                </a:cubicBezTo>
                <a:cubicBezTo>
                  <a:pt x="154800" y="326400"/>
                  <a:pt x="151200" y="325200"/>
                  <a:pt x="122400" y="295200"/>
                </a:cubicBezTo>
                <a:cubicBezTo>
                  <a:pt x="93600" y="265200"/>
                  <a:pt x="63600" y="200400"/>
                  <a:pt x="43200" y="151200"/>
                </a:cubicBezTo>
                <a:cubicBezTo>
                  <a:pt x="22800" y="102000"/>
                  <a:pt x="11400" y="510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0" name="Freeform 1029"/>
          <p:cNvSpPr/>
          <p:nvPr/>
        </p:nvSpPr>
        <p:spPr bwMode="auto">
          <a:xfrm>
            <a:off x="4951200" y="3798288"/>
            <a:ext cx="324000" cy="140113"/>
          </a:xfrm>
          <a:custGeom>
            <a:avLst/>
            <a:gdLst>
              <a:gd name="connsiteX0" fmla="*/ 324000 w 324000"/>
              <a:gd name="connsiteY0" fmla="*/ 3313 h 140113"/>
              <a:gd name="connsiteX1" fmla="*/ 115200 w 324000"/>
              <a:gd name="connsiteY1" fmla="*/ 17713 h 140113"/>
              <a:gd name="connsiteX2" fmla="*/ 0 w 324000"/>
              <a:gd name="connsiteY2" fmla="*/ 140113 h 140113"/>
            </a:gdLst>
            <a:ahLst/>
            <a:cxnLst>
              <a:cxn ang="0">
                <a:pos x="connsiteX0" y="connsiteY0"/>
              </a:cxn>
              <a:cxn ang="0">
                <a:pos x="connsiteX1" y="connsiteY1"/>
              </a:cxn>
              <a:cxn ang="0">
                <a:pos x="connsiteX2" y="connsiteY2"/>
              </a:cxn>
            </a:cxnLst>
            <a:rect l="l" t="t" r="r" b="b"/>
            <a:pathLst>
              <a:path w="324000" h="140113">
                <a:moveTo>
                  <a:pt x="324000" y="3313"/>
                </a:moveTo>
                <a:cubicBezTo>
                  <a:pt x="246600" y="-887"/>
                  <a:pt x="169200" y="-5087"/>
                  <a:pt x="115200" y="17713"/>
                </a:cubicBezTo>
                <a:cubicBezTo>
                  <a:pt x="61200" y="40513"/>
                  <a:pt x="30600" y="90313"/>
                  <a:pt x="0" y="140113"/>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1" name="Freeform 1030"/>
          <p:cNvSpPr/>
          <p:nvPr/>
        </p:nvSpPr>
        <p:spPr bwMode="auto">
          <a:xfrm>
            <a:off x="5724524" y="3585600"/>
            <a:ext cx="205876" cy="362982"/>
          </a:xfrm>
          <a:custGeom>
            <a:avLst/>
            <a:gdLst>
              <a:gd name="connsiteX0" fmla="*/ 11476 w 205876"/>
              <a:gd name="connsiteY0" fmla="*/ 0 h 362982"/>
              <a:gd name="connsiteX1" fmla="*/ 4276 w 205876"/>
              <a:gd name="connsiteY1" fmla="*/ 309600 h 362982"/>
              <a:gd name="connsiteX2" fmla="*/ 69076 w 205876"/>
              <a:gd name="connsiteY2" fmla="*/ 360000 h 362982"/>
              <a:gd name="connsiteX3" fmla="*/ 205876 w 205876"/>
              <a:gd name="connsiteY3" fmla="*/ 352800 h 362982"/>
            </a:gdLst>
            <a:ahLst/>
            <a:cxnLst>
              <a:cxn ang="0">
                <a:pos x="connsiteX0" y="connsiteY0"/>
              </a:cxn>
              <a:cxn ang="0">
                <a:pos x="connsiteX1" y="connsiteY1"/>
              </a:cxn>
              <a:cxn ang="0">
                <a:pos x="connsiteX2" y="connsiteY2"/>
              </a:cxn>
              <a:cxn ang="0">
                <a:pos x="connsiteX3" y="connsiteY3"/>
              </a:cxn>
            </a:cxnLst>
            <a:rect l="l" t="t" r="r" b="b"/>
            <a:pathLst>
              <a:path w="205876" h="362982">
                <a:moveTo>
                  <a:pt x="11476" y="0"/>
                </a:moveTo>
                <a:cubicBezTo>
                  <a:pt x="3076" y="124800"/>
                  <a:pt x="-5324" y="249600"/>
                  <a:pt x="4276" y="309600"/>
                </a:cubicBezTo>
                <a:cubicBezTo>
                  <a:pt x="13876" y="369600"/>
                  <a:pt x="35476" y="352800"/>
                  <a:pt x="69076" y="360000"/>
                </a:cubicBezTo>
                <a:cubicBezTo>
                  <a:pt x="102676" y="367200"/>
                  <a:pt x="154276" y="360000"/>
                  <a:pt x="205876" y="352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2" name="Freeform 1031"/>
          <p:cNvSpPr/>
          <p:nvPr/>
        </p:nvSpPr>
        <p:spPr bwMode="auto">
          <a:xfrm>
            <a:off x="5541600" y="3384000"/>
            <a:ext cx="388800" cy="7200"/>
          </a:xfrm>
          <a:custGeom>
            <a:avLst/>
            <a:gdLst>
              <a:gd name="connsiteX0" fmla="*/ 0 w 388800"/>
              <a:gd name="connsiteY0" fmla="*/ 0 h 7200"/>
              <a:gd name="connsiteX1" fmla="*/ 388800 w 388800"/>
              <a:gd name="connsiteY1" fmla="*/ 7200 h 7200"/>
            </a:gdLst>
            <a:ahLst/>
            <a:cxnLst>
              <a:cxn ang="0">
                <a:pos x="connsiteX0" y="connsiteY0"/>
              </a:cxn>
              <a:cxn ang="0">
                <a:pos x="connsiteX1" y="connsiteY1"/>
              </a:cxn>
            </a:cxnLst>
            <a:rect l="l" t="t" r="r" b="b"/>
            <a:pathLst>
              <a:path w="388800" h="7200">
                <a:moveTo>
                  <a:pt x="0" y="0"/>
                </a:moveTo>
                <a:lnTo>
                  <a:pt x="388800" y="7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3" name="Freeform 1032"/>
          <p:cNvSpPr/>
          <p:nvPr/>
        </p:nvSpPr>
        <p:spPr bwMode="auto">
          <a:xfrm>
            <a:off x="5548800" y="3146401"/>
            <a:ext cx="396000" cy="45553"/>
          </a:xfrm>
          <a:custGeom>
            <a:avLst/>
            <a:gdLst>
              <a:gd name="connsiteX0" fmla="*/ 0 w 396000"/>
              <a:gd name="connsiteY0" fmla="*/ 36000 h 45553"/>
              <a:gd name="connsiteX1" fmla="*/ 259200 w 396000"/>
              <a:gd name="connsiteY1" fmla="*/ 43200 h 45553"/>
              <a:gd name="connsiteX2" fmla="*/ 396000 w 396000"/>
              <a:gd name="connsiteY2" fmla="*/ 0 h 45553"/>
            </a:gdLst>
            <a:ahLst/>
            <a:cxnLst>
              <a:cxn ang="0">
                <a:pos x="connsiteX0" y="connsiteY0"/>
              </a:cxn>
              <a:cxn ang="0">
                <a:pos x="connsiteX1" y="connsiteY1"/>
              </a:cxn>
              <a:cxn ang="0">
                <a:pos x="connsiteX2" y="connsiteY2"/>
              </a:cxn>
            </a:cxnLst>
            <a:rect l="l" t="t" r="r" b="b"/>
            <a:pathLst>
              <a:path w="396000" h="45553">
                <a:moveTo>
                  <a:pt x="0" y="36000"/>
                </a:moveTo>
                <a:cubicBezTo>
                  <a:pt x="96600" y="42600"/>
                  <a:pt x="193200" y="49200"/>
                  <a:pt x="259200" y="43200"/>
                </a:cubicBezTo>
                <a:cubicBezTo>
                  <a:pt x="325200" y="37200"/>
                  <a:pt x="360600" y="18600"/>
                  <a:pt x="39600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4" name="Freeform 1033"/>
          <p:cNvSpPr/>
          <p:nvPr/>
        </p:nvSpPr>
        <p:spPr bwMode="auto">
          <a:xfrm>
            <a:off x="5548800" y="2894400"/>
            <a:ext cx="388800" cy="93830"/>
          </a:xfrm>
          <a:custGeom>
            <a:avLst/>
            <a:gdLst>
              <a:gd name="connsiteX0" fmla="*/ 0 w 388800"/>
              <a:gd name="connsiteY0" fmla="*/ 93600 h 93830"/>
              <a:gd name="connsiteX1" fmla="*/ 266400 w 388800"/>
              <a:gd name="connsiteY1" fmla="*/ 79200 h 93830"/>
              <a:gd name="connsiteX2" fmla="*/ 388800 w 388800"/>
              <a:gd name="connsiteY2" fmla="*/ 0 h 93830"/>
            </a:gdLst>
            <a:ahLst/>
            <a:cxnLst>
              <a:cxn ang="0">
                <a:pos x="connsiteX0" y="connsiteY0"/>
              </a:cxn>
              <a:cxn ang="0">
                <a:pos x="connsiteX1" y="connsiteY1"/>
              </a:cxn>
              <a:cxn ang="0">
                <a:pos x="connsiteX2" y="connsiteY2"/>
              </a:cxn>
            </a:cxnLst>
            <a:rect l="l" t="t" r="r" b="b"/>
            <a:pathLst>
              <a:path w="388800" h="93830">
                <a:moveTo>
                  <a:pt x="0" y="93600"/>
                </a:moveTo>
                <a:cubicBezTo>
                  <a:pt x="100800" y="94200"/>
                  <a:pt x="201600" y="94800"/>
                  <a:pt x="266400" y="79200"/>
                </a:cubicBezTo>
                <a:cubicBezTo>
                  <a:pt x="331200" y="63600"/>
                  <a:pt x="360000" y="31800"/>
                  <a:pt x="38880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5" name="Freeform 1034"/>
          <p:cNvSpPr/>
          <p:nvPr/>
        </p:nvSpPr>
        <p:spPr bwMode="auto">
          <a:xfrm>
            <a:off x="5023200" y="2599200"/>
            <a:ext cx="0" cy="172800"/>
          </a:xfrm>
          <a:custGeom>
            <a:avLst/>
            <a:gdLst>
              <a:gd name="connsiteX0" fmla="*/ 0 w 0"/>
              <a:gd name="connsiteY0" fmla="*/ 172800 h 172800"/>
              <a:gd name="connsiteX1" fmla="*/ 0 w 0"/>
              <a:gd name="connsiteY1" fmla="*/ 0 h 172800"/>
            </a:gdLst>
            <a:ahLst/>
            <a:cxnLst>
              <a:cxn ang="0">
                <a:pos x="connsiteX0" y="connsiteY0"/>
              </a:cxn>
              <a:cxn ang="0">
                <a:pos x="connsiteX1" y="connsiteY1"/>
              </a:cxn>
            </a:cxnLst>
            <a:rect l="l" t="t" r="r" b="b"/>
            <a:pathLst>
              <a:path h="172800">
                <a:moveTo>
                  <a:pt x="0" y="1728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6" name="Freeform 1035"/>
          <p:cNvSpPr/>
          <p:nvPr/>
        </p:nvSpPr>
        <p:spPr bwMode="auto">
          <a:xfrm>
            <a:off x="4771200" y="3960000"/>
            <a:ext cx="172800" cy="158400"/>
          </a:xfrm>
          <a:custGeom>
            <a:avLst/>
            <a:gdLst>
              <a:gd name="connsiteX0" fmla="*/ 172800 w 172800"/>
              <a:gd name="connsiteY0" fmla="*/ 0 h 158400"/>
              <a:gd name="connsiteX1" fmla="*/ 144000 w 172800"/>
              <a:gd name="connsiteY1" fmla="*/ 64800 h 158400"/>
              <a:gd name="connsiteX2" fmla="*/ 0 w 172800"/>
              <a:gd name="connsiteY2" fmla="*/ 158400 h 158400"/>
            </a:gdLst>
            <a:ahLst/>
            <a:cxnLst>
              <a:cxn ang="0">
                <a:pos x="connsiteX0" y="connsiteY0"/>
              </a:cxn>
              <a:cxn ang="0">
                <a:pos x="connsiteX1" y="connsiteY1"/>
              </a:cxn>
              <a:cxn ang="0">
                <a:pos x="connsiteX2" y="connsiteY2"/>
              </a:cxn>
            </a:cxnLst>
            <a:rect l="l" t="t" r="r" b="b"/>
            <a:pathLst>
              <a:path w="172800" h="158400">
                <a:moveTo>
                  <a:pt x="172800" y="0"/>
                </a:moveTo>
                <a:cubicBezTo>
                  <a:pt x="172800" y="19200"/>
                  <a:pt x="172800" y="38400"/>
                  <a:pt x="144000" y="64800"/>
                </a:cubicBezTo>
                <a:cubicBezTo>
                  <a:pt x="115200" y="91200"/>
                  <a:pt x="57600" y="124800"/>
                  <a:pt x="0" y="1584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7" name="Freeform 1036"/>
          <p:cNvSpPr/>
          <p:nvPr/>
        </p:nvSpPr>
        <p:spPr bwMode="auto">
          <a:xfrm>
            <a:off x="5800800" y="2620800"/>
            <a:ext cx="144000" cy="0"/>
          </a:xfrm>
          <a:custGeom>
            <a:avLst/>
            <a:gdLst>
              <a:gd name="connsiteX0" fmla="*/ 0 w 144000"/>
              <a:gd name="connsiteY0" fmla="*/ 0 h 0"/>
              <a:gd name="connsiteX1" fmla="*/ 144000 w 144000"/>
              <a:gd name="connsiteY1" fmla="*/ 0 h 0"/>
            </a:gdLst>
            <a:ahLst/>
            <a:cxnLst>
              <a:cxn ang="0">
                <a:pos x="connsiteX0" y="connsiteY0"/>
              </a:cxn>
              <a:cxn ang="0">
                <a:pos x="connsiteX1" y="connsiteY1"/>
              </a:cxn>
            </a:cxnLst>
            <a:rect l="l" t="t" r="r" b="b"/>
            <a:pathLst>
              <a:path w="144000">
                <a:moveTo>
                  <a:pt x="0" y="0"/>
                </a:moveTo>
                <a:lnTo>
                  <a:pt x="14400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8" name="Freeform 1037"/>
          <p:cNvSpPr/>
          <p:nvPr/>
        </p:nvSpPr>
        <p:spPr bwMode="auto">
          <a:xfrm>
            <a:off x="4389600" y="3823200"/>
            <a:ext cx="388800" cy="252000"/>
          </a:xfrm>
          <a:custGeom>
            <a:avLst/>
            <a:gdLst>
              <a:gd name="connsiteX0" fmla="*/ 388800 w 388800"/>
              <a:gd name="connsiteY0" fmla="*/ 0 h 252000"/>
              <a:gd name="connsiteX1" fmla="*/ 201600 w 388800"/>
              <a:gd name="connsiteY1" fmla="*/ 136800 h 252000"/>
              <a:gd name="connsiteX2" fmla="*/ 0 w 388800"/>
              <a:gd name="connsiteY2" fmla="*/ 252000 h 252000"/>
            </a:gdLst>
            <a:ahLst/>
            <a:cxnLst>
              <a:cxn ang="0">
                <a:pos x="connsiteX0" y="connsiteY0"/>
              </a:cxn>
              <a:cxn ang="0">
                <a:pos x="connsiteX1" y="connsiteY1"/>
              </a:cxn>
              <a:cxn ang="0">
                <a:pos x="connsiteX2" y="connsiteY2"/>
              </a:cxn>
            </a:cxnLst>
            <a:rect l="l" t="t" r="r" b="b"/>
            <a:pathLst>
              <a:path w="388800" h="252000">
                <a:moveTo>
                  <a:pt x="388800" y="0"/>
                </a:moveTo>
                <a:cubicBezTo>
                  <a:pt x="327600" y="47400"/>
                  <a:pt x="266400" y="94800"/>
                  <a:pt x="201600" y="136800"/>
                </a:cubicBezTo>
                <a:cubicBezTo>
                  <a:pt x="136800" y="178800"/>
                  <a:pt x="68400" y="215400"/>
                  <a:pt x="0" y="2520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9" name="Freeform 1038"/>
          <p:cNvSpPr/>
          <p:nvPr/>
        </p:nvSpPr>
        <p:spPr bwMode="auto">
          <a:xfrm>
            <a:off x="4382400" y="3657600"/>
            <a:ext cx="295200" cy="172800"/>
          </a:xfrm>
          <a:custGeom>
            <a:avLst/>
            <a:gdLst>
              <a:gd name="connsiteX0" fmla="*/ 295200 w 295200"/>
              <a:gd name="connsiteY0" fmla="*/ 0 h 172800"/>
              <a:gd name="connsiteX1" fmla="*/ 0 w 295200"/>
              <a:gd name="connsiteY1" fmla="*/ 172800 h 172800"/>
            </a:gdLst>
            <a:ahLst/>
            <a:cxnLst>
              <a:cxn ang="0">
                <a:pos x="connsiteX0" y="connsiteY0"/>
              </a:cxn>
              <a:cxn ang="0">
                <a:pos x="connsiteX1" y="connsiteY1"/>
              </a:cxn>
            </a:cxnLst>
            <a:rect l="l" t="t" r="r" b="b"/>
            <a:pathLst>
              <a:path w="295200" h="172800">
                <a:moveTo>
                  <a:pt x="295200" y="0"/>
                </a:moveTo>
                <a:lnTo>
                  <a:pt x="0" y="172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0" name="Freeform 1039"/>
          <p:cNvSpPr/>
          <p:nvPr/>
        </p:nvSpPr>
        <p:spPr bwMode="auto">
          <a:xfrm>
            <a:off x="4396800" y="3499200"/>
            <a:ext cx="194400" cy="136800"/>
          </a:xfrm>
          <a:custGeom>
            <a:avLst/>
            <a:gdLst>
              <a:gd name="connsiteX0" fmla="*/ 194400 w 194400"/>
              <a:gd name="connsiteY0" fmla="*/ 0 h 136800"/>
              <a:gd name="connsiteX1" fmla="*/ 0 w 194400"/>
              <a:gd name="connsiteY1" fmla="*/ 136800 h 136800"/>
            </a:gdLst>
            <a:ahLst/>
            <a:cxnLst>
              <a:cxn ang="0">
                <a:pos x="connsiteX0" y="connsiteY0"/>
              </a:cxn>
              <a:cxn ang="0">
                <a:pos x="connsiteX1" y="connsiteY1"/>
              </a:cxn>
            </a:cxnLst>
            <a:rect l="l" t="t" r="r" b="b"/>
            <a:pathLst>
              <a:path w="194400" h="136800">
                <a:moveTo>
                  <a:pt x="194400" y="0"/>
                </a:moveTo>
                <a:lnTo>
                  <a:pt x="0" y="136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1" name="Freeform 1040"/>
          <p:cNvSpPr/>
          <p:nvPr/>
        </p:nvSpPr>
        <p:spPr bwMode="auto">
          <a:xfrm>
            <a:off x="4389600" y="3355200"/>
            <a:ext cx="172800" cy="43200"/>
          </a:xfrm>
          <a:custGeom>
            <a:avLst/>
            <a:gdLst>
              <a:gd name="connsiteX0" fmla="*/ 172800 w 172800"/>
              <a:gd name="connsiteY0" fmla="*/ 0 h 43200"/>
              <a:gd name="connsiteX1" fmla="*/ 0 w 172800"/>
              <a:gd name="connsiteY1" fmla="*/ 43200 h 43200"/>
            </a:gdLst>
            <a:ahLst/>
            <a:cxnLst>
              <a:cxn ang="0">
                <a:pos x="connsiteX0" y="connsiteY0"/>
              </a:cxn>
              <a:cxn ang="0">
                <a:pos x="connsiteX1" y="connsiteY1"/>
              </a:cxn>
            </a:cxnLst>
            <a:rect l="l" t="t" r="r" b="b"/>
            <a:pathLst>
              <a:path w="172800" h="43200">
                <a:moveTo>
                  <a:pt x="172800" y="0"/>
                </a:moveTo>
                <a:lnTo>
                  <a:pt x="0" y="43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2" name="Freeform 1041"/>
          <p:cNvSpPr/>
          <p:nvPr/>
        </p:nvSpPr>
        <p:spPr bwMode="auto">
          <a:xfrm>
            <a:off x="4396800" y="3168000"/>
            <a:ext cx="165600" cy="14400"/>
          </a:xfrm>
          <a:custGeom>
            <a:avLst/>
            <a:gdLst>
              <a:gd name="connsiteX0" fmla="*/ 165600 w 165600"/>
              <a:gd name="connsiteY0" fmla="*/ 14400 h 14400"/>
              <a:gd name="connsiteX1" fmla="*/ 0 w 165600"/>
              <a:gd name="connsiteY1" fmla="*/ 0 h 14400"/>
            </a:gdLst>
            <a:ahLst/>
            <a:cxnLst>
              <a:cxn ang="0">
                <a:pos x="connsiteX0" y="connsiteY0"/>
              </a:cxn>
              <a:cxn ang="0">
                <a:pos x="connsiteX1" y="connsiteY1"/>
              </a:cxn>
            </a:cxnLst>
            <a:rect l="l" t="t" r="r" b="b"/>
            <a:pathLst>
              <a:path w="165600" h="14400">
                <a:moveTo>
                  <a:pt x="165600" y="144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3" name="Freeform 1042"/>
          <p:cNvSpPr/>
          <p:nvPr/>
        </p:nvSpPr>
        <p:spPr bwMode="auto">
          <a:xfrm>
            <a:off x="4396800" y="2937600"/>
            <a:ext cx="144000" cy="57600"/>
          </a:xfrm>
          <a:custGeom>
            <a:avLst/>
            <a:gdLst>
              <a:gd name="connsiteX0" fmla="*/ 144000 w 144000"/>
              <a:gd name="connsiteY0" fmla="*/ 0 h 57600"/>
              <a:gd name="connsiteX1" fmla="*/ 0 w 144000"/>
              <a:gd name="connsiteY1" fmla="*/ 57600 h 57600"/>
            </a:gdLst>
            <a:ahLst/>
            <a:cxnLst>
              <a:cxn ang="0">
                <a:pos x="connsiteX0" y="connsiteY0"/>
              </a:cxn>
              <a:cxn ang="0">
                <a:pos x="connsiteX1" y="connsiteY1"/>
              </a:cxn>
            </a:cxnLst>
            <a:rect l="l" t="t" r="r" b="b"/>
            <a:pathLst>
              <a:path w="144000" h="57600">
                <a:moveTo>
                  <a:pt x="144000" y="0"/>
                </a:moveTo>
                <a:lnTo>
                  <a:pt x="0" y="576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6" name="Freeform 1045"/>
          <p:cNvSpPr/>
          <p:nvPr/>
        </p:nvSpPr>
        <p:spPr bwMode="auto">
          <a:xfrm>
            <a:off x="6405600" y="3724418"/>
            <a:ext cx="1022400" cy="379582"/>
          </a:xfrm>
          <a:custGeom>
            <a:avLst/>
            <a:gdLst>
              <a:gd name="connsiteX0" fmla="*/ 0 w 1022400"/>
              <a:gd name="connsiteY0" fmla="*/ 19582 h 379582"/>
              <a:gd name="connsiteX1" fmla="*/ 122400 w 1022400"/>
              <a:gd name="connsiteY1" fmla="*/ 12382 h 379582"/>
              <a:gd name="connsiteX2" fmla="*/ 208800 w 1022400"/>
              <a:gd name="connsiteY2" fmla="*/ 163582 h 379582"/>
              <a:gd name="connsiteX3" fmla="*/ 432000 w 1022400"/>
              <a:gd name="connsiteY3" fmla="*/ 293182 h 379582"/>
              <a:gd name="connsiteX4" fmla="*/ 633600 w 1022400"/>
              <a:gd name="connsiteY4" fmla="*/ 271582 h 379582"/>
              <a:gd name="connsiteX5" fmla="*/ 770400 w 1022400"/>
              <a:gd name="connsiteY5" fmla="*/ 177982 h 379582"/>
              <a:gd name="connsiteX6" fmla="*/ 1022400 w 1022400"/>
              <a:gd name="connsiteY6" fmla="*/ 379582 h 3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400" h="379582">
                <a:moveTo>
                  <a:pt x="0" y="19582"/>
                </a:moveTo>
                <a:cubicBezTo>
                  <a:pt x="43800" y="3982"/>
                  <a:pt x="87600" y="-11618"/>
                  <a:pt x="122400" y="12382"/>
                </a:cubicBezTo>
                <a:cubicBezTo>
                  <a:pt x="157200" y="36382"/>
                  <a:pt x="157200" y="116782"/>
                  <a:pt x="208800" y="163582"/>
                </a:cubicBezTo>
                <a:cubicBezTo>
                  <a:pt x="260400" y="210382"/>
                  <a:pt x="361200" y="275182"/>
                  <a:pt x="432000" y="293182"/>
                </a:cubicBezTo>
                <a:cubicBezTo>
                  <a:pt x="502800" y="311182"/>
                  <a:pt x="577200" y="290782"/>
                  <a:pt x="633600" y="271582"/>
                </a:cubicBezTo>
                <a:cubicBezTo>
                  <a:pt x="690000" y="252382"/>
                  <a:pt x="705600" y="159982"/>
                  <a:pt x="770400" y="177982"/>
                </a:cubicBezTo>
                <a:cubicBezTo>
                  <a:pt x="835200" y="195982"/>
                  <a:pt x="928800" y="287782"/>
                  <a:pt x="1022400" y="379582"/>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7" name="Freeform 1046"/>
          <p:cNvSpPr/>
          <p:nvPr/>
        </p:nvSpPr>
        <p:spPr bwMode="auto">
          <a:xfrm>
            <a:off x="6067200" y="3254400"/>
            <a:ext cx="396000" cy="756022"/>
          </a:xfrm>
          <a:custGeom>
            <a:avLst/>
            <a:gdLst>
              <a:gd name="connsiteX0" fmla="*/ 396000 w 396000"/>
              <a:gd name="connsiteY0" fmla="*/ 662400 h 756022"/>
              <a:gd name="connsiteX1" fmla="*/ 223200 w 396000"/>
              <a:gd name="connsiteY1" fmla="*/ 756000 h 756022"/>
              <a:gd name="connsiteX2" fmla="*/ 158400 w 396000"/>
              <a:gd name="connsiteY2" fmla="*/ 655200 h 756022"/>
              <a:gd name="connsiteX3" fmla="*/ 93600 w 396000"/>
              <a:gd name="connsiteY3" fmla="*/ 489600 h 756022"/>
              <a:gd name="connsiteX4" fmla="*/ 115200 w 396000"/>
              <a:gd name="connsiteY4" fmla="*/ 273600 h 756022"/>
              <a:gd name="connsiteX5" fmla="*/ 158400 w 396000"/>
              <a:gd name="connsiteY5" fmla="*/ 100800 h 756022"/>
              <a:gd name="connsiteX6" fmla="*/ 0 w 396000"/>
              <a:gd name="connsiteY6" fmla="*/ 0 h 75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00" h="756022">
                <a:moveTo>
                  <a:pt x="396000" y="662400"/>
                </a:moveTo>
                <a:cubicBezTo>
                  <a:pt x="329400" y="709800"/>
                  <a:pt x="262800" y="757200"/>
                  <a:pt x="223200" y="756000"/>
                </a:cubicBezTo>
                <a:cubicBezTo>
                  <a:pt x="183600" y="754800"/>
                  <a:pt x="180000" y="699600"/>
                  <a:pt x="158400" y="655200"/>
                </a:cubicBezTo>
                <a:cubicBezTo>
                  <a:pt x="136800" y="610800"/>
                  <a:pt x="100800" y="553200"/>
                  <a:pt x="93600" y="489600"/>
                </a:cubicBezTo>
                <a:cubicBezTo>
                  <a:pt x="86400" y="426000"/>
                  <a:pt x="104400" y="338400"/>
                  <a:pt x="115200" y="273600"/>
                </a:cubicBezTo>
                <a:cubicBezTo>
                  <a:pt x="126000" y="208800"/>
                  <a:pt x="177600" y="146400"/>
                  <a:pt x="158400" y="100800"/>
                </a:cubicBezTo>
                <a:cubicBezTo>
                  <a:pt x="139200" y="55200"/>
                  <a:pt x="69600" y="276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8" name="Freeform 1047"/>
          <p:cNvSpPr/>
          <p:nvPr/>
        </p:nvSpPr>
        <p:spPr bwMode="auto">
          <a:xfrm>
            <a:off x="6168000" y="3628800"/>
            <a:ext cx="223200" cy="331200"/>
          </a:xfrm>
          <a:custGeom>
            <a:avLst/>
            <a:gdLst>
              <a:gd name="connsiteX0" fmla="*/ 223200 w 223200"/>
              <a:gd name="connsiteY0" fmla="*/ 331200 h 331200"/>
              <a:gd name="connsiteX1" fmla="*/ 136800 w 223200"/>
              <a:gd name="connsiteY1" fmla="*/ 129600 h 331200"/>
              <a:gd name="connsiteX2" fmla="*/ 122400 w 223200"/>
              <a:gd name="connsiteY2" fmla="*/ 43200 h 331200"/>
              <a:gd name="connsiteX3" fmla="*/ 0 w 223200"/>
              <a:gd name="connsiteY3" fmla="*/ 0 h 331200"/>
            </a:gdLst>
            <a:ahLst/>
            <a:cxnLst>
              <a:cxn ang="0">
                <a:pos x="connsiteX0" y="connsiteY0"/>
              </a:cxn>
              <a:cxn ang="0">
                <a:pos x="connsiteX1" y="connsiteY1"/>
              </a:cxn>
              <a:cxn ang="0">
                <a:pos x="connsiteX2" y="connsiteY2"/>
              </a:cxn>
              <a:cxn ang="0">
                <a:pos x="connsiteX3" y="connsiteY3"/>
              </a:cxn>
            </a:cxnLst>
            <a:rect l="l" t="t" r="r" b="b"/>
            <a:pathLst>
              <a:path w="223200" h="331200">
                <a:moveTo>
                  <a:pt x="223200" y="331200"/>
                </a:moveTo>
                <a:cubicBezTo>
                  <a:pt x="188400" y="254400"/>
                  <a:pt x="153600" y="177600"/>
                  <a:pt x="136800" y="129600"/>
                </a:cubicBezTo>
                <a:cubicBezTo>
                  <a:pt x="120000" y="81600"/>
                  <a:pt x="145200" y="64800"/>
                  <a:pt x="122400" y="43200"/>
                </a:cubicBezTo>
                <a:cubicBezTo>
                  <a:pt x="99600" y="21600"/>
                  <a:pt x="49800" y="108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9" name="Freeform 1048"/>
          <p:cNvSpPr/>
          <p:nvPr/>
        </p:nvSpPr>
        <p:spPr bwMode="auto">
          <a:xfrm>
            <a:off x="6146401" y="3177397"/>
            <a:ext cx="262933" cy="227557"/>
          </a:xfrm>
          <a:custGeom>
            <a:avLst/>
            <a:gdLst>
              <a:gd name="connsiteX0" fmla="*/ 0 w 262933"/>
              <a:gd name="connsiteY0" fmla="*/ 105804 h 227557"/>
              <a:gd name="connsiteX1" fmla="*/ 28800 w 262933"/>
              <a:gd name="connsiteY1" fmla="*/ 12204 h 227557"/>
              <a:gd name="connsiteX2" fmla="*/ 129600 w 262933"/>
              <a:gd name="connsiteY2" fmla="*/ 5004 h 227557"/>
              <a:gd name="connsiteX3" fmla="*/ 259200 w 262933"/>
              <a:gd name="connsiteY3" fmla="*/ 48204 h 227557"/>
              <a:gd name="connsiteX4" fmla="*/ 216000 w 262933"/>
              <a:gd name="connsiteY4" fmla="*/ 213804 h 227557"/>
              <a:gd name="connsiteX5" fmla="*/ 93600 w 262933"/>
              <a:gd name="connsiteY5" fmla="*/ 206604 h 2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933" h="227557">
                <a:moveTo>
                  <a:pt x="0" y="105804"/>
                </a:moveTo>
                <a:cubicBezTo>
                  <a:pt x="3600" y="67404"/>
                  <a:pt x="7200" y="29004"/>
                  <a:pt x="28800" y="12204"/>
                </a:cubicBezTo>
                <a:cubicBezTo>
                  <a:pt x="50400" y="-4596"/>
                  <a:pt x="91200" y="-996"/>
                  <a:pt x="129600" y="5004"/>
                </a:cubicBezTo>
                <a:cubicBezTo>
                  <a:pt x="168000" y="11004"/>
                  <a:pt x="244800" y="13404"/>
                  <a:pt x="259200" y="48204"/>
                </a:cubicBezTo>
                <a:cubicBezTo>
                  <a:pt x="273600" y="83004"/>
                  <a:pt x="243600" y="187404"/>
                  <a:pt x="216000" y="213804"/>
                </a:cubicBezTo>
                <a:cubicBezTo>
                  <a:pt x="188400" y="240204"/>
                  <a:pt x="141000" y="223404"/>
                  <a:pt x="93600" y="206604"/>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0" name="Freeform 1049"/>
          <p:cNvSpPr/>
          <p:nvPr/>
        </p:nvSpPr>
        <p:spPr bwMode="auto">
          <a:xfrm>
            <a:off x="6189600" y="3520800"/>
            <a:ext cx="244800" cy="43200"/>
          </a:xfrm>
          <a:custGeom>
            <a:avLst/>
            <a:gdLst>
              <a:gd name="connsiteX0" fmla="*/ 244800 w 244800"/>
              <a:gd name="connsiteY0" fmla="*/ 43200 h 43200"/>
              <a:gd name="connsiteX1" fmla="*/ 0 w 244800"/>
              <a:gd name="connsiteY1" fmla="*/ 0 h 43200"/>
            </a:gdLst>
            <a:ahLst/>
            <a:cxnLst>
              <a:cxn ang="0">
                <a:pos x="connsiteX0" y="connsiteY0"/>
              </a:cxn>
              <a:cxn ang="0">
                <a:pos x="connsiteX1" y="connsiteY1"/>
              </a:cxn>
            </a:cxnLst>
            <a:rect l="l" t="t" r="r" b="b"/>
            <a:pathLst>
              <a:path w="244800" h="43200">
                <a:moveTo>
                  <a:pt x="244800" y="432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1" name="Freeform 1050"/>
          <p:cNvSpPr/>
          <p:nvPr/>
        </p:nvSpPr>
        <p:spPr bwMode="auto">
          <a:xfrm>
            <a:off x="6816000" y="3765600"/>
            <a:ext cx="288000" cy="230400"/>
          </a:xfrm>
          <a:custGeom>
            <a:avLst/>
            <a:gdLst>
              <a:gd name="connsiteX0" fmla="*/ 0 w 288000"/>
              <a:gd name="connsiteY0" fmla="*/ 230400 h 230400"/>
              <a:gd name="connsiteX1" fmla="*/ 57600 w 288000"/>
              <a:gd name="connsiteY1" fmla="*/ 129600 h 230400"/>
              <a:gd name="connsiteX2" fmla="*/ 115200 w 288000"/>
              <a:gd name="connsiteY2" fmla="*/ 100800 h 230400"/>
              <a:gd name="connsiteX3" fmla="*/ 223200 w 288000"/>
              <a:gd name="connsiteY3" fmla="*/ 64800 h 230400"/>
              <a:gd name="connsiteX4" fmla="*/ 288000 w 288000"/>
              <a:gd name="connsiteY4" fmla="*/ 0 h 2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 h="230400">
                <a:moveTo>
                  <a:pt x="0" y="230400"/>
                </a:moveTo>
                <a:cubicBezTo>
                  <a:pt x="19200" y="190800"/>
                  <a:pt x="38400" y="151200"/>
                  <a:pt x="57600" y="129600"/>
                </a:cubicBezTo>
                <a:cubicBezTo>
                  <a:pt x="76800" y="108000"/>
                  <a:pt x="87600" y="111600"/>
                  <a:pt x="115200" y="100800"/>
                </a:cubicBezTo>
                <a:cubicBezTo>
                  <a:pt x="142800" y="90000"/>
                  <a:pt x="194400" y="81600"/>
                  <a:pt x="223200" y="64800"/>
                </a:cubicBezTo>
                <a:cubicBezTo>
                  <a:pt x="252000" y="48000"/>
                  <a:pt x="270000" y="24000"/>
                  <a:pt x="28800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2" name="Freeform 1051"/>
          <p:cNvSpPr/>
          <p:nvPr/>
        </p:nvSpPr>
        <p:spPr bwMode="auto">
          <a:xfrm>
            <a:off x="6118872" y="2383200"/>
            <a:ext cx="394729" cy="482400"/>
          </a:xfrm>
          <a:custGeom>
            <a:avLst/>
            <a:gdLst>
              <a:gd name="connsiteX0" fmla="*/ 250729 w 394729"/>
              <a:gd name="connsiteY0" fmla="*/ 0 h 482400"/>
              <a:gd name="connsiteX1" fmla="*/ 229129 w 394729"/>
              <a:gd name="connsiteY1" fmla="*/ 115200 h 482400"/>
              <a:gd name="connsiteX2" fmla="*/ 77929 w 394729"/>
              <a:gd name="connsiteY2" fmla="*/ 266400 h 482400"/>
              <a:gd name="connsiteX3" fmla="*/ 27529 w 394729"/>
              <a:gd name="connsiteY3" fmla="*/ 324000 h 482400"/>
              <a:gd name="connsiteX4" fmla="*/ 5929 w 394729"/>
              <a:gd name="connsiteY4" fmla="*/ 417600 h 482400"/>
              <a:gd name="connsiteX5" fmla="*/ 135529 w 394729"/>
              <a:gd name="connsiteY5" fmla="*/ 446400 h 482400"/>
              <a:gd name="connsiteX6" fmla="*/ 394729 w 394729"/>
              <a:gd name="connsiteY6" fmla="*/ 482400 h 4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29" h="482400">
                <a:moveTo>
                  <a:pt x="250729" y="0"/>
                </a:moveTo>
                <a:cubicBezTo>
                  <a:pt x="254329" y="35400"/>
                  <a:pt x="257929" y="70800"/>
                  <a:pt x="229129" y="115200"/>
                </a:cubicBezTo>
                <a:cubicBezTo>
                  <a:pt x="200329" y="159600"/>
                  <a:pt x="111529" y="231600"/>
                  <a:pt x="77929" y="266400"/>
                </a:cubicBezTo>
                <a:cubicBezTo>
                  <a:pt x="44329" y="301200"/>
                  <a:pt x="39529" y="298800"/>
                  <a:pt x="27529" y="324000"/>
                </a:cubicBezTo>
                <a:cubicBezTo>
                  <a:pt x="15529" y="349200"/>
                  <a:pt x="-12071" y="397200"/>
                  <a:pt x="5929" y="417600"/>
                </a:cubicBezTo>
                <a:cubicBezTo>
                  <a:pt x="23929" y="438000"/>
                  <a:pt x="70729" y="435600"/>
                  <a:pt x="135529" y="446400"/>
                </a:cubicBezTo>
                <a:cubicBezTo>
                  <a:pt x="200329" y="457200"/>
                  <a:pt x="297529" y="469800"/>
                  <a:pt x="394729" y="4824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3" name="Freeform 1052"/>
          <p:cNvSpPr/>
          <p:nvPr/>
        </p:nvSpPr>
        <p:spPr bwMode="auto">
          <a:xfrm>
            <a:off x="6175200" y="2570400"/>
            <a:ext cx="172800" cy="115200"/>
          </a:xfrm>
          <a:custGeom>
            <a:avLst/>
            <a:gdLst>
              <a:gd name="connsiteX0" fmla="*/ 0 w 172800"/>
              <a:gd name="connsiteY0" fmla="*/ 0 h 115200"/>
              <a:gd name="connsiteX1" fmla="*/ 43200 w 172800"/>
              <a:gd name="connsiteY1" fmla="*/ 43200 h 115200"/>
              <a:gd name="connsiteX2" fmla="*/ 172800 w 172800"/>
              <a:gd name="connsiteY2" fmla="*/ 115200 h 115200"/>
            </a:gdLst>
            <a:ahLst/>
            <a:cxnLst>
              <a:cxn ang="0">
                <a:pos x="connsiteX0" y="connsiteY0"/>
              </a:cxn>
              <a:cxn ang="0">
                <a:pos x="connsiteX1" y="connsiteY1"/>
              </a:cxn>
              <a:cxn ang="0">
                <a:pos x="connsiteX2" y="connsiteY2"/>
              </a:cxn>
            </a:cxnLst>
            <a:rect l="l" t="t" r="r" b="b"/>
            <a:pathLst>
              <a:path w="172800" h="115200">
                <a:moveTo>
                  <a:pt x="0" y="0"/>
                </a:moveTo>
                <a:cubicBezTo>
                  <a:pt x="7200" y="12000"/>
                  <a:pt x="14400" y="24000"/>
                  <a:pt x="43200" y="43200"/>
                </a:cubicBezTo>
                <a:cubicBezTo>
                  <a:pt x="72000" y="62400"/>
                  <a:pt x="122400" y="88800"/>
                  <a:pt x="172800" y="115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4" name="Freeform 1053"/>
          <p:cNvSpPr/>
          <p:nvPr/>
        </p:nvSpPr>
        <p:spPr bwMode="auto">
          <a:xfrm>
            <a:off x="6412800" y="2851200"/>
            <a:ext cx="7200" cy="108000"/>
          </a:xfrm>
          <a:custGeom>
            <a:avLst/>
            <a:gdLst>
              <a:gd name="connsiteX0" fmla="*/ 0 w 7200"/>
              <a:gd name="connsiteY0" fmla="*/ 0 h 108000"/>
              <a:gd name="connsiteX1" fmla="*/ 7200 w 7200"/>
              <a:gd name="connsiteY1" fmla="*/ 108000 h 108000"/>
            </a:gdLst>
            <a:ahLst/>
            <a:cxnLst>
              <a:cxn ang="0">
                <a:pos x="connsiteX0" y="connsiteY0"/>
              </a:cxn>
              <a:cxn ang="0">
                <a:pos x="connsiteX1" y="connsiteY1"/>
              </a:cxn>
            </a:cxnLst>
            <a:rect l="l" t="t" r="r" b="b"/>
            <a:pathLst>
              <a:path w="7200" h="108000">
                <a:moveTo>
                  <a:pt x="0" y="0"/>
                </a:moveTo>
                <a:lnTo>
                  <a:pt x="7200" y="1080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5" name="Freeform 1054"/>
          <p:cNvSpPr/>
          <p:nvPr/>
        </p:nvSpPr>
        <p:spPr bwMode="auto">
          <a:xfrm>
            <a:off x="6268800" y="2822400"/>
            <a:ext cx="7200" cy="136800"/>
          </a:xfrm>
          <a:custGeom>
            <a:avLst/>
            <a:gdLst>
              <a:gd name="connsiteX0" fmla="*/ 7200 w 7200"/>
              <a:gd name="connsiteY0" fmla="*/ 0 h 136800"/>
              <a:gd name="connsiteX1" fmla="*/ 0 w 7200"/>
              <a:gd name="connsiteY1" fmla="*/ 136800 h 136800"/>
            </a:gdLst>
            <a:ahLst/>
            <a:cxnLst>
              <a:cxn ang="0">
                <a:pos x="connsiteX0" y="connsiteY0"/>
              </a:cxn>
              <a:cxn ang="0">
                <a:pos x="connsiteX1" y="connsiteY1"/>
              </a:cxn>
            </a:cxnLst>
            <a:rect l="l" t="t" r="r" b="b"/>
            <a:pathLst>
              <a:path w="7200" h="136800">
                <a:moveTo>
                  <a:pt x="7200" y="0"/>
                </a:moveTo>
                <a:lnTo>
                  <a:pt x="0" y="136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4" name="Freeform 63"/>
          <p:cNvSpPr/>
          <p:nvPr/>
        </p:nvSpPr>
        <p:spPr bwMode="auto">
          <a:xfrm>
            <a:off x="6124800" y="2808000"/>
            <a:ext cx="14400" cy="93600"/>
          </a:xfrm>
          <a:custGeom>
            <a:avLst/>
            <a:gdLst>
              <a:gd name="connsiteX0" fmla="*/ 14400 w 14400"/>
              <a:gd name="connsiteY0" fmla="*/ 0 h 93600"/>
              <a:gd name="connsiteX1" fmla="*/ 0 w 14400"/>
              <a:gd name="connsiteY1" fmla="*/ 93600 h 93600"/>
            </a:gdLst>
            <a:ahLst/>
            <a:cxnLst>
              <a:cxn ang="0">
                <a:pos x="connsiteX0" y="connsiteY0"/>
              </a:cxn>
              <a:cxn ang="0">
                <a:pos x="connsiteX1" y="connsiteY1"/>
              </a:cxn>
            </a:cxnLst>
            <a:rect l="l" t="t" r="r" b="b"/>
            <a:pathLst>
              <a:path w="14400" h="93600">
                <a:moveTo>
                  <a:pt x="14400" y="0"/>
                </a:moveTo>
                <a:lnTo>
                  <a:pt x="0" y="936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5" name="Freeform 64"/>
          <p:cNvSpPr/>
          <p:nvPr/>
        </p:nvSpPr>
        <p:spPr bwMode="auto">
          <a:xfrm>
            <a:off x="6879416" y="2383200"/>
            <a:ext cx="37385" cy="568800"/>
          </a:xfrm>
          <a:custGeom>
            <a:avLst/>
            <a:gdLst>
              <a:gd name="connsiteX0" fmla="*/ 37385 w 37385"/>
              <a:gd name="connsiteY0" fmla="*/ 0 h 568800"/>
              <a:gd name="connsiteX1" fmla="*/ 30185 w 37385"/>
              <a:gd name="connsiteY1" fmla="*/ 144000 h 568800"/>
              <a:gd name="connsiteX2" fmla="*/ 15785 w 37385"/>
              <a:gd name="connsiteY2" fmla="*/ 280800 h 568800"/>
              <a:gd name="connsiteX3" fmla="*/ 1385 w 37385"/>
              <a:gd name="connsiteY3" fmla="*/ 417600 h 568800"/>
              <a:gd name="connsiteX4" fmla="*/ 1385 w 37385"/>
              <a:gd name="connsiteY4" fmla="*/ 568800 h 5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 h="568800">
                <a:moveTo>
                  <a:pt x="37385" y="0"/>
                </a:moveTo>
                <a:cubicBezTo>
                  <a:pt x="35585" y="48600"/>
                  <a:pt x="33785" y="97200"/>
                  <a:pt x="30185" y="144000"/>
                </a:cubicBezTo>
                <a:cubicBezTo>
                  <a:pt x="26585" y="190800"/>
                  <a:pt x="15785" y="280800"/>
                  <a:pt x="15785" y="280800"/>
                </a:cubicBezTo>
                <a:cubicBezTo>
                  <a:pt x="10985" y="326400"/>
                  <a:pt x="3785" y="369600"/>
                  <a:pt x="1385" y="417600"/>
                </a:cubicBezTo>
                <a:cubicBezTo>
                  <a:pt x="-1015" y="465600"/>
                  <a:pt x="185" y="517200"/>
                  <a:pt x="1385" y="568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6" name="Freeform 65"/>
          <p:cNvSpPr/>
          <p:nvPr/>
        </p:nvSpPr>
        <p:spPr bwMode="auto">
          <a:xfrm>
            <a:off x="6528000" y="2786400"/>
            <a:ext cx="345600" cy="37582"/>
          </a:xfrm>
          <a:custGeom>
            <a:avLst/>
            <a:gdLst>
              <a:gd name="connsiteX0" fmla="*/ 0 w 345600"/>
              <a:gd name="connsiteY0" fmla="*/ 0 h 37582"/>
              <a:gd name="connsiteX1" fmla="*/ 122400 w 345600"/>
              <a:gd name="connsiteY1" fmla="*/ 36000 h 37582"/>
              <a:gd name="connsiteX2" fmla="*/ 208800 w 345600"/>
              <a:gd name="connsiteY2" fmla="*/ 28800 h 37582"/>
              <a:gd name="connsiteX3" fmla="*/ 345600 w 345600"/>
              <a:gd name="connsiteY3" fmla="*/ 7200 h 37582"/>
            </a:gdLst>
            <a:ahLst/>
            <a:cxnLst>
              <a:cxn ang="0">
                <a:pos x="connsiteX0" y="connsiteY0"/>
              </a:cxn>
              <a:cxn ang="0">
                <a:pos x="connsiteX1" y="connsiteY1"/>
              </a:cxn>
              <a:cxn ang="0">
                <a:pos x="connsiteX2" y="connsiteY2"/>
              </a:cxn>
              <a:cxn ang="0">
                <a:pos x="connsiteX3" y="connsiteY3"/>
              </a:cxn>
            </a:cxnLst>
            <a:rect l="l" t="t" r="r" b="b"/>
            <a:pathLst>
              <a:path w="345600" h="37582">
                <a:moveTo>
                  <a:pt x="0" y="0"/>
                </a:moveTo>
                <a:cubicBezTo>
                  <a:pt x="43800" y="15600"/>
                  <a:pt x="87600" y="31200"/>
                  <a:pt x="122400" y="36000"/>
                </a:cubicBezTo>
                <a:cubicBezTo>
                  <a:pt x="157200" y="40800"/>
                  <a:pt x="171600" y="33600"/>
                  <a:pt x="208800" y="28800"/>
                </a:cubicBezTo>
                <a:cubicBezTo>
                  <a:pt x="246000" y="24000"/>
                  <a:pt x="295800" y="15600"/>
                  <a:pt x="345600" y="7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7" name="Freeform 66"/>
          <p:cNvSpPr/>
          <p:nvPr/>
        </p:nvSpPr>
        <p:spPr bwMode="auto">
          <a:xfrm>
            <a:off x="7335178" y="2383200"/>
            <a:ext cx="107223" cy="763200"/>
          </a:xfrm>
          <a:custGeom>
            <a:avLst/>
            <a:gdLst>
              <a:gd name="connsiteX0" fmla="*/ 107223 w 107223"/>
              <a:gd name="connsiteY0" fmla="*/ 0 h 763200"/>
              <a:gd name="connsiteX1" fmla="*/ 42423 w 107223"/>
              <a:gd name="connsiteY1" fmla="*/ 100800 h 763200"/>
              <a:gd name="connsiteX2" fmla="*/ 6423 w 107223"/>
              <a:gd name="connsiteY2" fmla="*/ 216000 h 763200"/>
              <a:gd name="connsiteX3" fmla="*/ 6423 w 107223"/>
              <a:gd name="connsiteY3" fmla="*/ 403200 h 763200"/>
              <a:gd name="connsiteX4" fmla="*/ 71223 w 107223"/>
              <a:gd name="connsiteY4" fmla="*/ 504000 h 763200"/>
              <a:gd name="connsiteX5" fmla="*/ 71223 w 107223"/>
              <a:gd name="connsiteY5" fmla="*/ 604800 h 763200"/>
              <a:gd name="connsiteX6" fmla="*/ 6423 w 107223"/>
              <a:gd name="connsiteY6" fmla="*/ 763200 h 7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23" h="763200">
                <a:moveTo>
                  <a:pt x="107223" y="0"/>
                </a:moveTo>
                <a:cubicBezTo>
                  <a:pt x="83223" y="32400"/>
                  <a:pt x="59223" y="64800"/>
                  <a:pt x="42423" y="100800"/>
                </a:cubicBezTo>
                <a:cubicBezTo>
                  <a:pt x="25623" y="136800"/>
                  <a:pt x="12423" y="165600"/>
                  <a:pt x="6423" y="216000"/>
                </a:cubicBezTo>
                <a:cubicBezTo>
                  <a:pt x="423" y="266400"/>
                  <a:pt x="-4377" y="355200"/>
                  <a:pt x="6423" y="403200"/>
                </a:cubicBezTo>
                <a:cubicBezTo>
                  <a:pt x="17223" y="451200"/>
                  <a:pt x="60423" y="470400"/>
                  <a:pt x="71223" y="504000"/>
                </a:cubicBezTo>
                <a:cubicBezTo>
                  <a:pt x="82023" y="537600"/>
                  <a:pt x="82023" y="561600"/>
                  <a:pt x="71223" y="604800"/>
                </a:cubicBezTo>
                <a:cubicBezTo>
                  <a:pt x="60423" y="648000"/>
                  <a:pt x="33423" y="705600"/>
                  <a:pt x="6423" y="763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8" name="Freeform 67"/>
          <p:cNvSpPr/>
          <p:nvPr/>
        </p:nvSpPr>
        <p:spPr bwMode="auto">
          <a:xfrm>
            <a:off x="7179582" y="2383200"/>
            <a:ext cx="169219" cy="388800"/>
          </a:xfrm>
          <a:custGeom>
            <a:avLst/>
            <a:gdLst>
              <a:gd name="connsiteX0" fmla="*/ 54019 w 169219"/>
              <a:gd name="connsiteY0" fmla="*/ 0 h 388800"/>
              <a:gd name="connsiteX1" fmla="*/ 25219 w 169219"/>
              <a:gd name="connsiteY1" fmla="*/ 136800 h 388800"/>
              <a:gd name="connsiteX2" fmla="*/ 3619 w 169219"/>
              <a:gd name="connsiteY2" fmla="*/ 302400 h 388800"/>
              <a:gd name="connsiteX3" fmla="*/ 18019 w 169219"/>
              <a:gd name="connsiteY3" fmla="*/ 352800 h 388800"/>
              <a:gd name="connsiteX4" fmla="*/ 169219 w 169219"/>
              <a:gd name="connsiteY4" fmla="*/ 388800 h 38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19" h="388800">
                <a:moveTo>
                  <a:pt x="54019" y="0"/>
                </a:moveTo>
                <a:cubicBezTo>
                  <a:pt x="43819" y="43200"/>
                  <a:pt x="33619" y="86400"/>
                  <a:pt x="25219" y="136800"/>
                </a:cubicBezTo>
                <a:cubicBezTo>
                  <a:pt x="16819" y="187200"/>
                  <a:pt x="4819" y="266400"/>
                  <a:pt x="3619" y="302400"/>
                </a:cubicBezTo>
                <a:cubicBezTo>
                  <a:pt x="2419" y="338400"/>
                  <a:pt x="-9581" y="338400"/>
                  <a:pt x="18019" y="352800"/>
                </a:cubicBezTo>
                <a:cubicBezTo>
                  <a:pt x="45619" y="367200"/>
                  <a:pt x="107419" y="378000"/>
                  <a:pt x="169219" y="388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69" name="Freeform 68"/>
          <p:cNvSpPr/>
          <p:nvPr/>
        </p:nvSpPr>
        <p:spPr bwMode="auto">
          <a:xfrm>
            <a:off x="7054824" y="2728800"/>
            <a:ext cx="221977" cy="259200"/>
          </a:xfrm>
          <a:custGeom>
            <a:avLst/>
            <a:gdLst>
              <a:gd name="connsiteX0" fmla="*/ 142777 w 221977"/>
              <a:gd name="connsiteY0" fmla="*/ 0 h 259200"/>
              <a:gd name="connsiteX1" fmla="*/ 34777 w 221977"/>
              <a:gd name="connsiteY1" fmla="*/ 64800 h 259200"/>
              <a:gd name="connsiteX2" fmla="*/ 13177 w 221977"/>
              <a:gd name="connsiteY2" fmla="*/ 201600 h 259200"/>
              <a:gd name="connsiteX3" fmla="*/ 221977 w 221977"/>
              <a:gd name="connsiteY3" fmla="*/ 259200 h 259200"/>
            </a:gdLst>
            <a:ahLst/>
            <a:cxnLst>
              <a:cxn ang="0">
                <a:pos x="connsiteX0" y="connsiteY0"/>
              </a:cxn>
              <a:cxn ang="0">
                <a:pos x="connsiteX1" y="connsiteY1"/>
              </a:cxn>
              <a:cxn ang="0">
                <a:pos x="connsiteX2" y="connsiteY2"/>
              </a:cxn>
              <a:cxn ang="0">
                <a:pos x="connsiteX3" y="connsiteY3"/>
              </a:cxn>
            </a:cxnLst>
            <a:rect l="l" t="t" r="r" b="b"/>
            <a:pathLst>
              <a:path w="221977" h="259200">
                <a:moveTo>
                  <a:pt x="142777" y="0"/>
                </a:moveTo>
                <a:cubicBezTo>
                  <a:pt x="99577" y="15600"/>
                  <a:pt x="56377" y="31200"/>
                  <a:pt x="34777" y="64800"/>
                </a:cubicBezTo>
                <a:cubicBezTo>
                  <a:pt x="13177" y="98400"/>
                  <a:pt x="-18023" y="169200"/>
                  <a:pt x="13177" y="201600"/>
                </a:cubicBezTo>
                <a:cubicBezTo>
                  <a:pt x="44377" y="234000"/>
                  <a:pt x="133177" y="246600"/>
                  <a:pt x="221977" y="259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0" name="Freeform 69"/>
          <p:cNvSpPr/>
          <p:nvPr/>
        </p:nvSpPr>
        <p:spPr bwMode="auto">
          <a:xfrm>
            <a:off x="6672000" y="2642400"/>
            <a:ext cx="223200" cy="57600"/>
          </a:xfrm>
          <a:custGeom>
            <a:avLst/>
            <a:gdLst>
              <a:gd name="connsiteX0" fmla="*/ 223200 w 223200"/>
              <a:gd name="connsiteY0" fmla="*/ 57600 h 57600"/>
              <a:gd name="connsiteX1" fmla="*/ 0 w 223200"/>
              <a:gd name="connsiteY1" fmla="*/ 0 h 57600"/>
            </a:gdLst>
            <a:ahLst/>
            <a:cxnLst>
              <a:cxn ang="0">
                <a:pos x="connsiteX0" y="connsiteY0"/>
              </a:cxn>
              <a:cxn ang="0">
                <a:pos x="connsiteX1" y="connsiteY1"/>
              </a:cxn>
            </a:cxnLst>
            <a:rect l="l" t="t" r="r" b="b"/>
            <a:pathLst>
              <a:path w="223200" h="57600">
                <a:moveTo>
                  <a:pt x="223200" y="576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1" name="Freeform 70"/>
          <p:cNvSpPr/>
          <p:nvPr/>
        </p:nvSpPr>
        <p:spPr bwMode="auto">
          <a:xfrm>
            <a:off x="6448801" y="3290401"/>
            <a:ext cx="202713" cy="181287"/>
          </a:xfrm>
          <a:custGeom>
            <a:avLst/>
            <a:gdLst>
              <a:gd name="connsiteX0" fmla="*/ 0 w 202713"/>
              <a:gd name="connsiteY0" fmla="*/ 151200 h 181287"/>
              <a:gd name="connsiteX1" fmla="*/ 108000 w 202713"/>
              <a:gd name="connsiteY1" fmla="*/ 172800 h 181287"/>
              <a:gd name="connsiteX2" fmla="*/ 194400 w 202713"/>
              <a:gd name="connsiteY2" fmla="*/ 165600 h 181287"/>
              <a:gd name="connsiteX3" fmla="*/ 194400 w 202713"/>
              <a:gd name="connsiteY3" fmla="*/ 0 h 181287"/>
            </a:gdLst>
            <a:ahLst/>
            <a:cxnLst>
              <a:cxn ang="0">
                <a:pos x="connsiteX0" y="connsiteY0"/>
              </a:cxn>
              <a:cxn ang="0">
                <a:pos x="connsiteX1" y="connsiteY1"/>
              </a:cxn>
              <a:cxn ang="0">
                <a:pos x="connsiteX2" y="connsiteY2"/>
              </a:cxn>
              <a:cxn ang="0">
                <a:pos x="connsiteX3" y="connsiteY3"/>
              </a:cxn>
            </a:cxnLst>
            <a:rect l="l" t="t" r="r" b="b"/>
            <a:pathLst>
              <a:path w="202713" h="181287">
                <a:moveTo>
                  <a:pt x="0" y="151200"/>
                </a:moveTo>
                <a:cubicBezTo>
                  <a:pt x="37800" y="160800"/>
                  <a:pt x="75600" y="170400"/>
                  <a:pt x="108000" y="172800"/>
                </a:cubicBezTo>
                <a:cubicBezTo>
                  <a:pt x="140400" y="175200"/>
                  <a:pt x="180000" y="194400"/>
                  <a:pt x="194400" y="165600"/>
                </a:cubicBezTo>
                <a:cubicBezTo>
                  <a:pt x="208800" y="136800"/>
                  <a:pt x="201600" y="68400"/>
                  <a:pt x="19440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2" name="Freeform 71"/>
          <p:cNvSpPr/>
          <p:nvPr/>
        </p:nvSpPr>
        <p:spPr bwMode="auto">
          <a:xfrm>
            <a:off x="6549601" y="3263424"/>
            <a:ext cx="425475" cy="416281"/>
          </a:xfrm>
          <a:custGeom>
            <a:avLst/>
            <a:gdLst>
              <a:gd name="connsiteX0" fmla="*/ 0 w 425475"/>
              <a:gd name="connsiteY0" fmla="*/ 214177 h 416281"/>
              <a:gd name="connsiteX1" fmla="*/ 14400 w 425475"/>
              <a:gd name="connsiteY1" fmla="*/ 293377 h 416281"/>
              <a:gd name="connsiteX2" fmla="*/ 64800 w 425475"/>
              <a:gd name="connsiteY2" fmla="*/ 379777 h 416281"/>
              <a:gd name="connsiteX3" fmla="*/ 208800 w 425475"/>
              <a:gd name="connsiteY3" fmla="*/ 415777 h 416281"/>
              <a:gd name="connsiteX4" fmla="*/ 338400 w 425475"/>
              <a:gd name="connsiteY4" fmla="*/ 394177 h 416281"/>
              <a:gd name="connsiteX5" fmla="*/ 396000 w 425475"/>
              <a:gd name="connsiteY5" fmla="*/ 307777 h 416281"/>
              <a:gd name="connsiteX6" fmla="*/ 424800 w 425475"/>
              <a:gd name="connsiteY6" fmla="*/ 120577 h 416281"/>
              <a:gd name="connsiteX7" fmla="*/ 403200 w 425475"/>
              <a:gd name="connsiteY7" fmla="*/ 5377 h 416281"/>
              <a:gd name="connsiteX8" fmla="*/ 273600 w 425475"/>
              <a:gd name="connsiteY8" fmla="*/ 19777 h 416281"/>
              <a:gd name="connsiteX9" fmla="*/ 187200 w 425475"/>
              <a:gd name="connsiteY9" fmla="*/ 26977 h 416281"/>
              <a:gd name="connsiteX10" fmla="*/ 0 w 425475"/>
              <a:gd name="connsiteY10" fmla="*/ 26977 h 41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475" h="416281">
                <a:moveTo>
                  <a:pt x="0" y="214177"/>
                </a:moveTo>
                <a:cubicBezTo>
                  <a:pt x="1800" y="239977"/>
                  <a:pt x="3600" y="265777"/>
                  <a:pt x="14400" y="293377"/>
                </a:cubicBezTo>
                <a:cubicBezTo>
                  <a:pt x="25200" y="320977"/>
                  <a:pt x="32400" y="359377"/>
                  <a:pt x="64800" y="379777"/>
                </a:cubicBezTo>
                <a:cubicBezTo>
                  <a:pt x="97200" y="400177"/>
                  <a:pt x="163200" y="413377"/>
                  <a:pt x="208800" y="415777"/>
                </a:cubicBezTo>
                <a:cubicBezTo>
                  <a:pt x="254400" y="418177"/>
                  <a:pt x="307200" y="412177"/>
                  <a:pt x="338400" y="394177"/>
                </a:cubicBezTo>
                <a:cubicBezTo>
                  <a:pt x="369600" y="376177"/>
                  <a:pt x="381600" y="353377"/>
                  <a:pt x="396000" y="307777"/>
                </a:cubicBezTo>
                <a:cubicBezTo>
                  <a:pt x="410400" y="262177"/>
                  <a:pt x="423600" y="170977"/>
                  <a:pt x="424800" y="120577"/>
                </a:cubicBezTo>
                <a:cubicBezTo>
                  <a:pt x="426000" y="70177"/>
                  <a:pt x="428400" y="22177"/>
                  <a:pt x="403200" y="5377"/>
                </a:cubicBezTo>
                <a:cubicBezTo>
                  <a:pt x="378000" y="-11423"/>
                  <a:pt x="309600" y="16177"/>
                  <a:pt x="273600" y="19777"/>
                </a:cubicBezTo>
                <a:cubicBezTo>
                  <a:pt x="237600" y="23377"/>
                  <a:pt x="232800" y="25777"/>
                  <a:pt x="187200" y="26977"/>
                </a:cubicBezTo>
                <a:cubicBezTo>
                  <a:pt x="141600" y="28177"/>
                  <a:pt x="70800" y="27577"/>
                  <a:pt x="0" y="26977"/>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3" name="Freeform 72"/>
          <p:cNvSpPr/>
          <p:nvPr/>
        </p:nvSpPr>
        <p:spPr bwMode="auto">
          <a:xfrm>
            <a:off x="6751200" y="3542400"/>
            <a:ext cx="7200" cy="122400"/>
          </a:xfrm>
          <a:custGeom>
            <a:avLst/>
            <a:gdLst>
              <a:gd name="connsiteX0" fmla="*/ 0 w 7200"/>
              <a:gd name="connsiteY0" fmla="*/ 122400 h 122400"/>
              <a:gd name="connsiteX1" fmla="*/ 7200 w 7200"/>
              <a:gd name="connsiteY1" fmla="*/ 0 h 122400"/>
            </a:gdLst>
            <a:ahLst/>
            <a:cxnLst>
              <a:cxn ang="0">
                <a:pos x="connsiteX0" y="connsiteY0"/>
              </a:cxn>
              <a:cxn ang="0">
                <a:pos x="connsiteX1" y="connsiteY1"/>
              </a:cxn>
            </a:cxnLst>
            <a:rect l="l" t="t" r="r" b="b"/>
            <a:pathLst>
              <a:path w="7200" h="122400">
                <a:moveTo>
                  <a:pt x="0" y="122400"/>
                </a:moveTo>
                <a:lnTo>
                  <a:pt x="720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4" name="Freeform 73"/>
          <p:cNvSpPr/>
          <p:nvPr/>
        </p:nvSpPr>
        <p:spPr bwMode="auto">
          <a:xfrm>
            <a:off x="7125600" y="3276000"/>
            <a:ext cx="446400" cy="194400"/>
          </a:xfrm>
          <a:custGeom>
            <a:avLst/>
            <a:gdLst>
              <a:gd name="connsiteX0" fmla="*/ 446400 w 446400"/>
              <a:gd name="connsiteY0" fmla="*/ 194400 h 194400"/>
              <a:gd name="connsiteX1" fmla="*/ 345600 w 446400"/>
              <a:gd name="connsiteY1" fmla="*/ 158400 h 194400"/>
              <a:gd name="connsiteX2" fmla="*/ 223200 w 446400"/>
              <a:gd name="connsiteY2" fmla="*/ 86400 h 194400"/>
              <a:gd name="connsiteX3" fmla="*/ 108000 w 446400"/>
              <a:gd name="connsiteY3" fmla="*/ 21600 h 194400"/>
              <a:gd name="connsiteX4" fmla="*/ 0 w 446400"/>
              <a:gd name="connsiteY4" fmla="*/ 0 h 19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00" h="194400">
                <a:moveTo>
                  <a:pt x="446400" y="194400"/>
                </a:moveTo>
                <a:cubicBezTo>
                  <a:pt x="414600" y="185400"/>
                  <a:pt x="382800" y="176400"/>
                  <a:pt x="345600" y="158400"/>
                </a:cubicBezTo>
                <a:cubicBezTo>
                  <a:pt x="308400" y="140400"/>
                  <a:pt x="262800" y="109200"/>
                  <a:pt x="223200" y="86400"/>
                </a:cubicBezTo>
                <a:cubicBezTo>
                  <a:pt x="183600" y="63600"/>
                  <a:pt x="145200" y="36000"/>
                  <a:pt x="108000" y="21600"/>
                </a:cubicBezTo>
                <a:cubicBezTo>
                  <a:pt x="70800" y="7200"/>
                  <a:pt x="35400" y="36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5" name="Freeform 74"/>
          <p:cNvSpPr/>
          <p:nvPr/>
        </p:nvSpPr>
        <p:spPr bwMode="auto">
          <a:xfrm>
            <a:off x="7276800" y="3441600"/>
            <a:ext cx="180000" cy="280800"/>
          </a:xfrm>
          <a:custGeom>
            <a:avLst/>
            <a:gdLst>
              <a:gd name="connsiteX0" fmla="*/ 180000 w 180000"/>
              <a:gd name="connsiteY0" fmla="*/ 0 h 280800"/>
              <a:gd name="connsiteX1" fmla="*/ 86400 w 180000"/>
              <a:gd name="connsiteY1" fmla="*/ 86400 h 280800"/>
              <a:gd name="connsiteX2" fmla="*/ 0 w 180000"/>
              <a:gd name="connsiteY2" fmla="*/ 280800 h 280800"/>
            </a:gdLst>
            <a:ahLst/>
            <a:cxnLst>
              <a:cxn ang="0">
                <a:pos x="connsiteX0" y="connsiteY0"/>
              </a:cxn>
              <a:cxn ang="0">
                <a:pos x="connsiteX1" y="connsiteY1"/>
              </a:cxn>
              <a:cxn ang="0">
                <a:pos x="connsiteX2" y="connsiteY2"/>
              </a:cxn>
            </a:cxnLst>
            <a:rect l="l" t="t" r="r" b="b"/>
            <a:pathLst>
              <a:path w="180000" h="280800">
                <a:moveTo>
                  <a:pt x="180000" y="0"/>
                </a:moveTo>
                <a:cubicBezTo>
                  <a:pt x="148200" y="19800"/>
                  <a:pt x="116400" y="39600"/>
                  <a:pt x="86400" y="86400"/>
                </a:cubicBezTo>
                <a:cubicBezTo>
                  <a:pt x="56400" y="133200"/>
                  <a:pt x="28200" y="207000"/>
                  <a:pt x="0" y="280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6" name="Freeform 75"/>
          <p:cNvSpPr/>
          <p:nvPr/>
        </p:nvSpPr>
        <p:spPr bwMode="auto">
          <a:xfrm>
            <a:off x="7168800" y="3333600"/>
            <a:ext cx="136800" cy="187200"/>
          </a:xfrm>
          <a:custGeom>
            <a:avLst/>
            <a:gdLst>
              <a:gd name="connsiteX0" fmla="*/ 136800 w 136800"/>
              <a:gd name="connsiteY0" fmla="*/ 0 h 187200"/>
              <a:gd name="connsiteX1" fmla="*/ 0 w 136800"/>
              <a:gd name="connsiteY1" fmla="*/ 187200 h 187200"/>
            </a:gdLst>
            <a:ahLst/>
            <a:cxnLst>
              <a:cxn ang="0">
                <a:pos x="connsiteX0" y="connsiteY0"/>
              </a:cxn>
              <a:cxn ang="0">
                <a:pos x="connsiteX1" y="connsiteY1"/>
              </a:cxn>
            </a:cxnLst>
            <a:rect l="l" t="t" r="r" b="b"/>
            <a:pathLst>
              <a:path w="136800" h="187200">
                <a:moveTo>
                  <a:pt x="136800" y="0"/>
                </a:moveTo>
                <a:lnTo>
                  <a:pt x="0" y="187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7" name="Freeform 76"/>
          <p:cNvSpPr/>
          <p:nvPr/>
        </p:nvSpPr>
        <p:spPr bwMode="auto">
          <a:xfrm>
            <a:off x="8123680" y="2397600"/>
            <a:ext cx="1003520" cy="907200"/>
          </a:xfrm>
          <a:custGeom>
            <a:avLst/>
            <a:gdLst>
              <a:gd name="connsiteX0" fmla="*/ 31520 w 1003520"/>
              <a:gd name="connsiteY0" fmla="*/ 0 h 907200"/>
              <a:gd name="connsiteX1" fmla="*/ 9920 w 1003520"/>
              <a:gd name="connsiteY1" fmla="*/ 230400 h 907200"/>
              <a:gd name="connsiteX2" fmla="*/ 9920 w 1003520"/>
              <a:gd name="connsiteY2" fmla="*/ 331200 h 907200"/>
              <a:gd name="connsiteX3" fmla="*/ 132320 w 1003520"/>
              <a:gd name="connsiteY3" fmla="*/ 511200 h 907200"/>
              <a:gd name="connsiteX4" fmla="*/ 240320 w 1003520"/>
              <a:gd name="connsiteY4" fmla="*/ 698400 h 907200"/>
              <a:gd name="connsiteX5" fmla="*/ 506720 w 1003520"/>
              <a:gd name="connsiteY5" fmla="*/ 878400 h 907200"/>
              <a:gd name="connsiteX6" fmla="*/ 722720 w 1003520"/>
              <a:gd name="connsiteY6" fmla="*/ 892800 h 907200"/>
              <a:gd name="connsiteX7" fmla="*/ 1003520 w 1003520"/>
              <a:gd name="connsiteY7" fmla="*/ 90720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520" h="907200">
                <a:moveTo>
                  <a:pt x="31520" y="0"/>
                </a:moveTo>
                <a:cubicBezTo>
                  <a:pt x="22520" y="87600"/>
                  <a:pt x="13520" y="175200"/>
                  <a:pt x="9920" y="230400"/>
                </a:cubicBezTo>
                <a:cubicBezTo>
                  <a:pt x="6320" y="285600"/>
                  <a:pt x="-10480" y="284400"/>
                  <a:pt x="9920" y="331200"/>
                </a:cubicBezTo>
                <a:cubicBezTo>
                  <a:pt x="30320" y="378000"/>
                  <a:pt x="93920" y="450000"/>
                  <a:pt x="132320" y="511200"/>
                </a:cubicBezTo>
                <a:cubicBezTo>
                  <a:pt x="170720" y="572400"/>
                  <a:pt x="177920" y="637200"/>
                  <a:pt x="240320" y="698400"/>
                </a:cubicBezTo>
                <a:cubicBezTo>
                  <a:pt x="302720" y="759600"/>
                  <a:pt x="426320" y="846000"/>
                  <a:pt x="506720" y="878400"/>
                </a:cubicBezTo>
                <a:cubicBezTo>
                  <a:pt x="587120" y="910800"/>
                  <a:pt x="722720" y="892800"/>
                  <a:pt x="722720" y="892800"/>
                </a:cubicBezTo>
                <a:lnTo>
                  <a:pt x="1003520" y="907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8" name="Freeform 77"/>
          <p:cNvSpPr/>
          <p:nvPr/>
        </p:nvSpPr>
        <p:spPr bwMode="auto">
          <a:xfrm>
            <a:off x="8068800" y="3088801"/>
            <a:ext cx="957600" cy="806445"/>
          </a:xfrm>
          <a:custGeom>
            <a:avLst/>
            <a:gdLst>
              <a:gd name="connsiteX0" fmla="*/ 957600 w 957600"/>
              <a:gd name="connsiteY0" fmla="*/ 216000 h 806445"/>
              <a:gd name="connsiteX1" fmla="*/ 936000 w 957600"/>
              <a:gd name="connsiteY1" fmla="*/ 388800 h 806445"/>
              <a:gd name="connsiteX2" fmla="*/ 950400 w 957600"/>
              <a:gd name="connsiteY2" fmla="*/ 554400 h 806445"/>
              <a:gd name="connsiteX3" fmla="*/ 928800 w 957600"/>
              <a:gd name="connsiteY3" fmla="*/ 676800 h 806445"/>
              <a:gd name="connsiteX4" fmla="*/ 878400 w 957600"/>
              <a:gd name="connsiteY4" fmla="*/ 763200 h 806445"/>
              <a:gd name="connsiteX5" fmla="*/ 720000 w 957600"/>
              <a:gd name="connsiteY5" fmla="*/ 806400 h 806445"/>
              <a:gd name="connsiteX6" fmla="*/ 597600 w 957600"/>
              <a:gd name="connsiteY6" fmla="*/ 756000 h 806445"/>
              <a:gd name="connsiteX7" fmla="*/ 345600 w 957600"/>
              <a:gd name="connsiteY7" fmla="*/ 705600 h 806445"/>
              <a:gd name="connsiteX8" fmla="*/ 252000 w 957600"/>
              <a:gd name="connsiteY8" fmla="*/ 676800 h 806445"/>
              <a:gd name="connsiteX9" fmla="*/ 115200 w 957600"/>
              <a:gd name="connsiteY9" fmla="*/ 590400 h 806445"/>
              <a:gd name="connsiteX10" fmla="*/ 43200 w 957600"/>
              <a:gd name="connsiteY10" fmla="*/ 432000 h 806445"/>
              <a:gd name="connsiteX11" fmla="*/ 0 w 957600"/>
              <a:gd name="connsiteY11" fmla="*/ 223200 h 806445"/>
              <a:gd name="connsiteX12" fmla="*/ 43200 w 957600"/>
              <a:gd name="connsiteY12" fmla="*/ 129600 h 806445"/>
              <a:gd name="connsiteX13" fmla="*/ 115200 w 957600"/>
              <a:gd name="connsiteY13" fmla="*/ 72000 h 806445"/>
              <a:gd name="connsiteX14" fmla="*/ 216000 w 957600"/>
              <a:gd name="connsiteY14" fmla="*/ 50400 h 806445"/>
              <a:gd name="connsiteX15" fmla="*/ 280800 w 957600"/>
              <a:gd name="connsiteY15" fmla="*/ 0 h 8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7600" h="806445">
                <a:moveTo>
                  <a:pt x="957600" y="216000"/>
                </a:moveTo>
                <a:cubicBezTo>
                  <a:pt x="947400" y="274200"/>
                  <a:pt x="937200" y="332400"/>
                  <a:pt x="936000" y="388800"/>
                </a:cubicBezTo>
                <a:cubicBezTo>
                  <a:pt x="934800" y="445200"/>
                  <a:pt x="951600" y="506400"/>
                  <a:pt x="950400" y="554400"/>
                </a:cubicBezTo>
                <a:cubicBezTo>
                  <a:pt x="949200" y="602400"/>
                  <a:pt x="940800" y="642000"/>
                  <a:pt x="928800" y="676800"/>
                </a:cubicBezTo>
                <a:cubicBezTo>
                  <a:pt x="916800" y="711600"/>
                  <a:pt x="913200" y="741600"/>
                  <a:pt x="878400" y="763200"/>
                </a:cubicBezTo>
                <a:cubicBezTo>
                  <a:pt x="843600" y="784800"/>
                  <a:pt x="766800" y="807600"/>
                  <a:pt x="720000" y="806400"/>
                </a:cubicBezTo>
                <a:cubicBezTo>
                  <a:pt x="673200" y="805200"/>
                  <a:pt x="660000" y="772800"/>
                  <a:pt x="597600" y="756000"/>
                </a:cubicBezTo>
                <a:cubicBezTo>
                  <a:pt x="535200" y="739200"/>
                  <a:pt x="403200" y="718800"/>
                  <a:pt x="345600" y="705600"/>
                </a:cubicBezTo>
                <a:cubicBezTo>
                  <a:pt x="288000" y="692400"/>
                  <a:pt x="290400" y="696000"/>
                  <a:pt x="252000" y="676800"/>
                </a:cubicBezTo>
                <a:cubicBezTo>
                  <a:pt x="213600" y="657600"/>
                  <a:pt x="150000" y="631200"/>
                  <a:pt x="115200" y="590400"/>
                </a:cubicBezTo>
                <a:cubicBezTo>
                  <a:pt x="80400" y="549600"/>
                  <a:pt x="62400" y="493200"/>
                  <a:pt x="43200" y="432000"/>
                </a:cubicBezTo>
                <a:cubicBezTo>
                  <a:pt x="24000" y="370800"/>
                  <a:pt x="0" y="273600"/>
                  <a:pt x="0" y="223200"/>
                </a:cubicBezTo>
                <a:cubicBezTo>
                  <a:pt x="0" y="172800"/>
                  <a:pt x="24000" y="154800"/>
                  <a:pt x="43200" y="129600"/>
                </a:cubicBezTo>
                <a:cubicBezTo>
                  <a:pt x="62400" y="104400"/>
                  <a:pt x="86400" y="85200"/>
                  <a:pt x="115200" y="72000"/>
                </a:cubicBezTo>
                <a:cubicBezTo>
                  <a:pt x="144000" y="58800"/>
                  <a:pt x="188400" y="62400"/>
                  <a:pt x="216000" y="50400"/>
                </a:cubicBezTo>
                <a:cubicBezTo>
                  <a:pt x="243600" y="38400"/>
                  <a:pt x="262200" y="19200"/>
                  <a:pt x="28080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9" name="Freeform 78"/>
          <p:cNvSpPr/>
          <p:nvPr/>
        </p:nvSpPr>
        <p:spPr bwMode="auto">
          <a:xfrm>
            <a:off x="8248800" y="2390400"/>
            <a:ext cx="792000" cy="496800"/>
          </a:xfrm>
          <a:custGeom>
            <a:avLst/>
            <a:gdLst>
              <a:gd name="connsiteX0" fmla="*/ 792000 w 792000"/>
              <a:gd name="connsiteY0" fmla="*/ 0 h 496800"/>
              <a:gd name="connsiteX1" fmla="*/ 734400 w 792000"/>
              <a:gd name="connsiteY1" fmla="*/ 165600 h 496800"/>
              <a:gd name="connsiteX2" fmla="*/ 669600 w 792000"/>
              <a:gd name="connsiteY2" fmla="*/ 280800 h 496800"/>
              <a:gd name="connsiteX3" fmla="*/ 525600 w 792000"/>
              <a:gd name="connsiteY3" fmla="*/ 345600 h 496800"/>
              <a:gd name="connsiteX4" fmla="*/ 374400 w 792000"/>
              <a:gd name="connsiteY4" fmla="*/ 345600 h 496800"/>
              <a:gd name="connsiteX5" fmla="*/ 216000 w 792000"/>
              <a:gd name="connsiteY5" fmla="*/ 360000 h 496800"/>
              <a:gd name="connsiteX6" fmla="*/ 0 w 792000"/>
              <a:gd name="connsiteY6" fmla="*/ 496800 h 4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000" h="496800">
                <a:moveTo>
                  <a:pt x="792000" y="0"/>
                </a:moveTo>
                <a:cubicBezTo>
                  <a:pt x="773400" y="59400"/>
                  <a:pt x="754800" y="118800"/>
                  <a:pt x="734400" y="165600"/>
                </a:cubicBezTo>
                <a:cubicBezTo>
                  <a:pt x="714000" y="212400"/>
                  <a:pt x="704400" y="250800"/>
                  <a:pt x="669600" y="280800"/>
                </a:cubicBezTo>
                <a:cubicBezTo>
                  <a:pt x="634800" y="310800"/>
                  <a:pt x="574800" y="334800"/>
                  <a:pt x="525600" y="345600"/>
                </a:cubicBezTo>
                <a:cubicBezTo>
                  <a:pt x="476400" y="356400"/>
                  <a:pt x="426000" y="343200"/>
                  <a:pt x="374400" y="345600"/>
                </a:cubicBezTo>
                <a:cubicBezTo>
                  <a:pt x="322800" y="348000"/>
                  <a:pt x="278400" y="334800"/>
                  <a:pt x="216000" y="360000"/>
                </a:cubicBezTo>
                <a:cubicBezTo>
                  <a:pt x="153600" y="385200"/>
                  <a:pt x="76800" y="441000"/>
                  <a:pt x="0" y="496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1" name="Freeform 80"/>
          <p:cNvSpPr/>
          <p:nvPr/>
        </p:nvSpPr>
        <p:spPr bwMode="auto">
          <a:xfrm>
            <a:off x="7723200" y="2613600"/>
            <a:ext cx="403200" cy="104288"/>
          </a:xfrm>
          <a:custGeom>
            <a:avLst/>
            <a:gdLst>
              <a:gd name="connsiteX0" fmla="*/ 403200 w 403200"/>
              <a:gd name="connsiteY0" fmla="*/ 86400 h 104288"/>
              <a:gd name="connsiteX1" fmla="*/ 180000 w 403200"/>
              <a:gd name="connsiteY1" fmla="*/ 100800 h 104288"/>
              <a:gd name="connsiteX2" fmla="*/ 50400 w 403200"/>
              <a:gd name="connsiteY2" fmla="*/ 28800 h 104288"/>
              <a:gd name="connsiteX3" fmla="*/ 0 w 403200"/>
              <a:gd name="connsiteY3" fmla="*/ 0 h 104288"/>
            </a:gdLst>
            <a:ahLst/>
            <a:cxnLst>
              <a:cxn ang="0">
                <a:pos x="connsiteX0" y="connsiteY0"/>
              </a:cxn>
              <a:cxn ang="0">
                <a:pos x="connsiteX1" y="connsiteY1"/>
              </a:cxn>
              <a:cxn ang="0">
                <a:pos x="connsiteX2" y="connsiteY2"/>
              </a:cxn>
              <a:cxn ang="0">
                <a:pos x="connsiteX3" y="connsiteY3"/>
              </a:cxn>
            </a:cxnLst>
            <a:rect l="l" t="t" r="r" b="b"/>
            <a:pathLst>
              <a:path w="403200" h="104288">
                <a:moveTo>
                  <a:pt x="403200" y="86400"/>
                </a:moveTo>
                <a:cubicBezTo>
                  <a:pt x="321000" y="98400"/>
                  <a:pt x="238800" y="110400"/>
                  <a:pt x="180000" y="100800"/>
                </a:cubicBezTo>
                <a:cubicBezTo>
                  <a:pt x="121200" y="91200"/>
                  <a:pt x="80400" y="45600"/>
                  <a:pt x="50400" y="28800"/>
                </a:cubicBezTo>
                <a:cubicBezTo>
                  <a:pt x="20400" y="12000"/>
                  <a:pt x="10200" y="60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2" name="Freeform 81"/>
          <p:cNvSpPr/>
          <p:nvPr/>
        </p:nvSpPr>
        <p:spPr bwMode="auto">
          <a:xfrm>
            <a:off x="7824000" y="2397600"/>
            <a:ext cx="108000" cy="201600"/>
          </a:xfrm>
          <a:custGeom>
            <a:avLst/>
            <a:gdLst>
              <a:gd name="connsiteX0" fmla="*/ 108000 w 108000"/>
              <a:gd name="connsiteY0" fmla="*/ 201600 h 201600"/>
              <a:gd name="connsiteX1" fmla="*/ 50400 w 108000"/>
              <a:gd name="connsiteY1" fmla="*/ 165600 h 201600"/>
              <a:gd name="connsiteX2" fmla="*/ 0 w 108000"/>
              <a:gd name="connsiteY2" fmla="*/ 0 h 201600"/>
            </a:gdLst>
            <a:ahLst/>
            <a:cxnLst>
              <a:cxn ang="0">
                <a:pos x="connsiteX0" y="connsiteY0"/>
              </a:cxn>
              <a:cxn ang="0">
                <a:pos x="connsiteX1" y="connsiteY1"/>
              </a:cxn>
              <a:cxn ang="0">
                <a:pos x="connsiteX2" y="connsiteY2"/>
              </a:cxn>
            </a:cxnLst>
            <a:rect l="l" t="t" r="r" b="b"/>
            <a:pathLst>
              <a:path w="108000" h="201600">
                <a:moveTo>
                  <a:pt x="108000" y="201600"/>
                </a:moveTo>
                <a:cubicBezTo>
                  <a:pt x="88200" y="200400"/>
                  <a:pt x="68400" y="199200"/>
                  <a:pt x="50400" y="165600"/>
                </a:cubicBezTo>
                <a:cubicBezTo>
                  <a:pt x="32400" y="132000"/>
                  <a:pt x="16200" y="66000"/>
                  <a:pt x="0" y="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3" name="Freeform 82"/>
          <p:cNvSpPr/>
          <p:nvPr/>
        </p:nvSpPr>
        <p:spPr bwMode="auto">
          <a:xfrm>
            <a:off x="7948164" y="3484800"/>
            <a:ext cx="142236" cy="396000"/>
          </a:xfrm>
          <a:custGeom>
            <a:avLst/>
            <a:gdLst>
              <a:gd name="connsiteX0" fmla="*/ 142236 w 142236"/>
              <a:gd name="connsiteY0" fmla="*/ 0 h 396000"/>
              <a:gd name="connsiteX1" fmla="*/ 41436 w 142236"/>
              <a:gd name="connsiteY1" fmla="*/ 50400 h 396000"/>
              <a:gd name="connsiteX2" fmla="*/ 5436 w 142236"/>
              <a:gd name="connsiteY2" fmla="*/ 129600 h 396000"/>
              <a:gd name="connsiteX3" fmla="*/ 5436 w 142236"/>
              <a:gd name="connsiteY3" fmla="*/ 280800 h 396000"/>
              <a:gd name="connsiteX4" fmla="*/ 55836 w 142236"/>
              <a:gd name="connsiteY4" fmla="*/ 396000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36" h="396000">
                <a:moveTo>
                  <a:pt x="142236" y="0"/>
                </a:moveTo>
                <a:cubicBezTo>
                  <a:pt x="103236" y="14400"/>
                  <a:pt x="64236" y="28800"/>
                  <a:pt x="41436" y="50400"/>
                </a:cubicBezTo>
                <a:cubicBezTo>
                  <a:pt x="18636" y="72000"/>
                  <a:pt x="11436" y="91200"/>
                  <a:pt x="5436" y="129600"/>
                </a:cubicBezTo>
                <a:cubicBezTo>
                  <a:pt x="-564" y="168000"/>
                  <a:pt x="-2964" y="236400"/>
                  <a:pt x="5436" y="280800"/>
                </a:cubicBezTo>
                <a:cubicBezTo>
                  <a:pt x="13836" y="325200"/>
                  <a:pt x="34836" y="360600"/>
                  <a:pt x="55836" y="3960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4" name="Freeform 83"/>
          <p:cNvSpPr/>
          <p:nvPr/>
        </p:nvSpPr>
        <p:spPr bwMode="auto">
          <a:xfrm>
            <a:off x="7716001" y="3744000"/>
            <a:ext cx="231019" cy="374400"/>
          </a:xfrm>
          <a:custGeom>
            <a:avLst/>
            <a:gdLst>
              <a:gd name="connsiteX0" fmla="*/ 0 w 231019"/>
              <a:gd name="connsiteY0" fmla="*/ 0 h 374400"/>
              <a:gd name="connsiteX1" fmla="*/ 129600 w 231019"/>
              <a:gd name="connsiteY1" fmla="*/ 158400 h 374400"/>
              <a:gd name="connsiteX2" fmla="*/ 216000 w 231019"/>
              <a:gd name="connsiteY2" fmla="*/ 259200 h 374400"/>
              <a:gd name="connsiteX3" fmla="*/ 230400 w 231019"/>
              <a:gd name="connsiteY3" fmla="*/ 374400 h 374400"/>
            </a:gdLst>
            <a:ahLst/>
            <a:cxnLst>
              <a:cxn ang="0">
                <a:pos x="connsiteX0" y="connsiteY0"/>
              </a:cxn>
              <a:cxn ang="0">
                <a:pos x="connsiteX1" y="connsiteY1"/>
              </a:cxn>
              <a:cxn ang="0">
                <a:pos x="connsiteX2" y="connsiteY2"/>
              </a:cxn>
              <a:cxn ang="0">
                <a:pos x="connsiteX3" y="connsiteY3"/>
              </a:cxn>
            </a:cxnLst>
            <a:rect l="l" t="t" r="r" b="b"/>
            <a:pathLst>
              <a:path w="231019" h="374400">
                <a:moveTo>
                  <a:pt x="0" y="0"/>
                </a:moveTo>
                <a:lnTo>
                  <a:pt x="129600" y="158400"/>
                </a:lnTo>
                <a:cubicBezTo>
                  <a:pt x="165600" y="201600"/>
                  <a:pt x="199200" y="223200"/>
                  <a:pt x="216000" y="259200"/>
                </a:cubicBezTo>
                <a:cubicBezTo>
                  <a:pt x="232800" y="295200"/>
                  <a:pt x="231600" y="334800"/>
                  <a:pt x="230400" y="3744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6" name="Freeform 85"/>
          <p:cNvSpPr/>
          <p:nvPr/>
        </p:nvSpPr>
        <p:spPr bwMode="auto">
          <a:xfrm>
            <a:off x="8342400" y="3254400"/>
            <a:ext cx="273600" cy="518400"/>
          </a:xfrm>
          <a:custGeom>
            <a:avLst/>
            <a:gdLst>
              <a:gd name="connsiteX0" fmla="*/ 273600 w 273600"/>
              <a:gd name="connsiteY0" fmla="*/ 0 h 518400"/>
              <a:gd name="connsiteX1" fmla="*/ 244800 w 273600"/>
              <a:gd name="connsiteY1" fmla="*/ 129600 h 518400"/>
              <a:gd name="connsiteX2" fmla="*/ 187200 w 273600"/>
              <a:gd name="connsiteY2" fmla="*/ 216000 h 518400"/>
              <a:gd name="connsiteX3" fmla="*/ 122400 w 273600"/>
              <a:gd name="connsiteY3" fmla="*/ 288000 h 518400"/>
              <a:gd name="connsiteX4" fmla="*/ 72000 w 273600"/>
              <a:gd name="connsiteY4" fmla="*/ 352800 h 518400"/>
              <a:gd name="connsiteX5" fmla="*/ 21600 w 273600"/>
              <a:gd name="connsiteY5" fmla="*/ 410400 h 518400"/>
              <a:gd name="connsiteX6" fmla="*/ 0 w 273600"/>
              <a:gd name="connsiteY6" fmla="*/ 518400 h 5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00" h="518400">
                <a:moveTo>
                  <a:pt x="273600" y="0"/>
                </a:moveTo>
                <a:cubicBezTo>
                  <a:pt x="266400" y="46800"/>
                  <a:pt x="259200" y="93600"/>
                  <a:pt x="244800" y="129600"/>
                </a:cubicBezTo>
                <a:cubicBezTo>
                  <a:pt x="230400" y="165600"/>
                  <a:pt x="207600" y="189600"/>
                  <a:pt x="187200" y="216000"/>
                </a:cubicBezTo>
                <a:cubicBezTo>
                  <a:pt x="166800" y="242400"/>
                  <a:pt x="141600" y="265200"/>
                  <a:pt x="122400" y="288000"/>
                </a:cubicBezTo>
                <a:cubicBezTo>
                  <a:pt x="103200" y="310800"/>
                  <a:pt x="88800" y="332400"/>
                  <a:pt x="72000" y="352800"/>
                </a:cubicBezTo>
                <a:cubicBezTo>
                  <a:pt x="55200" y="373200"/>
                  <a:pt x="33600" y="382800"/>
                  <a:pt x="21600" y="410400"/>
                </a:cubicBezTo>
                <a:cubicBezTo>
                  <a:pt x="9600" y="438000"/>
                  <a:pt x="4800" y="478200"/>
                  <a:pt x="0" y="5184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7" name="Freeform 86"/>
          <p:cNvSpPr/>
          <p:nvPr/>
        </p:nvSpPr>
        <p:spPr bwMode="auto">
          <a:xfrm>
            <a:off x="8572800" y="3873600"/>
            <a:ext cx="129600" cy="237600"/>
          </a:xfrm>
          <a:custGeom>
            <a:avLst/>
            <a:gdLst>
              <a:gd name="connsiteX0" fmla="*/ 129600 w 129600"/>
              <a:gd name="connsiteY0" fmla="*/ 0 h 237600"/>
              <a:gd name="connsiteX1" fmla="*/ 64800 w 129600"/>
              <a:gd name="connsiteY1" fmla="*/ 108000 h 237600"/>
              <a:gd name="connsiteX2" fmla="*/ 0 w 129600"/>
              <a:gd name="connsiteY2" fmla="*/ 237600 h 237600"/>
            </a:gdLst>
            <a:ahLst/>
            <a:cxnLst>
              <a:cxn ang="0">
                <a:pos x="connsiteX0" y="connsiteY0"/>
              </a:cxn>
              <a:cxn ang="0">
                <a:pos x="connsiteX1" y="connsiteY1"/>
              </a:cxn>
              <a:cxn ang="0">
                <a:pos x="connsiteX2" y="connsiteY2"/>
              </a:cxn>
            </a:cxnLst>
            <a:rect l="l" t="t" r="r" b="b"/>
            <a:pathLst>
              <a:path w="129600" h="237600">
                <a:moveTo>
                  <a:pt x="129600" y="0"/>
                </a:moveTo>
                <a:cubicBezTo>
                  <a:pt x="108000" y="34200"/>
                  <a:pt x="86400" y="68400"/>
                  <a:pt x="64800" y="108000"/>
                </a:cubicBezTo>
                <a:cubicBezTo>
                  <a:pt x="43200" y="147600"/>
                  <a:pt x="21600" y="192600"/>
                  <a:pt x="0" y="2376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8" name="Freeform 87"/>
          <p:cNvSpPr/>
          <p:nvPr/>
        </p:nvSpPr>
        <p:spPr bwMode="auto">
          <a:xfrm>
            <a:off x="8234400" y="3132000"/>
            <a:ext cx="94334" cy="352800"/>
          </a:xfrm>
          <a:custGeom>
            <a:avLst/>
            <a:gdLst>
              <a:gd name="connsiteX0" fmla="*/ 36000 w 94334"/>
              <a:gd name="connsiteY0" fmla="*/ 0 h 352800"/>
              <a:gd name="connsiteX1" fmla="*/ 93600 w 94334"/>
              <a:gd name="connsiteY1" fmla="*/ 180000 h 352800"/>
              <a:gd name="connsiteX2" fmla="*/ 0 w 94334"/>
              <a:gd name="connsiteY2" fmla="*/ 352800 h 352800"/>
            </a:gdLst>
            <a:ahLst/>
            <a:cxnLst>
              <a:cxn ang="0">
                <a:pos x="connsiteX0" y="connsiteY0"/>
              </a:cxn>
              <a:cxn ang="0">
                <a:pos x="connsiteX1" y="connsiteY1"/>
              </a:cxn>
              <a:cxn ang="0">
                <a:pos x="connsiteX2" y="connsiteY2"/>
              </a:cxn>
            </a:cxnLst>
            <a:rect l="l" t="t" r="r" b="b"/>
            <a:pathLst>
              <a:path w="94334" h="352800">
                <a:moveTo>
                  <a:pt x="36000" y="0"/>
                </a:moveTo>
                <a:cubicBezTo>
                  <a:pt x="67800" y="60600"/>
                  <a:pt x="99600" y="121200"/>
                  <a:pt x="93600" y="180000"/>
                </a:cubicBezTo>
                <a:cubicBezTo>
                  <a:pt x="87600" y="238800"/>
                  <a:pt x="43800" y="295800"/>
                  <a:pt x="0" y="352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9" name="Freeform 88"/>
          <p:cNvSpPr/>
          <p:nvPr/>
        </p:nvSpPr>
        <p:spPr bwMode="auto">
          <a:xfrm>
            <a:off x="7975200" y="3090400"/>
            <a:ext cx="194400" cy="84800"/>
          </a:xfrm>
          <a:custGeom>
            <a:avLst/>
            <a:gdLst>
              <a:gd name="connsiteX0" fmla="*/ 194400 w 194400"/>
              <a:gd name="connsiteY0" fmla="*/ 84800 h 84800"/>
              <a:gd name="connsiteX1" fmla="*/ 100800 w 194400"/>
              <a:gd name="connsiteY1" fmla="*/ 5600 h 84800"/>
              <a:gd name="connsiteX2" fmla="*/ 0 w 194400"/>
              <a:gd name="connsiteY2" fmla="*/ 12800 h 84800"/>
            </a:gdLst>
            <a:ahLst/>
            <a:cxnLst>
              <a:cxn ang="0">
                <a:pos x="connsiteX0" y="connsiteY0"/>
              </a:cxn>
              <a:cxn ang="0">
                <a:pos x="connsiteX1" y="connsiteY1"/>
              </a:cxn>
              <a:cxn ang="0">
                <a:pos x="connsiteX2" y="connsiteY2"/>
              </a:cxn>
            </a:cxnLst>
            <a:rect l="l" t="t" r="r" b="b"/>
            <a:pathLst>
              <a:path w="194400" h="84800">
                <a:moveTo>
                  <a:pt x="194400" y="84800"/>
                </a:moveTo>
                <a:cubicBezTo>
                  <a:pt x="163800" y="51200"/>
                  <a:pt x="133200" y="17600"/>
                  <a:pt x="100800" y="5600"/>
                </a:cubicBezTo>
                <a:cubicBezTo>
                  <a:pt x="68400" y="-6400"/>
                  <a:pt x="34200" y="3200"/>
                  <a:pt x="0" y="12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0" name="Freeform 89"/>
          <p:cNvSpPr/>
          <p:nvPr/>
        </p:nvSpPr>
        <p:spPr bwMode="auto">
          <a:xfrm>
            <a:off x="8234400" y="3729600"/>
            <a:ext cx="28800" cy="208800"/>
          </a:xfrm>
          <a:custGeom>
            <a:avLst/>
            <a:gdLst>
              <a:gd name="connsiteX0" fmla="*/ 28800 w 28800"/>
              <a:gd name="connsiteY0" fmla="*/ 0 h 208800"/>
              <a:gd name="connsiteX1" fmla="*/ 0 w 28800"/>
              <a:gd name="connsiteY1" fmla="*/ 208800 h 208800"/>
            </a:gdLst>
            <a:ahLst/>
            <a:cxnLst>
              <a:cxn ang="0">
                <a:pos x="connsiteX0" y="connsiteY0"/>
              </a:cxn>
              <a:cxn ang="0">
                <a:pos x="connsiteX1" y="connsiteY1"/>
              </a:cxn>
            </a:cxnLst>
            <a:rect l="l" t="t" r="r" b="b"/>
            <a:pathLst>
              <a:path w="28800" h="208800">
                <a:moveTo>
                  <a:pt x="28800" y="0"/>
                </a:moveTo>
                <a:lnTo>
                  <a:pt x="0" y="208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1" name="Freeform 90"/>
          <p:cNvSpPr/>
          <p:nvPr/>
        </p:nvSpPr>
        <p:spPr bwMode="auto">
          <a:xfrm>
            <a:off x="8457600" y="3556800"/>
            <a:ext cx="136800" cy="72000"/>
          </a:xfrm>
          <a:custGeom>
            <a:avLst/>
            <a:gdLst>
              <a:gd name="connsiteX0" fmla="*/ 0 w 136800"/>
              <a:gd name="connsiteY0" fmla="*/ 0 h 72000"/>
              <a:gd name="connsiteX1" fmla="*/ 136800 w 136800"/>
              <a:gd name="connsiteY1" fmla="*/ 72000 h 72000"/>
            </a:gdLst>
            <a:ahLst/>
            <a:cxnLst>
              <a:cxn ang="0">
                <a:pos x="connsiteX0" y="connsiteY0"/>
              </a:cxn>
              <a:cxn ang="0">
                <a:pos x="connsiteX1" y="connsiteY1"/>
              </a:cxn>
            </a:cxnLst>
            <a:rect l="l" t="t" r="r" b="b"/>
            <a:pathLst>
              <a:path w="136800" h="72000">
                <a:moveTo>
                  <a:pt x="0" y="0"/>
                </a:moveTo>
                <a:lnTo>
                  <a:pt x="136800" y="720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2" name="Freeform 91"/>
          <p:cNvSpPr/>
          <p:nvPr/>
        </p:nvSpPr>
        <p:spPr bwMode="auto">
          <a:xfrm>
            <a:off x="8587200" y="3376800"/>
            <a:ext cx="108000" cy="64800"/>
          </a:xfrm>
          <a:custGeom>
            <a:avLst/>
            <a:gdLst>
              <a:gd name="connsiteX0" fmla="*/ 0 w 108000"/>
              <a:gd name="connsiteY0" fmla="*/ 0 h 64800"/>
              <a:gd name="connsiteX1" fmla="*/ 108000 w 108000"/>
              <a:gd name="connsiteY1" fmla="*/ 64800 h 64800"/>
            </a:gdLst>
            <a:ahLst/>
            <a:cxnLst>
              <a:cxn ang="0">
                <a:pos x="connsiteX0" y="connsiteY0"/>
              </a:cxn>
              <a:cxn ang="0">
                <a:pos x="connsiteX1" y="connsiteY1"/>
              </a:cxn>
            </a:cxnLst>
            <a:rect l="l" t="t" r="r" b="b"/>
            <a:pathLst>
              <a:path w="108000" h="64800">
                <a:moveTo>
                  <a:pt x="0" y="0"/>
                </a:moveTo>
                <a:lnTo>
                  <a:pt x="108000" y="64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3" name="Freeform 92"/>
          <p:cNvSpPr/>
          <p:nvPr/>
        </p:nvSpPr>
        <p:spPr bwMode="auto">
          <a:xfrm>
            <a:off x="8889600" y="3427200"/>
            <a:ext cx="108000" cy="21600"/>
          </a:xfrm>
          <a:custGeom>
            <a:avLst/>
            <a:gdLst>
              <a:gd name="connsiteX0" fmla="*/ 108000 w 108000"/>
              <a:gd name="connsiteY0" fmla="*/ 21600 h 21600"/>
              <a:gd name="connsiteX1" fmla="*/ 0 w 108000"/>
              <a:gd name="connsiteY1" fmla="*/ 0 h 21600"/>
            </a:gdLst>
            <a:ahLst/>
            <a:cxnLst>
              <a:cxn ang="0">
                <a:pos x="connsiteX0" y="connsiteY0"/>
              </a:cxn>
              <a:cxn ang="0">
                <a:pos x="connsiteX1" y="connsiteY1"/>
              </a:cxn>
            </a:cxnLst>
            <a:rect l="l" t="t" r="r" b="b"/>
            <a:pathLst>
              <a:path w="108000" h="21600">
                <a:moveTo>
                  <a:pt x="108000" y="216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4" name="Freeform 93"/>
          <p:cNvSpPr/>
          <p:nvPr/>
        </p:nvSpPr>
        <p:spPr bwMode="auto">
          <a:xfrm>
            <a:off x="8824800" y="3664800"/>
            <a:ext cx="194400" cy="0"/>
          </a:xfrm>
          <a:custGeom>
            <a:avLst/>
            <a:gdLst>
              <a:gd name="connsiteX0" fmla="*/ 194400 w 194400"/>
              <a:gd name="connsiteY0" fmla="*/ 0 h 0"/>
              <a:gd name="connsiteX1" fmla="*/ 0 w 194400"/>
              <a:gd name="connsiteY1" fmla="*/ 0 h 0"/>
            </a:gdLst>
            <a:ahLst/>
            <a:cxnLst>
              <a:cxn ang="0">
                <a:pos x="connsiteX0" y="connsiteY0"/>
              </a:cxn>
              <a:cxn ang="0">
                <a:pos x="connsiteX1" y="connsiteY1"/>
              </a:cxn>
            </a:cxnLst>
            <a:rect l="l" t="t" r="r" b="b"/>
            <a:pathLst>
              <a:path w="194400">
                <a:moveTo>
                  <a:pt x="194400" y="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5" name="Freeform 94"/>
          <p:cNvSpPr/>
          <p:nvPr/>
        </p:nvSpPr>
        <p:spPr bwMode="auto">
          <a:xfrm>
            <a:off x="8918400" y="3852000"/>
            <a:ext cx="72000" cy="100800"/>
          </a:xfrm>
          <a:custGeom>
            <a:avLst/>
            <a:gdLst>
              <a:gd name="connsiteX0" fmla="*/ 0 w 72000"/>
              <a:gd name="connsiteY0" fmla="*/ 0 h 100800"/>
              <a:gd name="connsiteX1" fmla="*/ 72000 w 72000"/>
              <a:gd name="connsiteY1" fmla="*/ 100800 h 100800"/>
            </a:gdLst>
            <a:ahLst/>
            <a:cxnLst>
              <a:cxn ang="0">
                <a:pos x="connsiteX0" y="connsiteY0"/>
              </a:cxn>
              <a:cxn ang="0">
                <a:pos x="connsiteX1" y="connsiteY1"/>
              </a:cxn>
            </a:cxnLst>
            <a:rect l="l" t="t" r="r" b="b"/>
            <a:pathLst>
              <a:path w="72000" h="100800">
                <a:moveTo>
                  <a:pt x="0" y="0"/>
                </a:moveTo>
                <a:lnTo>
                  <a:pt x="72000" y="1008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6" name="Freeform 95"/>
          <p:cNvSpPr/>
          <p:nvPr/>
        </p:nvSpPr>
        <p:spPr bwMode="auto">
          <a:xfrm>
            <a:off x="7946400" y="3304800"/>
            <a:ext cx="115200" cy="7200"/>
          </a:xfrm>
          <a:custGeom>
            <a:avLst/>
            <a:gdLst>
              <a:gd name="connsiteX0" fmla="*/ 115200 w 115200"/>
              <a:gd name="connsiteY0" fmla="*/ 7200 h 7200"/>
              <a:gd name="connsiteX1" fmla="*/ 0 w 115200"/>
              <a:gd name="connsiteY1" fmla="*/ 0 h 7200"/>
            </a:gdLst>
            <a:ahLst/>
            <a:cxnLst>
              <a:cxn ang="0">
                <a:pos x="connsiteX0" y="connsiteY0"/>
              </a:cxn>
              <a:cxn ang="0">
                <a:pos x="connsiteX1" y="connsiteY1"/>
              </a:cxn>
            </a:cxnLst>
            <a:rect l="l" t="t" r="r" b="b"/>
            <a:pathLst>
              <a:path w="115200" h="7200">
                <a:moveTo>
                  <a:pt x="115200" y="72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7" name="Freeform 96"/>
          <p:cNvSpPr/>
          <p:nvPr/>
        </p:nvSpPr>
        <p:spPr bwMode="auto">
          <a:xfrm>
            <a:off x="7838400" y="3585600"/>
            <a:ext cx="108000" cy="21600"/>
          </a:xfrm>
          <a:custGeom>
            <a:avLst/>
            <a:gdLst>
              <a:gd name="connsiteX0" fmla="*/ 108000 w 108000"/>
              <a:gd name="connsiteY0" fmla="*/ 21600 h 21600"/>
              <a:gd name="connsiteX1" fmla="*/ 0 w 108000"/>
              <a:gd name="connsiteY1" fmla="*/ 0 h 21600"/>
            </a:gdLst>
            <a:ahLst/>
            <a:cxnLst>
              <a:cxn ang="0">
                <a:pos x="connsiteX0" y="connsiteY0"/>
              </a:cxn>
              <a:cxn ang="0">
                <a:pos x="connsiteX1" y="connsiteY1"/>
              </a:cxn>
            </a:cxnLst>
            <a:rect l="l" t="t" r="r" b="b"/>
            <a:pathLst>
              <a:path w="108000" h="21600">
                <a:moveTo>
                  <a:pt x="108000" y="21600"/>
                </a:moveTo>
                <a:lnTo>
                  <a:pt x="0" y="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8" name="Freeform 97"/>
          <p:cNvSpPr/>
          <p:nvPr/>
        </p:nvSpPr>
        <p:spPr bwMode="auto">
          <a:xfrm>
            <a:off x="8803200" y="2721600"/>
            <a:ext cx="446400" cy="576000"/>
          </a:xfrm>
          <a:custGeom>
            <a:avLst/>
            <a:gdLst>
              <a:gd name="connsiteX0" fmla="*/ 446400 w 446400"/>
              <a:gd name="connsiteY0" fmla="*/ 0 h 576000"/>
              <a:gd name="connsiteX1" fmla="*/ 331200 w 446400"/>
              <a:gd name="connsiteY1" fmla="*/ 93600 h 576000"/>
              <a:gd name="connsiteX2" fmla="*/ 180000 w 446400"/>
              <a:gd name="connsiteY2" fmla="*/ 194400 h 576000"/>
              <a:gd name="connsiteX3" fmla="*/ 79200 w 446400"/>
              <a:gd name="connsiteY3" fmla="*/ 352800 h 576000"/>
              <a:gd name="connsiteX4" fmla="*/ 0 w 446400"/>
              <a:gd name="connsiteY4" fmla="*/ 576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00" h="576000">
                <a:moveTo>
                  <a:pt x="446400" y="0"/>
                </a:moveTo>
                <a:cubicBezTo>
                  <a:pt x="411000" y="30600"/>
                  <a:pt x="375600" y="61200"/>
                  <a:pt x="331200" y="93600"/>
                </a:cubicBezTo>
                <a:cubicBezTo>
                  <a:pt x="286800" y="126000"/>
                  <a:pt x="222000" y="151200"/>
                  <a:pt x="180000" y="194400"/>
                </a:cubicBezTo>
                <a:cubicBezTo>
                  <a:pt x="138000" y="237600"/>
                  <a:pt x="109200" y="289200"/>
                  <a:pt x="79200" y="352800"/>
                </a:cubicBezTo>
                <a:cubicBezTo>
                  <a:pt x="49200" y="416400"/>
                  <a:pt x="24600" y="496200"/>
                  <a:pt x="0" y="5760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9" name="Freeform 98"/>
          <p:cNvSpPr/>
          <p:nvPr/>
        </p:nvSpPr>
        <p:spPr bwMode="auto">
          <a:xfrm>
            <a:off x="8508000" y="2743200"/>
            <a:ext cx="374400" cy="316800"/>
          </a:xfrm>
          <a:custGeom>
            <a:avLst/>
            <a:gdLst>
              <a:gd name="connsiteX0" fmla="*/ 0 w 374400"/>
              <a:gd name="connsiteY0" fmla="*/ 0 h 316800"/>
              <a:gd name="connsiteX1" fmla="*/ 28800 w 374400"/>
              <a:gd name="connsiteY1" fmla="*/ 115200 h 316800"/>
              <a:gd name="connsiteX2" fmla="*/ 136800 w 374400"/>
              <a:gd name="connsiteY2" fmla="*/ 223200 h 316800"/>
              <a:gd name="connsiteX3" fmla="*/ 288000 w 374400"/>
              <a:gd name="connsiteY3" fmla="*/ 288000 h 316800"/>
              <a:gd name="connsiteX4" fmla="*/ 374400 w 374400"/>
              <a:gd name="connsiteY4" fmla="*/ 31680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00" h="316800">
                <a:moveTo>
                  <a:pt x="0" y="0"/>
                </a:moveTo>
                <a:cubicBezTo>
                  <a:pt x="3000" y="39000"/>
                  <a:pt x="6000" y="78000"/>
                  <a:pt x="28800" y="115200"/>
                </a:cubicBezTo>
                <a:cubicBezTo>
                  <a:pt x="51600" y="152400"/>
                  <a:pt x="93600" y="194400"/>
                  <a:pt x="136800" y="223200"/>
                </a:cubicBezTo>
                <a:cubicBezTo>
                  <a:pt x="180000" y="252000"/>
                  <a:pt x="248400" y="272400"/>
                  <a:pt x="288000" y="288000"/>
                </a:cubicBezTo>
                <a:cubicBezTo>
                  <a:pt x="327600" y="303600"/>
                  <a:pt x="351000" y="310200"/>
                  <a:pt x="374400" y="316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0" name="Freeform 99"/>
          <p:cNvSpPr/>
          <p:nvPr/>
        </p:nvSpPr>
        <p:spPr bwMode="auto">
          <a:xfrm>
            <a:off x="8572800" y="2412000"/>
            <a:ext cx="115200" cy="388800"/>
          </a:xfrm>
          <a:custGeom>
            <a:avLst/>
            <a:gdLst>
              <a:gd name="connsiteX0" fmla="*/ 0 w 115200"/>
              <a:gd name="connsiteY0" fmla="*/ 0 h 388800"/>
              <a:gd name="connsiteX1" fmla="*/ 50400 w 115200"/>
              <a:gd name="connsiteY1" fmla="*/ 108000 h 388800"/>
              <a:gd name="connsiteX2" fmla="*/ 100800 w 115200"/>
              <a:gd name="connsiteY2" fmla="*/ 172800 h 388800"/>
              <a:gd name="connsiteX3" fmla="*/ 115200 w 115200"/>
              <a:gd name="connsiteY3" fmla="*/ 388800 h 388800"/>
            </a:gdLst>
            <a:ahLst/>
            <a:cxnLst>
              <a:cxn ang="0">
                <a:pos x="connsiteX0" y="connsiteY0"/>
              </a:cxn>
              <a:cxn ang="0">
                <a:pos x="connsiteX1" y="connsiteY1"/>
              </a:cxn>
              <a:cxn ang="0">
                <a:pos x="connsiteX2" y="connsiteY2"/>
              </a:cxn>
              <a:cxn ang="0">
                <a:pos x="connsiteX3" y="connsiteY3"/>
              </a:cxn>
            </a:cxnLst>
            <a:rect l="l" t="t" r="r" b="b"/>
            <a:pathLst>
              <a:path w="115200" h="388800">
                <a:moveTo>
                  <a:pt x="0" y="0"/>
                </a:moveTo>
                <a:cubicBezTo>
                  <a:pt x="16800" y="39600"/>
                  <a:pt x="33600" y="79200"/>
                  <a:pt x="50400" y="108000"/>
                </a:cubicBezTo>
                <a:cubicBezTo>
                  <a:pt x="67200" y="136800"/>
                  <a:pt x="90000" y="126000"/>
                  <a:pt x="100800" y="172800"/>
                </a:cubicBezTo>
                <a:cubicBezTo>
                  <a:pt x="111600" y="219600"/>
                  <a:pt x="113400" y="304200"/>
                  <a:pt x="115200" y="388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1" name="Freeform 100"/>
          <p:cNvSpPr/>
          <p:nvPr/>
        </p:nvSpPr>
        <p:spPr bwMode="auto">
          <a:xfrm>
            <a:off x="8983200" y="2563200"/>
            <a:ext cx="158400" cy="79200"/>
          </a:xfrm>
          <a:custGeom>
            <a:avLst/>
            <a:gdLst>
              <a:gd name="connsiteX0" fmla="*/ 0 w 158400"/>
              <a:gd name="connsiteY0" fmla="*/ 0 h 79200"/>
              <a:gd name="connsiteX1" fmla="*/ 158400 w 158400"/>
              <a:gd name="connsiteY1" fmla="*/ 79200 h 79200"/>
            </a:gdLst>
            <a:ahLst/>
            <a:cxnLst>
              <a:cxn ang="0">
                <a:pos x="connsiteX0" y="connsiteY0"/>
              </a:cxn>
              <a:cxn ang="0">
                <a:pos x="connsiteX1" y="connsiteY1"/>
              </a:cxn>
            </a:cxnLst>
            <a:rect l="l" t="t" r="r" b="b"/>
            <a:pathLst>
              <a:path w="158400" h="79200">
                <a:moveTo>
                  <a:pt x="0" y="0"/>
                </a:moveTo>
                <a:lnTo>
                  <a:pt x="158400" y="79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2" name="Freeform 101"/>
          <p:cNvSpPr/>
          <p:nvPr/>
        </p:nvSpPr>
        <p:spPr bwMode="auto">
          <a:xfrm>
            <a:off x="8731200" y="2793600"/>
            <a:ext cx="187200" cy="352800"/>
          </a:xfrm>
          <a:custGeom>
            <a:avLst/>
            <a:gdLst>
              <a:gd name="connsiteX0" fmla="*/ 187200 w 187200"/>
              <a:gd name="connsiteY0" fmla="*/ 0 h 352800"/>
              <a:gd name="connsiteX1" fmla="*/ 93600 w 187200"/>
              <a:gd name="connsiteY1" fmla="*/ 158400 h 352800"/>
              <a:gd name="connsiteX2" fmla="*/ 0 w 187200"/>
              <a:gd name="connsiteY2" fmla="*/ 352800 h 352800"/>
            </a:gdLst>
            <a:ahLst/>
            <a:cxnLst>
              <a:cxn ang="0">
                <a:pos x="connsiteX0" y="connsiteY0"/>
              </a:cxn>
              <a:cxn ang="0">
                <a:pos x="connsiteX1" y="connsiteY1"/>
              </a:cxn>
              <a:cxn ang="0">
                <a:pos x="connsiteX2" y="connsiteY2"/>
              </a:cxn>
            </a:cxnLst>
            <a:rect l="l" t="t" r="r" b="b"/>
            <a:pathLst>
              <a:path w="187200" h="352800">
                <a:moveTo>
                  <a:pt x="187200" y="0"/>
                </a:moveTo>
                <a:cubicBezTo>
                  <a:pt x="156000" y="49800"/>
                  <a:pt x="124800" y="99600"/>
                  <a:pt x="93600" y="158400"/>
                </a:cubicBezTo>
                <a:cubicBezTo>
                  <a:pt x="62400" y="217200"/>
                  <a:pt x="31200" y="285000"/>
                  <a:pt x="0" y="3528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3" name="Freeform 102"/>
          <p:cNvSpPr/>
          <p:nvPr/>
        </p:nvSpPr>
        <p:spPr bwMode="auto">
          <a:xfrm>
            <a:off x="8529600" y="2966400"/>
            <a:ext cx="93600" cy="115200"/>
          </a:xfrm>
          <a:custGeom>
            <a:avLst/>
            <a:gdLst>
              <a:gd name="connsiteX0" fmla="*/ 93600 w 93600"/>
              <a:gd name="connsiteY0" fmla="*/ 0 h 115200"/>
              <a:gd name="connsiteX1" fmla="*/ 0 w 93600"/>
              <a:gd name="connsiteY1" fmla="*/ 115200 h 115200"/>
            </a:gdLst>
            <a:ahLst/>
            <a:cxnLst>
              <a:cxn ang="0">
                <a:pos x="connsiteX0" y="connsiteY0"/>
              </a:cxn>
              <a:cxn ang="0">
                <a:pos x="connsiteX1" y="connsiteY1"/>
              </a:cxn>
            </a:cxnLst>
            <a:rect l="l" t="t" r="r" b="b"/>
            <a:pathLst>
              <a:path w="93600" h="115200">
                <a:moveTo>
                  <a:pt x="93600" y="0"/>
                </a:moveTo>
                <a:lnTo>
                  <a:pt x="0" y="1152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 name="Freeform 103"/>
          <p:cNvSpPr/>
          <p:nvPr/>
        </p:nvSpPr>
        <p:spPr bwMode="auto">
          <a:xfrm>
            <a:off x="8400000" y="2858400"/>
            <a:ext cx="122400" cy="57600"/>
          </a:xfrm>
          <a:custGeom>
            <a:avLst/>
            <a:gdLst>
              <a:gd name="connsiteX0" fmla="*/ 122400 w 122400"/>
              <a:gd name="connsiteY0" fmla="*/ 0 h 57600"/>
              <a:gd name="connsiteX1" fmla="*/ 0 w 122400"/>
              <a:gd name="connsiteY1" fmla="*/ 57600 h 57600"/>
            </a:gdLst>
            <a:ahLst/>
            <a:cxnLst>
              <a:cxn ang="0">
                <a:pos x="connsiteX0" y="connsiteY0"/>
              </a:cxn>
              <a:cxn ang="0">
                <a:pos x="connsiteX1" y="connsiteY1"/>
              </a:cxn>
            </a:cxnLst>
            <a:rect l="l" t="t" r="r" b="b"/>
            <a:pathLst>
              <a:path w="122400" h="57600">
                <a:moveTo>
                  <a:pt x="122400" y="0"/>
                </a:moveTo>
                <a:lnTo>
                  <a:pt x="0" y="57600"/>
                </a:ln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5" name="Freeform 104"/>
          <p:cNvSpPr/>
          <p:nvPr/>
        </p:nvSpPr>
        <p:spPr bwMode="auto">
          <a:xfrm>
            <a:off x="8940000" y="2973600"/>
            <a:ext cx="97468" cy="223200"/>
          </a:xfrm>
          <a:custGeom>
            <a:avLst/>
            <a:gdLst>
              <a:gd name="connsiteX0" fmla="*/ 0 w 97468"/>
              <a:gd name="connsiteY0" fmla="*/ 0 h 223200"/>
              <a:gd name="connsiteX1" fmla="*/ 86400 w 97468"/>
              <a:gd name="connsiteY1" fmla="*/ 86400 h 223200"/>
              <a:gd name="connsiteX2" fmla="*/ 93600 w 97468"/>
              <a:gd name="connsiteY2" fmla="*/ 223200 h 223200"/>
            </a:gdLst>
            <a:ahLst/>
            <a:cxnLst>
              <a:cxn ang="0">
                <a:pos x="connsiteX0" y="connsiteY0"/>
              </a:cxn>
              <a:cxn ang="0">
                <a:pos x="connsiteX1" y="connsiteY1"/>
              </a:cxn>
              <a:cxn ang="0">
                <a:pos x="connsiteX2" y="connsiteY2"/>
              </a:cxn>
            </a:cxnLst>
            <a:rect l="l" t="t" r="r" b="b"/>
            <a:pathLst>
              <a:path w="97468" h="223200">
                <a:moveTo>
                  <a:pt x="0" y="0"/>
                </a:moveTo>
                <a:cubicBezTo>
                  <a:pt x="35400" y="24600"/>
                  <a:pt x="70800" y="49200"/>
                  <a:pt x="86400" y="86400"/>
                </a:cubicBezTo>
                <a:cubicBezTo>
                  <a:pt x="102000" y="123600"/>
                  <a:pt x="97800" y="173400"/>
                  <a:pt x="93600" y="223200"/>
                </a:cubicBezTo>
              </a:path>
            </a:pathLst>
          </a:custGeom>
          <a:noFill/>
          <a:ln w="190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6" name="TextBox 105"/>
          <p:cNvSpPr txBox="1"/>
          <p:nvPr/>
        </p:nvSpPr>
        <p:spPr>
          <a:xfrm>
            <a:off x="2749787" y="4157760"/>
            <a:ext cx="1503938" cy="523220"/>
          </a:xfrm>
          <a:prstGeom prst="rect">
            <a:avLst/>
          </a:prstGeom>
          <a:noFill/>
        </p:spPr>
        <p:txBody>
          <a:bodyPr wrap="none" rtlCol="0">
            <a:spAutoFit/>
          </a:bodyPr>
          <a:lstStyle/>
          <a:p>
            <a:pPr algn="ctr"/>
            <a:r>
              <a:rPr lang="en-US" sz="1400" b="1" dirty="0">
                <a:latin typeface="Arial Narrow" panose="020B0606020202030204" pitchFamily="34" charset="0"/>
                <a:cs typeface="Calibri" pitchFamily="34" charset="0"/>
              </a:rPr>
              <a:t>Conventional Grid </a:t>
            </a:r>
          </a:p>
          <a:p>
            <a:pPr algn="ctr"/>
            <a:r>
              <a:rPr lang="en-US" sz="1400" b="1" dirty="0">
                <a:latin typeface="Arial Narrow" panose="020B0606020202030204" pitchFamily="34" charset="0"/>
                <a:cs typeface="Calibri" pitchFamily="34" charset="0"/>
              </a:rPr>
              <a:t>Pattern (c 1900)</a:t>
            </a:r>
          </a:p>
        </p:txBody>
      </p:sp>
      <p:sp>
        <p:nvSpPr>
          <p:cNvPr id="140" name="TextBox 139"/>
          <p:cNvSpPr txBox="1"/>
          <p:nvPr/>
        </p:nvSpPr>
        <p:spPr>
          <a:xfrm>
            <a:off x="4590915" y="4157760"/>
            <a:ext cx="2823210" cy="523220"/>
          </a:xfrm>
          <a:prstGeom prst="rect">
            <a:avLst/>
          </a:prstGeom>
          <a:noFill/>
        </p:spPr>
        <p:txBody>
          <a:bodyPr wrap="none" rtlCol="0">
            <a:spAutoFit/>
          </a:bodyPr>
          <a:lstStyle/>
          <a:p>
            <a:pPr algn="ctr"/>
            <a:r>
              <a:rPr lang="en-US" sz="1400" b="1" dirty="0">
                <a:latin typeface="Arial Narrow" panose="020B0606020202030204" pitchFamily="34" charset="0"/>
                <a:cs typeface="Calibri" pitchFamily="34" charset="0"/>
              </a:rPr>
              <a:t>Curvilinear Loop Pattern &amp;</a:t>
            </a:r>
          </a:p>
          <a:p>
            <a:pPr algn="ctr"/>
            <a:r>
              <a:rPr lang="en-US" sz="1400" b="1" dirty="0">
                <a:latin typeface="Arial Narrow" panose="020B0606020202030204" pitchFamily="34" charset="0"/>
                <a:cs typeface="Calibri" pitchFamily="34" charset="0"/>
              </a:rPr>
              <a:t>Beginning of Cul-de-Sacs (1930-1950)</a:t>
            </a:r>
          </a:p>
        </p:txBody>
      </p:sp>
      <p:sp>
        <p:nvSpPr>
          <p:cNvPr id="141" name="TextBox 140"/>
          <p:cNvSpPr txBox="1"/>
          <p:nvPr/>
        </p:nvSpPr>
        <p:spPr>
          <a:xfrm>
            <a:off x="7740910" y="4157760"/>
            <a:ext cx="1503938" cy="738664"/>
          </a:xfrm>
          <a:prstGeom prst="rect">
            <a:avLst/>
          </a:prstGeom>
          <a:noFill/>
        </p:spPr>
        <p:txBody>
          <a:bodyPr wrap="none" rtlCol="0">
            <a:spAutoFit/>
          </a:bodyPr>
          <a:lstStyle/>
          <a:p>
            <a:pPr algn="ctr"/>
            <a:r>
              <a:rPr lang="en-US" sz="1400" b="1" dirty="0">
                <a:latin typeface="Arial Narrow" panose="020B0606020202030204" pitchFamily="34" charset="0"/>
                <a:cs typeface="Calibri" pitchFamily="34" charset="0"/>
              </a:rPr>
              <a:t>Conventional</a:t>
            </a:r>
          </a:p>
          <a:p>
            <a:pPr algn="ctr"/>
            <a:r>
              <a:rPr lang="en-US" sz="1400" b="1" dirty="0">
                <a:latin typeface="Arial Narrow" panose="020B0606020202030204" pitchFamily="34" charset="0"/>
                <a:cs typeface="Calibri" pitchFamily="34" charset="0"/>
              </a:rPr>
              <a:t>Cul-de-Sac Pattern</a:t>
            </a:r>
          </a:p>
          <a:p>
            <a:pPr algn="ctr"/>
            <a:r>
              <a:rPr lang="en-US" sz="1400" b="1" dirty="0">
                <a:latin typeface="Arial Narrow" panose="020B0606020202030204" pitchFamily="34" charset="0"/>
                <a:cs typeface="Calibri" pitchFamily="34" charset="0"/>
              </a:rPr>
              <a:t>(since 1950)</a:t>
            </a:r>
          </a:p>
        </p:txBody>
      </p:sp>
      <p:cxnSp>
        <p:nvCxnSpPr>
          <p:cNvPr id="13" name="Straight Connector 12"/>
          <p:cNvCxnSpPr/>
          <p:nvPr/>
        </p:nvCxnSpPr>
        <p:spPr bwMode="auto">
          <a:xfrm>
            <a:off x="2738400" y="2541600"/>
            <a:ext cx="1540080" cy="157896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18" name="Straight Connector 17"/>
          <p:cNvCxnSpPr/>
          <p:nvPr/>
        </p:nvCxnSpPr>
        <p:spPr bwMode="auto">
          <a:xfrm>
            <a:off x="3486840" y="2426400"/>
            <a:ext cx="777240" cy="81828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27" name="Straight Connector 26"/>
          <p:cNvCxnSpPr/>
          <p:nvPr/>
        </p:nvCxnSpPr>
        <p:spPr bwMode="auto">
          <a:xfrm flipH="1">
            <a:off x="2745600" y="2433600"/>
            <a:ext cx="1428000" cy="149760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45" name="Straight Connector 44"/>
          <p:cNvCxnSpPr>
            <a:stCxn id="4" idx="3"/>
          </p:cNvCxnSpPr>
          <p:nvPr/>
        </p:nvCxnSpPr>
        <p:spPr bwMode="auto">
          <a:xfrm flipH="1">
            <a:off x="3501240" y="3262950"/>
            <a:ext cx="777240" cy="86481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8" name="Straight Connector 7"/>
          <p:cNvCxnSpPr/>
          <p:nvPr/>
        </p:nvCxnSpPr>
        <p:spPr bwMode="auto">
          <a:xfrm>
            <a:off x="2724000" y="3477600"/>
            <a:ext cx="643200" cy="65736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53" name="Straight Connector 52"/>
          <p:cNvCxnSpPr/>
          <p:nvPr/>
        </p:nvCxnSpPr>
        <p:spPr bwMode="auto">
          <a:xfrm>
            <a:off x="5404800" y="2433600"/>
            <a:ext cx="0" cy="168696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sp>
        <p:nvSpPr>
          <p:cNvPr id="62" name="Freeform 61"/>
          <p:cNvSpPr/>
          <p:nvPr/>
        </p:nvSpPr>
        <p:spPr bwMode="auto">
          <a:xfrm>
            <a:off x="4411200" y="2772000"/>
            <a:ext cx="878400" cy="1339200"/>
          </a:xfrm>
          <a:custGeom>
            <a:avLst/>
            <a:gdLst>
              <a:gd name="connsiteX0" fmla="*/ 0 w 878400"/>
              <a:gd name="connsiteY0" fmla="*/ 0 h 1339200"/>
              <a:gd name="connsiteX1" fmla="*/ 93600 w 878400"/>
              <a:gd name="connsiteY1" fmla="*/ 86400 h 1339200"/>
              <a:gd name="connsiteX2" fmla="*/ 158400 w 878400"/>
              <a:gd name="connsiteY2" fmla="*/ 237600 h 1339200"/>
              <a:gd name="connsiteX3" fmla="*/ 158400 w 878400"/>
              <a:gd name="connsiteY3" fmla="*/ 417600 h 1339200"/>
              <a:gd name="connsiteX4" fmla="*/ 151200 w 878400"/>
              <a:gd name="connsiteY4" fmla="*/ 554400 h 1339200"/>
              <a:gd name="connsiteX5" fmla="*/ 194400 w 878400"/>
              <a:gd name="connsiteY5" fmla="*/ 741600 h 1339200"/>
              <a:gd name="connsiteX6" fmla="*/ 374400 w 878400"/>
              <a:gd name="connsiteY6" fmla="*/ 1072800 h 1339200"/>
              <a:gd name="connsiteX7" fmla="*/ 532800 w 878400"/>
              <a:gd name="connsiteY7" fmla="*/ 1173600 h 1339200"/>
              <a:gd name="connsiteX8" fmla="*/ 878400 w 878400"/>
              <a:gd name="connsiteY8" fmla="*/ 1339200 h 13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400" h="1339200">
                <a:moveTo>
                  <a:pt x="0" y="0"/>
                </a:moveTo>
                <a:cubicBezTo>
                  <a:pt x="33600" y="23400"/>
                  <a:pt x="67200" y="46800"/>
                  <a:pt x="93600" y="86400"/>
                </a:cubicBezTo>
                <a:cubicBezTo>
                  <a:pt x="120000" y="126000"/>
                  <a:pt x="147600" y="182400"/>
                  <a:pt x="158400" y="237600"/>
                </a:cubicBezTo>
                <a:cubicBezTo>
                  <a:pt x="169200" y="292800"/>
                  <a:pt x="159600" y="364800"/>
                  <a:pt x="158400" y="417600"/>
                </a:cubicBezTo>
                <a:cubicBezTo>
                  <a:pt x="157200" y="470400"/>
                  <a:pt x="145200" y="500400"/>
                  <a:pt x="151200" y="554400"/>
                </a:cubicBezTo>
                <a:cubicBezTo>
                  <a:pt x="157200" y="608400"/>
                  <a:pt x="157200" y="655200"/>
                  <a:pt x="194400" y="741600"/>
                </a:cubicBezTo>
                <a:cubicBezTo>
                  <a:pt x="231600" y="828000"/>
                  <a:pt x="318000" y="1000800"/>
                  <a:pt x="374400" y="1072800"/>
                </a:cubicBezTo>
                <a:cubicBezTo>
                  <a:pt x="430800" y="1144800"/>
                  <a:pt x="448800" y="1129200"/>
                  <a:pt x="532800" y="1173600"/>
                </a:cubicBezTo>
                <a:cubicBezTo>
                  <a:pt x="616800" y="1218000"/>
                  <a:pt x="747600" y="1278600"/>
                  <a:pt x="878400" y="13392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4" name="Freeform 1043"/>
          <p:cNvSpPr/>
          <p:nvPr/>
        </p:nvSpPr>
        <p:spPr bwMode="auto">
          <a:xfrm>
            <a:off x="6067200" y="3016800"/>
            <a:ext cx="1512000" cy="259200"/>
          </a:xfrm>
          <a:custGeom>
            <a:avLst/>
            <a:gdLst>
              <a:gd name="connsiteX0" fmla="*/ 0 w 1512000"/>
              <a:gd name="connsiteY0" fmla="*/ 0 h 259200"/>
              <a:gd name="connsiteX1" fmla="*/ 187200 w 1512000"/>
              <a:gd name="connsiteY1" fmla="*/ 57600 h 259200"/>
              <a:gd name="connsiteX2" fmla="*/ 439200 w 1512000"/>
              <a:gd name="connsiteY2" fmla="*/ 72000 h 259200"/>
              <a:gd name="connsiteX3" fmla="*/ 885600 w 1512000"/>
              <a:gd name="connsiteY3" fmla="*/ 57600 h 259200"/>
              <a:gd name="connsiteX4" fmla="*/ 1296000 w 1512000"/>
              <a:gd name="connsiteY4" fmla="*/ 144000 h 259200"/>
              <a:gd name="connsiteX5" fmla="*/ 1512000 w 1512000"/>
              <a:gd name="connsiteY5" fmla="*/ 259200 h 2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000" h="259200">
                <a:moveTo>
                  <a:pt x="0" y="0"/>
                </a:moveTo>
                <a:cubicBezTo>
                  <a:pt x="57000" y="22800"/>
                  <a:pt x="114000" y="45600"/>
                  <a:pt x="187200" y="57600"/>
                </a:cubicBezTo>
                <a:cubicBezTo>
                  <a:pt x="260400" y="69600"/>
                  <a:pt x="322800" y="72000"/>
                  <a:pt x="439200" y="72000"/>
                </a:cubicBezTo>
                <a:cubicBezTo>
                  <a:pt x="555600" y="72000"/>
                  <a:pt x="742800" y="45600"/>
                  <a:pt x="885600" y="57600"/>
                </a:cubicBezTo>
                <a:cubicBezTo>
                  <a:pt x="1028400" y="69600"/>
                  <a:pt x="1191600" y="110400"/>
                  <a:pt x="1296000" y="144000"/>
                </a:cubicBezTo>
                <a:cubicBezTo>
                  <a:pt x="1400400" y="177600"/>
                  <a:pt x="1456200" y="218400"/>
                  <a:pt x="1512000" y="2592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045" name="Freeform 1044"/>
          <p:cNvSpPr/>
          <p:nvPr/>
        </p:nvSpPr>
        <p:spPr bwMode="auto">
          <a:xfrm>
            <a:off x="6410382" y="2383200"/>
            <a:ext cx="254419" cy="1728000"/>
          </a:xfrm>
          <a:custGeom>
            <a:avLst/>
            <a:gdLst>
              <a:gd name="connsiteX0" fmla="*/ 153619 w 254419"/>
              <a:gd name="connsiteY0" fmla="*/ 0 h 1728000"/>
              <a:gd name="connsiteX1" fmla="*/ 160819 w 254419"/>
              <a:gd name="connsiteY1" fmla="*/ 201600 h 1728000"/>
              <a:gd name="connsiteX2" fmla="*/ 103219 w 254419"/>
              <a:gd name="connsiteY2" fmla="*/ 417600 h 1728000"/>
              <a:gd name="connsiteX3" fmla="*/ 74419 w 254419"/>
              <a:gd name="connsiteY3" fmla="*/ 720000 h 1728000"/>
              <a:gd name="connsiteX4" fmla="*/ 88819 w 254419"/>
              <a:gd name="connsiteY4" fmla="*/ 914400 h 1728000"/>
              <a:gd name="connsiteX5" fmla="*/ 45619 w 254419"/>
              <a:gd name="connsiteY5" fmla="*/ 1051200 h 1728000"/>
              <a:gd name="connsiteX6" fmla="*/ 16819 w 254419"/>
              <a:gd name="connsiteY6" fmla="*/ 1166400 h 1728000"/>
              <a:gd name="connsiteX7" fmla="*/ 2419 w 254419"/>
              <a:gd name="connsiteY7" fmla="*/ 1368000 h 1728000"/>
              <a:gd name="connsiteX8" fmla="*/ 67219 w 254419"/>
              <a:gd name="connsiteY8" fmla="*/ 1519200 h 1728000"/>
              <a:gd name="connsiteX9" fmla="*/ 254419 w 254419"/>
              <a:gd name="connsiteY9"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19" h="1728000">
                <a:moveTo>
                  <a:pt x="153619" y="0"/>
                </a:moveTo>
                <a:cubicBezTo>
                  <a:pt x="161419" y="66000"/>
                  <a:pt x="169219" y="132000"/>
                  <a:pt x="160819" y="201600"/>
                </a:cubicBezTo>
                <a:cubicBezTo>
                  <a:pt x="152419" y="271200"/>
                  <a:pt x="117619" y="331200"/>
                  <a:pt x="103219" y="417600"/>
                </a:cubicBezTo>
                <a:cubicBezTo>
                  <a:pt x="88819" y="504000"/>
                  <a:pt x="76819" y="637200"/>
                  <a:pt x="74419" y="720000"/>
                </a:cubicBezTo>
                <a:cubicBezTo>
                  <a:pt x="72019" y="802800"/>
                  <a:pt x="93619" y="859200"/>
                  <a:pt x="88819" y="914400"/>
                </a:cubicBezTo>
                <a:cubicBezTo>
                  <a:pt x="84019" y="969600"/>
                  <a:pt x="57619" y="1009200"/>
                  <a:pt x="45619" y="1051200"/>
                </a:cubicBezTo>
                <a:cubicBezTo>
                  <a:pt x="33619" y="1093200"/>
                  <a:pt x="24019" y="1113600"/>
                  <a:pt x="16819" y="1166400"/>
                </a:cubicBezTo>
                <a:cubicBezTo>
                  <a:pt x="9619" y="1219200"/>
                  <a:pt x="-5981" y="1309200"/>
                  <a:pt x="2419" y="1368000"/>
                </a:cubicBezTo>
                <a:cubicBezTo>
                  <a:pt x="10819" y="1426800"/>
                  <a:pt x="25219" y="1459200"/>
                  <a:pt x="67219" y="1519200"/>
                </a:cubicBezTo>
                <a:cubicBezTo>
                  <a:pt x="109219" y="1579200"/>
                  <a:pt x="181819" y="1653600"/>
                  <a:pt x="254419" y="17280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0" name="Freeform 79"/>
          <p:cNvSpPr/>
          <p:nvPr/>
        </p:nvSpPr>
        <p:spPr bwMode="auto">
          <a:xfrm>
            <a:off x="7723200" y="2397600"/>
            <a:ext cx="302400" cy="554400"/>
          </a:xfrm>
          <a:custGeom>
            <a:avLst/>
            <a:gdLst>
              <a:gd name="connsiteX0" fmla="*/ 302400 w 302400"/>
              <a:gd name="connsiteY0" fmla="*/ 0 h 554400"/>
              <a:gd name="connsiteX1" fmla="*/ 216000 w 302400"/>
              <a:gd name="connsiteY1" fmla="*/ 208800 h 554400"/>
              <a:gd name="connsiteX2" fmla="*/ 172800 w 302400"/>
              <a:gd name="connsiteY2" fmla="*/ 331200 h 554400"/>
              <a:gd name="connsiteX3" fmla="*/ 144000 w 302400"/>
              <a:gd name="connsiteY3" fmla="*/ 439200 h 554400"/>
              <a:gd name="connsiteX4" fmla="*/ 0 w 302400"/>
              <a:gd name="connsiteY4" fmla="*/ 554400 h 55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 h="554400">
                <a:moveTo>
                  <a:pt x="302400" y="0"/>
                </a:moveTo>
                <a:cubicBezTo>
                  <a:pt x="270000" y="76800"/>
                  <a:pt x="237600" y="153600"/>
                  <a:pt x="216000" y="208800"/>
                </a:cubicBezTo>
                <a:cubicBezTo>
                  <a:pt x="194400" y="264000"/>
                  <a:pt x="184800" y="292800"/>
                  <a:pt x="172800" y="331200"/>
                </a:cubicBezTo>
                <a:cubicBezTo>
                  <a:pt x="160800" y="369600"/>
                  <a:pt x="172800" y="402000"/>
                  <a:pt x="144000" y="439200"/>
                </a:cubicBezTo>
                <a:cubicBezTo>
                  <a:pt x="115200" y="476400"/>
                  <a:pt x="57600" y="515400"/>
                  <a:pt x="0" y="554400"/>
                </a:cubicBezTo>
              </a:path>
            </a:pathLst>
          </a:custGeom>
          <a:noFill/>
          <a:ln w="317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cxnSp>
        <p:nvCxnSpPr>
          <p:cNvPr id="39" name="Straight Connector 38"/>
          <p:cNvCxnSpPr/>
          <p:nvPr/>
        </p:nvCxnSpPr>
        <p:spPr bwMode="auto">
          <a:xfrm flipH="1">
            <a:off x="2745600" y="2397600"/>
            <a:ext cx="552000" cy="58374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cxnSp>
        <p:nvCxnSpPr>
          <p:cNvPr id="58" name="Straight Connector 57"/>
          <p:cNvCxnSpPr/>
          <p:nvPr/>
        </p:nvCxnSpPr>
        <p:spPr bwMode="auto">
          <a:xfrm>
            <a:off x="5404800" y="3586680"/>
            <a:ext cx="542640" cy="0"/>
          </a:xfrm>
          <a:prstGeom prst="line">
            <a:avLst/>
          </a:prstGeom>
          <a:solidFill>
            <a:schemeClr val="accent1"/>
          </a:solidFill>
          <a:ln w="31750" cap="flat" cmpd="sng" algn="ctr">
            <a:solidFill>
              <a:schemeClr val="accent2">
                <a:lumMod val="50000"/>
              </a:schemeClr>
            </a:solidFill>
            <a:prstDash val="solid"/>
            <a:round/>
            <a:headEnd type="none" w="med" len="med"/>
            <a:tailEnd type="none" w="med" len="med"/>
          </a:ln>
          <a:effectLst/>
        </p:spPr>
      </p:cxnSp>
      <p:sp>
        <p:nvSpPr>
          <p:cNvPr id="4" name="Rectangle 3"/>
          <p:cNvSpPr/>
          <p:nvPr/>
        </p:nvSpPr>
        <p:spPr bwMode="auto">
          <a:xfrm>
            <a:off x="2724000" y="2394270"/>
            <a:ext cx="1554480" cy="1737360"/>
          </a:xfrm>
          <a:prstGeom prst="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52" name="Rectangle 51"/>
          <p:cNvSpPr/>
          <p:nvPr/>
        </p:nvSpPr>
        <p:spPr bwMode="auto">
          <a:xfrm>
            <a:off x="4392960" y="2394270"/>
            <a:ext cx="1554480" cy="1737360"/>
          </a:xfrm>
          <a:prstGeom prst="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85" name="Rectangle 84"/>
          <p:cNvSpPr/>
          <p:nvPr/>
        </p:nvSpPr>
        <p:spPr bwMode="auto">
          <a:xfrm>
            <a:off x="6045960" y="2394270"/>
            <a:ext cx="1554480" cy="1737360"/>
          </a:xfrm>
          <a:prstGeom prst="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110" name="Rectangle 109"/>
          <p:cNvSpPr/>
          <p:nvPr/>
        </p:nvSpPr>
        <p:spPr bwMode="auto">
          <a:xfrm>
            <a:off x="7710000" y="2394270"/>
            <a:ext cx="1554480" cy="1737360"/>
          </a:xfrm>
          <a:prstGeom prst="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cxnSp>
        <p:nvCxnSpPr>
          <p:cNvPr id="7" name="Straight Connector 6"/>
          <p:cNvCxnSpPr/>
          <p:nvPr/>
        </p:nvCxnSpPr>
        <p:spPr bwMode="auto">
          <a:xfrm>
            <a:off x="2844000" y="5025600"/>
            <a:ext cx="328800" cy="0"/>
          </a:xfrm>
          <a:prstGeom prst="line">
            <a:avLst/>
          </a:prstGeom>
          <a:solidFill>
            <a:schemeClr val="accent1"/>
          </a:solidFill>
          <a:ln w="25400" cap="flat" cmpd="sng" algn="ctr">
            <a:solidFill>
              <a:schemeClr val="accent2">
                <a:lumMod val="50000"/>
              </a:schemeClr>
            </a:solidFill>
            <a:prstDash val="solid"/>
            <a:round/>
            <a:headEnd type="none" w="med" len="med"/>
            <a:tailEnd type="none" w="med" len="med"/>
          </a:ln>
          <a:effectLst/>
        </p:spPr>
      </p:cxnSp>
      <p:sp>
        <p:nvSpPr>
          <p:cNvPr id="108" name="TextBox 107"/>
          <p:cNvSpPr txBox="1"/>
          <p:nvPr/>
        </p:nvSpPr>
        <p:spPr>
          <a:xfrm>
            <a:off x="3179616" y="4871712"/>
            <a:ext cx="1063112" cy="307777"/>
          </a:xfrm>
          <a:prstGeom prst="rect">
            <a:avLst/>
          </a:prstGeom>
          <a:noFill/>
        </p:spPr>
        <p:txBody>
          <a:bodyPr wrap="none" rtlCol="0">
            <a:spAutoFit/>
          </a:bodyPr>
          <a:lstStyle/>
          <a:p>
            <a:r>
              <a:rPr lang="en-US" sz="1400" b="1" i="1" dirty="0">
                <a:latin typeface="Arial Narrow" panose="020B0606020202030204" pitchFamily="34" charset="0"/>
                <a:cs typeface="Calibri" pitchFamily="34" charset="0"/>
              </a:rPr>
              <a:t>Arterial road</a:t>
            </a:r>
          </a:p>
        </p:txBody>
      </p:sp>
      <p:cxnSp>
        <p:nvCxnSpPr>
          <p:cNvPr id="109" name="Straight Connector 108"/>
          <p:cNvCxnSpPr/>
          <p:nvPr/>
        </p:nvCxnSpPr>
        <p:spPr bwMode="auto">
          <a:xfrm>
            <a:off x="4443600" y="5025600"/>
            <a:ext cx="328800" cy="0"/>
          </a:xfrm>
          <a:prstGeom prst="line">
            <a:avLst/>
          </a:prstGeom>
          <a:solidFill>
            <a:schemeClr val="accent1"/>
          </a:solidFill>
          <a:ln w="19050" cap="flat" cmpd="sng" algn="ctr">
            <a:solidFill>
              <a:schemeClr val="accent2">
                <a:lumMod val="75000"/>
              </a:schemeClr>
            </a:solidFill>
            <a:prstDash val="solid"/>
            <a:round/>
            <a:headEnd type="none" w="med" len="med"/>
            <a:tailEnd type="none" w="med" len="med"/>
          </a:ln>
          <a:effectLst/>
        </p:spPr>
      </p:cxnSp>
      <p:sp>
        <p:nvSpPr>
          <p:cNvPr id="111" name="TextBox 110"/>
          <p:cNvSpPr txBox="1"/>
          <p:nvPr/>
        </p:nvSpPr>
        <p:spPr>
          <a:xfrm>
            <a:off x="4772222" y="4875600"/>
            <a:ext cx="1013419" cy="307777"/>
          </a:xfrm>
          <a:prstGeom prst="rect">
            <a:avLst/>
          </a:prstGeom>
          <a:noFill/>
        </p:spPr>
        <p:txBody>
          <a:bodyPr wrap="none" rtlCol="0">
            <a:spAutoFit/>
          </a:bodyPr>
          <a:lstStyle/>
          <a:p>
            <a:r>
              <a:rPr lang="en-US" sz="1400" b="1" i="1" dirty="0">
                <a:latin typeface="Arial Narrow" panose="020B0606020202030204" pitchFamily="34" charset="0"/>
                <a:cs typeface="Calibri" pitchFamily="34" charset="0"/>
              </a:rPr>
              <a:t>Local street</a:t>
            </a:r>
          </a:p>
        </p:txBody>
      </p:sp>
    </p:spTree>
    <p:extLst>
      <p:ext uri="{BB962C8B-B14F-4D97-AF65-F5344CB8AC3E}">
        <p14:creationId xmlns:p14="http://schemas.microsoft.com/office/powerpoint/2010/main" val="128689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30849" y="4866848"/>
            <a:ext cx="182880" cy="1828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8" name="Rectangle 77"/>
          <p:cNvSpPr/>
          <p:nvPr/>
        </p:nvSpPr>
        <p:spPr>
          <a:xfrm>
            <a:off x="4894218" y="5468874"/>
            <a:ext cx="182880" cy="1828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82" name="Oval 83"/>
          <p:cNvSpPr>
            <a:spLocks noChangeArrowheads="1"/>
          </p:cNvSpPr>
          <p:nvPr/>
        </p:nvSpPr>
        <p:spPr bwMode="auto">
          <a:xfrm>
            <a:off x="5096705" y="4786449"/>
            <a:ext cx="182880" cy="18288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83" name="Oval 87"/>
          <p:cNvSpPr>
            <a:spLocks noChangeArrowheads="1"/>
          </p:cNvSpPr>
          <p:nvPr/>
        </p:nvSpPr>
        <p:spPr bwMode="auto">
          <a:xfrm>
            <a:off x="4177590" y="5478837"/>
            <a:ext cx="274320" cy="27432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84" name="Oval 87"/>
          <p:cNvSpPr>
            <a:spLocks noChangeArrowheads="1"/>
          </p:cNvSpPr>
          <p:nvPr/>
        </p:nvSpPr>
        <p:spPr bwMode="auto">
          <a:xfrm>
            <a:off x="5371025" y="5206152"/>
            <a:ext cx="274320" cy="27432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85" name="Oval 83"/>
          <p:cNvSpPr>
            <a:spLocks noChangeArrowheads="1"/>
          </p:cNvSpPr>
          <p:nvPr/>
        </p:nvSpPr>
        <p:spPr bwMode="auto">
          <a:xfrm>
            <a:off x="4883854" y="5733566"/>
            <a:ext cx="182880" cy="18288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86" name="Oval 83"/>
          <p:cNvSpPr>
            <a:spLocks noChangeArrowheads="1"/>
          </p:cNvSpPr>
          <p:nvPr/>
        </p:nvSpPr>
        <p:spPr bwMode="auto">
          <a:xfrm>
            <a:off x="5279585" y="5539320"/>
            <a:ext cx="182880" cy="18288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87" name="Oval 83"/>
          <p:cNvSpPr>
            <a:spLocks noChangeArrowheads="1"/>
          </p:cNvSpPr>
          <p:nvPr/>
        </p:nvSpPr>
        <p:spPr bwMode="auto">
          <a:xfrm>
            <a:off x="5821025" y="5612529"/>
            <a:ext cx="182880" cy="18288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58" name="Rectangle 2"/>
          <p:cNvSpPr>
            <a:spLocks noGrp="1" noChangeArrowheads="1"/>
          </p:cNvSpPr>
          <p:nvPr>
            <p:ph type="title"/>
          </p:nvPr>
        </p:nvSpPr>
        <p:spPr/>
        <p:txBody>
          <a:bodyPr/>
          <a:lstStyle/>
          <a:p>
            <a:pPr eaLnBrk="1" hangingPunct="1"/>
            <a:r>
              <a:rPr lang="en-US"/>
              <a:t>Scale and Urban Spatial Structure</a:t>
            </a:r>
            <a:endParaRPr lang="en-CA"/>
          </a:p>
        </p:txBody>
      </p:sp>
      <p:sp>
        <p:nvSpPr>
          <p:cNvPr id="70669" name="Oval 79"/>
          <p:cNvSpPr>
            <a:spLocks noChangeArrowheads="1"/>
          </p:cNvSpPr>
          <p:nvPr/>
        </p:nvSpPr>
        <p:spPr bwMode="auto">
          <a:xfrm>
            <a:off x="4464880" y="5241982"/>
            <a:ext cx="365760" cy="36576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72" name="Oval 82"/>
          <p:cNvSpPr>
            <a:spLocks noChangeArrowheads="1"/>
          </p:cNvSpPr>
          <p:nvPr/>
        </p:nvSpPr>
        <p:spPr bwMode="auto">
          <a:xfrm>
            <a:off x="4733346" y="5018321"/>
            <a:ext cx="274320" cy="27432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73" name="Oval 83"/>
          <p:cNvSpPr>
            <a:spLocks noChangeArrowheads="1"/>
          </p:cNvSpPr>
          <p:nvPr/>
        </p:nvSpPr>
        <p:spPr bwMode="auto">
          <a:xfrm>
            <a:off x="3986989" y="4782783"/>
            <a:ext cx="182880" cy="18288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77" name="Oval 87"/>
          <p:cNvSpPr>
            <a:spLocks noChangeArrowheads="1"/>
          </p:cNvSpPr>
          <p:nvPr/>
        </p:nvSpPr>
        <p:spPr bwMode="auto">
          <a:xfrm>
            <a:off x="4019792" y="5223814"/>
            <a:ext cx="274320" cy="27432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79" name="Oval 89"/>
          <p:cNvSpPr>
            <a:spLocks noChangeArrowheads="1"/>
          </p:cNvSpPr>
          <p:nvPr/>
        </p:nvSpPr>
        <p:spPr bwMode="auto">
          <a:xfrm>
            <a:off x="3758389" y="5024494"/>
            <a:ext cx="274320" cy="274320"/>
          </a:xfrm>
          <a:prstGeom prst="ellipse">
            <a:avLst/>
          </a:prstGeom>
          <a:solidFill>
            <a:schemeClr val="accent4">
              <a:lumMod val="60000"/>
              <a:lumOff val="40000"/>
            </a:schemeClr>
          </a:solidFill>
          <a:ln w="190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70680" name="Freeform 90"/>
          <p:cNvSpPr>
            <a:spLocks/>
          </p:cNvSpPr>
          <p:nvPr/>
        </p:nvSpPr>
        <p:spPr bwMode="auto">
          <a:xfrm>
            <a:off x="3682189" y="5024494"/>
            <a:ext cx="2590800" cy="744538"/>
          </a:xfrm>
          <a:custGeom>
            <a:avLst/>
            <a:gdLst>
              <a:gd name="T0" fmla="*/ 0 w 1632"/>
              <a:gd name="T1" fmla="*/ 0 h 1152"/>
              <a:gd name="T2" fmla="*/ 2147483647 w 1632"/>
              <a:gd name="T3" fmla="*/ 2147483647 h 1152"/>
              <a:gd name="T4" fmla="*/ 2147483647 w 1632"/>
              <a:gd name="T5" fmla="*/ 2147483647 h 1152"/>
              <a:gd name="T6" fmla="*/ 2147483647 w 1632"/>
              <a:gd name="T7" fmla="*/ 2147483647 h 1152"/>
              <a:gd name="T8" fmla="*/ 2147483647 w 1632"/>
              <a:gd name="T9" fmla="*/ 2147483647 h 1152"/>
              <a:gd name="T10" fmla="*/ 2147483647 w 1632"/>
              <a:gd name="T11" fmla="*/ 2147483647 h 1152"/>
              <a:gd name="T12" fmla="*/ 2147483647 w 1632"/>
              <a:gd name="T13" fmla="*/ 2147483647 h 1152"/>
              <a:gd name="T14" fmla="*/ 2147483647 w 1632"/>
              <a:gd name="T15" fmla="*/ 2147483647 h 1152"/>
              <a:gd name="T16" fmla="*/ 2147483647 w 1632"/>
              <a:gd name="T17" fmla="*/ 2147483647 h 1152"/>
              <a:gd name="T18" fmla="*/ 2147483647 w 1632"/>
              <a:gd name="T19" fmla="*/ 2147483647 h 1152"/>
              <a:gd name="T20" fmla="*/ 2147483647 w 1632"/>
              <a:gd name="T21" fmla="*/ 2147483647 h 1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2"/>
              <a:gd name="T34" fmla="*/ 0 h 1152"/>
              <a:gd name="T35" fmla="*/ 1632 w 1632"/>
              <a:gd name="T36" fmla="*/ 1152 h 1152"/>
              <a:gd name="connsiteX0" fmla="*/ 0 w 10000"/>
              <a:gd name="connsiteY0" fmla="*/ 0 h 10000"/>
              <a:gd name="connsiteX1" fmla="*/ 882 w 10000"/>
              <a:gd name="connsiteY1" fmla="*/ 833 h 10000"/>
              <a:gd name="connsiteX2" fmla="*/ 1245 w 10000"/>
              <a:gd name="connsiteY2" fmla="*/ 2008 h 10000"/>
              <a:gd name="connsiteX3" fmla="*/ 1471 w 10000"/>
              <a:gd name="connsiteY3" fmla="*/ 3750 h 10000"/>
              <a:gd name="connsiteX4" fmla="*/ 2059 w 10000"/>
              <a:gd name="connsiteY4" fmla="*/ 4167 h 10000"/>
              <a:gd name="connsiteX5" fmla="*/ 4118 w 10000"/>
              <a:gd name="connsiteY5" fmla="*/ 5000 h 10000"/>
              <a:gd name="connsiteX6" fmla="*/ 4706 w 10000"/>
              <a:gd name="connsiteY6" fmla="*/ 5417 h 10000"/>
              <a:gd name="connsiteX7" fmla="*/ 5882 w 10000"/>
              <a:gd name="connsiteY7" fmla="*/ 7500 h 10000"/>
              <a:gd name="connsiteX8" fmla="*/ 6471 w 10000"/>
              <a:gd name="connsiteY8" fmla="*/ 8333 h 10000"/>
              <a:gd name="connsiteX9" fmla="*/ 9118 w 10000"/>
              <a:gd name="connsiteY9" fmla="*/ 9583 h 10000"/>
              <a:gd name="connsiteX10" fmla="*/ 10000 w 10000"/>
              <a:gd name="connsiteY10" fmla="*/ 10000 h 10000"/>
              <a:gd name="connsiteX0" fmla="*/ 0 w 10000"/>
              <a:gd name="connsiteY0" fmla="*/ 0 h 10000"/>
              <a:gd name="connsiteX1" fmla="*/ 882 w 10000"/>
              <a:gd name="connsiteY1" fmla="*/ 833 h 10000"/>
              <a:gd name="connsiteX2" fmla="*/ 1206 w 10000"/>
              <a:gd name="connsiteY2" fmla="*/ 2110 h 10000"/>
              <a:gd name="connsiteX3" fmla="*/ 1471 w 10000"/>
              <a:gd name="connsiteY3" fmla="*/ 3750 h 10000"/>
              <a:gd name="connsiteX4" fmla="*/ 2059 w 10000"/>
              <a:gd name="connsiteY4" fmla="*/ 4167 h 10000"/>
              <a:gd name="connsiteX5" fmla="*/ 4118 w 10000"/>
              <a:gd name="connsiteY5" fmla="*/ 5000 h 10000"/>
              <a:gd name="connsiteX6" fmla="*/ 4706 w 10000"/>
              <a:gd name="connsiteY6" fmla="*/ 5417 h 10000"/>
              <a:gd name="connsiteX7" fmla="*/ 5882 w 10000"/>
              <a:gd name="connsiteY7" fmla="*/ 7500 h 10000"/>
              <a:gd name="connsiteX8" fmla="*/ 6471 w 10000"/>
              <a:gd name="connsiteY8" fmla="*/ 8333 h 10000"/>
              <a:gd name="connsiteX9" fmla="*/ 9118 w 10000"/>
              <a:gd name="connsiteY9" fmla="*/ 9583 h 10000"/>
              <a:gd name="connsiteX10" fmla="*/ 10000 w 10000"/>
              <a:gd name="connsiteY10" fmla="*/ 10000 h 10000"/>
              <a:gd name="connsiteX0" fmla="*/ 0 w 10000"/>
              <a:gd name="connsiteY0" fmla="*/ 0 h 10000"/>
              <a:gd name="connsiteX1" fmla="*/ 875 w 10000"/>
              <a:gd name="connsiteY1" fmla="*/ 1063 h 10000"/>
              <a:gd name="connsiteX2" fmla="*/ 1206 w 10000"/>
              <a:gd name="connsiteY2" fmla="*/ 2110 h 10000"/>
              <a:gd name="connsiteX3" fmla="*/ 1471 w 10000"/>
              <a:gd name="connsiteY3" fmla="*/ 3750 h 10000"/>
              <a:gd name="connsiteX4" fmla="*/ 2059 w 10000"/>
              <a:gd name="connsiteY4" fmla="*/ 4167 h 10000"/>
              <a:gd name="connsiteX5" fmla="*/ 4118 w 10000"/>
              <a:gd name="connsiteY5" fmla="*/ 5000 h 10000"/>
              <a:gd name="connsiteX6" fmla="*/ 4706 w 10000"/>
              <a:gd name="connsiteY6" fmla="*/ 5417 h 10000"/>
              <a:gd name="connsiteX7" fmla="*/ 5882 w 10000"/>
              <a:gd name="connsiteY7" fmla="*/ 7500 h 10000"/>
              <a:gd name="connsiteX8" fmla="*/ 6471 w 10000"/>
              <a:gd name="connsiteY8" fmla="*/ 8333 h 10000"/>
              <a:gd name="connsiteX9" fmla="*/ 9118 w 10000"/>
              <a:gd name="connsiteY9" fmla="*/ 9583 h 10000"/>
              <a:gd name="connsiteX10" fmla="*/ 10000 w 10000"/>
              <a:gd name="connsiteY1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875" y="1063"/>
                </a:lnTo>
                <a:lnTo>
                  <a:pt x="1206" y="2110"/>
                </a:lnTo>
                <a:cubicBezTo>
                  <a:pt x="1281" y="2691"/>
                  <a:pt x="1396" y="3169"/>
                  <a:pt x="1471" y="3750"/>
                </a:cubicBezTo>
                <a:lnTo>
                  <a:pt x="2059" y="4167"/>
                </a:lnTo>
                <a:lnTo>
                  <a:pt x="4118" y="5000"/>
                </a:lnTo>
                <a:lnTo>
                  <a:pt x="4706" y="5417"/>
                </a:lnTo>
                <a:lnTo>
                  <a:pt x="5882" y="7500"/>
                </a:lnTo>
                <a:lnTo>
                  <a:pt x="6471" y="8333"/>
                </a:lnTo>
                <a:lnTo>
                  <a:pt x="9118" y="9583"/>
                </a:lnTo>
                <a:lnTo>
                  <a:pt x="10000" y="10000"/>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1" name="Freeform 91"/>
          <p:cNvSpPr>
            <a:spLocks/>
          </p:cNvSpPr>
          <p:nvPr/>
        </p:nvSpPr>
        <p:spPr bwMode="auto">
          <a:xfrm>
            <a:off x="3986989" y="4808277"/>
            <a:ext cx="1399032" cy="898842"/>
          </a:xfrm>
          <a:custGeom>
            <a:avLst/>
            <a:gdLst>
              <a:gd name="T0" fmla="*/ 2147483647 w 720"/>
              <a:gd name="T1" fmla="*/ 0 h 1344"/>
              <a:gd name="T2" fmla="*/ 2147483647 w 720"/>
              <a:gd name="T3" fmla="*/ 2147483647 h 1344"/>
              <a:gd name="T4" fmla="*/ 2147483647 w 720"/>
              <a:gd name="T5" fmla="*/ 2147483647 h 1344"/>
              <a:gd name="T6" fmla="*/ 2147483647 w 720"/>
              <a:gd name="T7" fmla="*/ 2147483647 h 1344"/>
              <a:gd name="T8" fmla="*/ 2147483647 w 720"/>
              <a:gd name="T9" fmla="*/ 2147483647 h 1344"/>
              <a:gd name="T10" fmla="*/ 2147483647 w 720"/>
              <a:gd name="T11" fmla="*/ 2147483647 h 1344"/>
              <a:gd name="T12" fmla="*/ 2147483647 w 720"/>
              <a:gd name="T13" fmla="*/ 2147483647 h 1344"/>
              <a:gd name="T14" fmla="*/ 2147483647 w 720"/>
              <a:gd name="T15" fmla="*/ 2147483647 h 1344"/>
              <a:gd name="T16" fmla="*/ 0 w 720"/>
              <a:gd name="T17" fmla="*/ 2147483647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0"/>
              <a:gd name="T28" fmla="*/ 0 h 1344"/>
              <a:gd name="T29" fmla="*/ 720 w 720"/>
              <a:gd name="T30" fmla="*/ 1344 h 1344"/>
              <a:gd name="connsiteX0" fmla="*/ 10000 w 10000"/>
              <a:gd name="connsiteY0" fmla="*/ 0 h 10000"/>
              <a:gd name="connsiteX1" fmla="*/ 8424 w 10000"/>
              <a:gd name="connsiteY1" fmla="*/ 575 h 10000"/>
              <a:gd name="connsiteX2" fmla="*/ 8000 w 10000"/>
              <a:gd name="connsiteY2" fmla="*/ 2143 h 10000"/>
              <a:gd name="connsiteX3" fmla="*/ 8000 w 10000"/>
              <a:gd name="connsiteY3" fmla="*/ 3214 h 10000"/>
              <a:gd name="connsiteX4" fmla="*/ 6667 w 10000"/>
              <a:gd name="connsiteY4" fmla="*/ 4643 h 10000"/>
              <a:gd name="connsiteX5" fmla="*/ 6000 w 10000"/>
              <a:gd name="connsiteY5" fmla="*/ 5714 h 10000"/>
              <a:gd name="connsiteX6" fmla="*/ 4667 w 10000"/>
              <a:gd name="connsiteY6" fmla="*/ 7143 h 10000"/>
              <a:gd name="connsiteX7" fmla="*/ 2667 w 10000"/>
              <a:gd name="connsiteY7" fmla="*/ 8929 h 10000"/>
              <a:gd name="connsiteX8" fmla="*/ 0 w 10000"/>
              <a:gd name="connsiteY8" fmla="*/ 10000 h 10000"/>
              <a:gd name="connsiteX0" fmla="*/ 10000 w 10000"/>
              <a:gd name="connsiteY0" fmla="*/ 0 h 10000"/>
              <a:gd name="connsiteX1" fmla="*/ 8424 w 10000"/>
              <a:gd name="connsiteY1" fmla="*/ 575 h 10000"/>
              <a:gd name="connsiteX2" fmla="*/ 8693 w 10000"/>
              <a:gd name="connsiteY2" fmla="*/ 2003 h 10000"/>
              <a:gd name="connsiteX3" fmla="*/ 8000 w 10000"/>
              <a:gd name="connsiteY3" fmla="*/ 3214 h 10000"/>
              <a:gd name="connsiteX4" fmla="*/ 6667 w 10000"/>
              <a:gd name="connsiteY4" fmla="*/ 4643 h 10000"/>
              <a:gd name="connsiteX5" fmla="*/ 6000 w 10000"/>
              <a:gd name="connsiteY5" fmla="*/ 5714 h 10000"/>
              <a:gd name="connsiteX6" fmla="*/ 4667 w 10000"/>
              <a:gd name="connsiteY6" fmla="*/ 7143 h 10000"/>
              <a:gd name="connsiteX7" fmla="*/ 2667 w 10000"/>
              <a:gd name="connsiteY7" fmla="*/ 8929 h 10000"/>
              <a:gd name="connsiteX8" fmla="*/ 0 w 10000"/>
              <a:gd name="connsiteY8" fmla="*/ 10000 h 10000"/>
              <a:gd name="connsiteX0" fmla="*/ 12240 w 12240"/>
              <a:gd name="connsiteY0" fmla="*/ 0 h 10351"/>
              <a:gd name="connsiteX1" fmla="*/ 8424 w 12240"/>
              <a:gd name="connsiteY1" fmla="*/ 926 h 10351"/>
              <a:gd name="connsiteX2" fmla="*/ 8693 w 12240"/>
              <a:gd name="connsiteY2" fmla="*/ 2354 h 10351"/>
              <a:gd name="connsiteX3" fmla="*/ 8000 w 12240"/>
              <a:gd name="connsiteY3" fmla="*/ 3565 h 10351"/>
              <a:gd name="connsiteX4" fmla="*/ 6667 w 12240"/>
              <a:gd name="connsiteY4" fmla="*/ 4994 h 10351"/>
              <a:gd name="connsiteX5" fmla="*/ 6000 w 12240"/>
              <a:gd name="connsiteY5" fmla="*/ 6065 h 10351"/>
              <a:gd name="connsiteX6" fmla="*/ 4667 w 12240"/>
              <a:gd name="connsiteY6" fmla="*/ 7494 h 10351"/>
              <a:gd name="connsiteX7" fmla="*/ 2667 w 12240"/>
              <a:gd name="connsiteY7" fmla="*/ 9280 h 10351"/>
              <a:gd name="connsiteX8" fmla="*/ 0 w 12240"/>
              <a:gd name="connsiteY8" fmla="*/ 10351 h 10351"/>
              <a:gd name="connsiteX0" fmla="*/ 12240 w 12240"/>
              <a:gd name="connsiteY0" fmla="*/ 0 h 10351"/>
              <a:gd name="connsiteX1" fmla="*/ 10077 w 12240"/>
              <a:gd name="connsiteY1" fmla="*/ 856 h 10351"/>
              <a:gd name="connsiteX2" fmla="*/ 8693 w 12240"/>
              <a:gd name="connsiteY2" fmla="*/ 2354 h 10351"/>
              <a:gd name="connsiteX3" fmla="*/ 8000 w 12240"/>
              <a:gd name="connsiteY3" fmla="*/ 3565 h 10351"/>
              <a:gd name="connsiteX4" fmla="*/ 6667 w 12240"/>
              <a:gd name="connsiteY4" fmla="*/ 4994 h 10351"/>
              <a:gd name="connsiteX5" fmla="*/ 6000 w 12240"/>
              <a:gd name="connsiteY5" fmla="*/ 6065 h 10351"/>
              <a:gd name="connsiteX6" fmla="*/ 4667 w 12240"/>
              <a:gd name="connsiteY6" fmla="*/ 7494 h 10351"/>
              <a:gd name="connsiteX7" fmla="*/ 2667 w 12240"/>
              <a:gd name="connsiteY7" fmla="*/ 9280 h 10351"/>
              <a:gd name="connsiteX8" fmla="*/ 0 w 12240"/>
              <a:gd name="connsiteY8" fmla="*/ 10351 h 10351"/>
              <a:gd name="connsiteX0" fmla="*/ 12240 w 12240"/>
              <a:gd name="connsiteY0" fmla="*/ 0 h 10351"/>
              <a:gd name="connsiteX1" fmla="*/ 10077 w 12240"/>
              <a:gd name="connsiteY1" fmla="*/ 856 h 10351"/>
              <a:gd name="connsiteX2" fmla="*/ 8693 w 12240"/>
              <a:gd name="connsiteY2" fmla="*/ 2354 h 10351"/>
              <a:gd name="connsiteX3" fmla="*/ 8000 w 12240"/>
              <a:gd name="connsiteY3" fmla="*/ 3565 h 10351"/>
              <a:gd name="connsiteX4" fmla="*/ 6667 w 12240"/>
              <a:gd name="connsiteY4" fmla="*/ 4994 h 10351"/>
              <a:gd name="connsiteX5" fmla="*/ 6000 w 12240"/>
              <a:gd name="connsiteY5" fmla="*/ 6065 h 10351"/>
              <a:gd name="connsiteX6" fmla="*/ 4667 w 12240"/>
              <a:gd name="connsiteY6" fmla="*/ 7494 h 10351"/>
              <a:gd name="connsiteX7" fmla="*/ 2667 w 12240"/>
              <a:gd name="connsiteY7" fmla="*/ 9280 h 10351"/>
              <a:gd name="connsiteX8" fmla="*/ 0 w 12240"/>
              <a:gd name="connsiteY8" fmla="*/ 10351 h 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0" h="10351">
                <a:moveTo>
                  <a:pt x="12240" y="0"/>
                </a:moveTo>
                <a:lnTo>
                  <a:pt x="10077" y="856"/>
                </a:lnTo>
                <a:cubicBezTo>
                  <a:pt x="9486" y="1379"/>
                  <a:pt x="8834" y="1831"/>
                  <a:pt x="8693" y="2354"/>
                </a:cubicBezTo>
                <a:lnTo>
                  <a:pt x="8000" y="3565"/>
                </a:lnTo>
                <a:lnTo>
                  <a:pt x="6667" y="4994"/>
                </a:lnTo>
                <a:lnTo>
                  <a:pt x="6000" y="6065"/>
                </a:lnTo>
                <a:lnTo>
                  <a:pt x="4667" y="7494"/>
                </a:lnTo>
                <a:lnTo>
                  <a:pt x="2667" y="9280"/>
                </a:lnTo>
                <a:lnTo>
                  <a:pt x="0" y="10351"/>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2" name="Freeform 92"/>
          <p:cNvSpPr>
            <a:spLocks/>
          </p:cNvSpPr>
          <p:nvPr/>
        </p:nvSpPr>
        <p:spPr bwMode="auto">
          <a:xfrm>
            <a:off x="3910789" y="4838758"/>
            <a:ext cx="984855" cy="271455"/>
          </a:xfrm>
          <a:custGeom>
            <a:avLst/>
            <a:gdLst>
              <a:gd name="T0" fmla="*/ 0 w 624"/>
              <a:gd name="T1" fmla="*/ 0 h 288"/>
              <a:gd name="T2" fmla="*/ 2147483647 w 624"/>
              <a:gd name="T3" fmla="*/ 2147483647 h 288"/>
              <a:gd name="T4" fmla="*/ 2147483647 w 624"/>
              <a:gd name="T5" fmla="*/ 2147483647 h 288"/>
              <a:gd name="T6" fmla="*/ 2147483647 w 624"/>
              <a:gd name="T7" fmla="*/ 2147483647 h 288"/>
              <a:gd name="T8" fmla="*/ 0 60000 65536"/>
              <a:gd name="T9" fmla="*/ 0 60000 65536"/>
              <a:gd name="T10" fmla="*/ 0 60000 65536"/>
              <a:gd name="T11" fmla="*/ 0 60000 65536"/>
              <a:gd name="T12" fmla="*/ 0 w 624"/>
              <a:gd name="T13" fmla="*/ 0 h 288"/>
              <a:gd name="T14" fmla="*/ 624 w 624"/>
              <a:gd name="T15" fmla="*/ 288 h 288"/>
              <a:gd name="connsiteX0" fmla="*/ 0 w 9942"/>
              <a:gd name="connsiteY0" fmla="*/ 0 h 14615"/>
              <a:gd name="connsiteX1" fmla="*/ 2308 w 9942"/>
              <a:gd name="connsiteY1" fmla="*/ 1667 h 14615"/>
              <a:gd name="connsiteX2" fmla="*/ 6923 w 9942"/>
              <a:gd name="connsiteY2" fmla="*/ 5000 h 14615"/>
              <a:gd name="connsiteX3" fmla="*/ 9942 w 9942"/>
              <a:gd name="connsiteY3" fmla="*/ 14615 h 14615"/>
            </a:gdLst>
            <a:ahLst/>
            <a:cxnLst>
              <a:cxn ang="0">
                <a:pos x="connsiteX0" y="connsiteY0"/>
              </a:cxn>
              <a:cxn ang="0">
                <a:pos x="connsiteX1" y="connsiteY1"/>
              </a:cxn>
              <a:cxn ang="0">
                <a:pos x="connsiteX2" y="connsiteY2"/>
              </a:cxn>
              <a:cxn ang="0">
                <a:pos x="connsiteX3" y="connsiteY3"/>
              </a:cxn>
            </a:cxnLst>
            <a:rect l="l" t="t" r="r" b="b"/>
            <a:pathLst>
              <a:path w="9942" h="14615">
                <a:moveTo>
                  <a:pt x="0" y="0"/>
                </a:moveTo>
                <a:lnTo>
                  <a:pt x="2308" y="1667"/>
                </a:lnTo>
                <a:lnTo>
                  <a:pt x="6923" y="5000"/>
                </a:lnTo>
                <a:cubicBezTo>
                  <a:pt x="7949" y="6667"/>
                  <a:pt x="8916" y="12948"/>
                  <a:pt x="9942" y="14615"/>
                </a:cubicBez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3" name="Freeform 93"/>
          <p:cNvSpPr>
            <a:spLocks/>
          </p:cNvSpPr>
          <p:nvPr/>
        </p:nvSpPr>
        <p:spPr bwMode="auto">
          <a:xfrm>
            <a:off x="3986989" y="5116569"/>
            <a:ext cx="1524000" cy="528638"/>
          </a:xfrm>
          <a:custGeom>
            <a:avLst/>
            <a:gdLst>
              <a:gd name="T0" fmla="*/ 0 w 960"/>
              <a:gd name="T1" fmla="*/ 2147483647 h 816"/>
              <a:gd name="T2" fmla="*/ 2147483647 w 960"/>
              <a:gd name="T3" fmla="*/ 2147483647 h 816"/>
              <a:gd name="T4" fmla="*/ 2147483647 w 960"/>
              <a:gd name="T5" fmla="*/ 2147483647 h 816"/>
              <a:gd name="T6" fmla="*/ 2147483647 w 960"/>
              <a:gd name="T7" fmla="*/ 0 h 816"/>
              <a:gd name="T8" fmla="*/ 2147483647 w 960"/>
              <a:gd name="T9" fmla="*/ 2147483647 h 816"/>
              <a:gd name="T10" fmla="*/ 2147483647 w 960"/>
              <a:gd name="T11" fmla="*/ 2147483647 h 816"/>
              <a:gd name="T12" fmla="*/ 2147483647 w 960"/>
              <a:gd name="T13" fmla="*/ 2147483647 h 816"/>
              <a:gd name="T14" fmla="*/ 2147483647 w 960"/>
              <a:gd name="T15" fmla="*/ 2147483647 h 816"/>
              <a:gd name="T16" fmla="*/ 2147483647 w 960"/>
              <a:gd name="T17" fmla="*/ 2147483647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816"/>
              <a:gd name="T29" fmla="*/ 960 w 960"/>
              <a:gd name="T30" fmla="*/ 816 h 816"/>
              <a:gd name="connsiteX0" fmla="*/ 0 w 10000"/>
              <a:gd name="connsiteY0" fmla="*/ 1176 h 10000"/>
              <a:gd name="connsiteX1" fmla="*/ 2500 w 10000"/>
              <a:gd name="connsiteY1" fmla="*/ 1176 h 10000"/>
              <a:gd name="connsiteX2" fmla="*/ 4000 w 10000"/>
              <a:gd name="connsiteY2" fmla="*/ 588 h 10000"/>
              <a:gd name="connsiteX3" fmla="*/ 6000 w 10000"/>
              <a:gd name="connsiteY3" fmla="*/ 0 h 10000"/>
              <a:gd name="connsiteX4" fmla="*/ 8000 w 10000"/>
              <a:gd name="connsiteY4" fmla="*/ 1176 h 10000"/>
              <a:gd name="connsiteX5" fmla="*/ 9925 w 10000"/>
              <a:gd name="connsiteY5" fmla="*/ 3349 h 10000"/>
              <a:gd name="connsiteX6" fmla="*/ 10000 w 10000"/>
              <a:gd name="connsiteY6" fmla="*/ 5294 h 10000"/>
              <a:gd name="connsiteX7" fmla="*/ 9500 w 10000"/>
              <a:gd name="connsiteY7" fmla="*/ 8824 h 10000"/>
              <a:gd name="connsiteX8" fmla="*/ 900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176"/>
                </a:moveTo>
                <a:lnTo>
                  <a:pt x="2500" y="1176"/>
                </a:lnTo>
                <a:lnTo>
                  <a:pt x="4000" y="588"/>
                </a:lnTo>
                <a:lnTo>
                  <a:pt x="6000" y="0"/>
                </a:lnTo>
                <a:lnTo>
                  <a:pt x="8000" y="1176"/>
                </a:lnTo>
                <a:lnTo>
                  <a:pt x="9925" y="3349"/>
                </a:lnTo>
                <a:cubicBezTo>
                  <a:pt x="9950" y="3997"/>
                  <a:pt x="9975" y="4646"/>
                  <a:pt x="10000" y="5294"/>
                </a:cubicBezTo>
                <a:cubicBezTo>
                  <a:pt x="9833" y="6471"/>
                  <a:pt x="9667" y="7647"/>
                  <a:pt x="9500" y="8824"/>
                </a:cubicBezTo>
                <a:lnTo>
                  <a:pt x="9000" y="10000"/>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4" name="Freeform 94"/>
          <p:cNvSpPr>
            <a:spLocks/>
          </p:cNvSpPr>
          <p:nvPr/>
        </p:nvSpPr>
        <p:spPr bwMode="auto">
          <a:xfrm>
            <a:off x="4901389" y="5334057"/>
            <a:ext cx="1066800" cy="93662"/>
          </a:xfrm>
          <a:custGeom>
            <a:avLst/>
            <a:gdLst>
              <a:gd name="T0" fmla="*/ 0 w 672"/>
              <a:gd name="T1" fmla="*/ 2147483647 h 144"/>
              <a:gd name="T2" fmla="*/ 2147483647 w 672"/>
              <a:gd name="T3" fmla="*/ 2147483647 h 144"/>
              <a:gd name="T4" fmla="*/ 2147483647 w 672"/>
              <a:gd name="T5" fmla="*/ 2147483647 h 144"/>
              <a:gd name="T6" fmla="*/ 2147483647 w 672"/>
              <a:gd name="T7" fmla="*/ 0 h 144"/>
              <a:gd name="T8" fmla="*/ 2147483647 w 672"/>
              <a:gd name="T9" fmla="*/ 2147483647 h 144"/>
              <a:gd name="T10" fmla="*/ 0 60000 65536"/>
              <a:gd name="T11" fmla="*/ 0 60000 65536"/>
              <a:gd name="T12" fmla="*/ 0 60000 65536"/>
              <a:gd name="T13" fmla="*/ 0 60000 65536"/>
              <a:gd name="T14" fmla="*/ 0 60000 65536"/>
              <a:gd name="T15" fmla="*/ 0 w 672"/>
              <a:gd name="T16" fmla="*/ 0 h 144"/>
              <a:gd name="T17" fmla="*/ 672 w 672"/>
              <a:gd name="T18" fmla="*/ 144 h 144"/>
            </a:gdLst>
            <a:ahLst/>
            <a:cxnLst>
              <a:cxn ang="T10">
                <a:pos x="T0" y="T1"/>
              </a:cxn>
              <a:cxn ang="T11">
                <a:pos x="T2" y="T3"/>
              </a:cxn>
              <a:cxn ang="T12">
                <a:pos x="T4" y="T5"/>
              </a:cxn>
              <a:cxn ang="T13">
                <a:pos x="T6" y="T7"/>
              </a:cxn>
              <a:cxn ang="T14">
                <a:pos x="T8" y="T9"/>
              </a:cxn>
            </a:cxnLst>
            <a:rect l="T15" t="T16" r="T17" b="T18"/>
            <a:pathLst>
              <a:path w="672" h="144">
                <a:moveTo>
                  <a:pt x="0" y="144"/>
                </a:moveTo>
                <a:lnTo>
                  <a:pt x="240" y="48"/>
                </a:lnTo>
                <a:lnTo>
                  <a:pt x="384" y="48"/>
                </a:lnTo>
                <a:lnTo>
                  <a:pt x="576" y="0"/>
                </a:lnTo>
                <a:lnTo>
                  <a:pt x="672" y="48"/>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5" name="Freeform 95"/>
          <p:cNvSpPr>
            <a:spLocks/>
          </p:cNvSpPr>
          <p:nvPr/>
        </p:nvSpPr>
        <p:spPr bwMode="auto">
          <a:xfrm>
            <a:off x="4291789" y="5613458"/>
            <a:ext cx="762000" cy="217487"/>
          </a:xfrm>
          <a:custGeom>
            <a:avLst/>
            <a:gdLst>
              <a:gd name="T0" fmla="*/ 2147483647 w 480"/>
              <a:gd name="T1" fmla="*/ 2147483647 h 336"/>
              <a:gd name="T2" fmla="*/ 2147483647 w 480"/>
              <a:gd name="T3" fmla="*/ 2147483647 h 336"/>
              <a:gd name="T4" fmla="*/ 2147483647 w 480"/>
              <a:gd name="T5" fmla="*/ 2147483647 h 336"/>
              <a:gd name="T6" fmla="*/ 0 w 480"/>
              <a:gd name="T7" fmla="*/ 0 h 336"/>
              <a:gd name="T8" fmla="*/ 0 60000 65536"/>
              <a:gd name="T9" fmla="*/ 0 60000 65536"/>
              <a:gd name="T10" fmla="*/ 0 60000 65536"/>
              <a:gd name="T11" fmla="*/ 0 60000 65536"/>
              <a:gd name="T12" fmla="*/ 0 w 480"/>
              <a:gd name="T13" fmla="*/ 0 h 336"/>
              <a:gd name="T14" fmla="*/ 480 w 480"/>
              <a:gd name="T15" fmla="*/ 336 h 336"/>
            </a:gdLst>
            <a:ahLst/>
            <a:cxnLst>
              <a:cxn ang="T8">
                <a:pos x="T0" y="T1"/>
              </a:cxn>
              <a:cxn ang="T9">
                <a:pos x="T2" y="T3"/>
              </a:cxn>
              <a:cxn ang="T10">
                <a:pos x="T4" y="T5"/>
              </a:cxn>
              <a:cxn ang="T11">
                <a:pos x="T6" y="T7"/>
              </a:cxn>
            </a:cxnLst>
            <a:rect l="T12" t="T13" r="T14" b="T15"/>
            <a:pathLst>
              <a:path w="480" h="336">
                <a:moveTo>
                  <a:pt x="480" y="336"/>
                </a:moveTo>
                <a:lnTo>
                  <a:pt x="336" y="240"/>
                </a:lnTo>
                <a:lnTo>
                  <a:pt x="192" y="96"/>
                </a:lnTo>
                <a:lnTo>
                  <a:pt x="0" y="0"/>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6" name="Freeform 96"/>
          <p:cNvSpPr>
            <a:spLocks/>
          </p:cNvSpPr>
          <p:nvPr/>
        </p:nvSpPr>
        <p:spPr bwMode="auto">
          <a:xfrm>
            <a:off x="4984894" y="5645207"/>
            <a:ext cx="373695" cy="165100"/>
          </a:xfrm>
          <a:custGeom>
            <a:avLst/>
            <a:gdLst>
              <a:gd name="T0" fmla="*/ 0 w 227"/>
              <a:gd name="T1" fmla="*/ 2147483647 h 255"/>
              <a:gd name="T2" fmla="*/ 2147483647 w 227"/>
              <a:gd name="T3" fmla="*/ 2147483647 h 255"/>
              <a:gd name="T4" fmla="*/ 2147483647 w 227"/>
              <a:gd name="T5" fmla="*/ 0 h 255"/>
              <a:gd name="T6" fmla="*/ 0 60000 65536"/>
              <a:gd name="T7" fmla="*/ 0 60000 65536"/>
              <a:gd name="T8" fmla="*/ 0 60000 65536"/>
              <a:gd name="T9" fmla="*/ 0 w 227"/>
              <a:gd name="T10" fmla="*/ 0 h 255"/>
              <a:gd name="T11" fmla="*/ 227 w 227"/>
              <a:gd name="T12" fmla="*/ 255 h 255"/>
              <a:gd name="connsiteX0" fmla="*/ 0 w 10370"/>
              <a:gd name="connsiteY0" fmla="*/ 10000 h 10000"/>
              <a:gd name="connsiteX1" fmla="*/ 4026 w 10370"/>
              <a:gd name="connsiteY1" fmla="*/ 5647 h 10000"/>
              <a:gd name="connsiteX2" fmla="*/ 10370 w 10370"/>
              <a:gd name="connsiteY2" fmla="*/ 0 h 10000"/>
            </a:gdLst>
            <a:ahLst/>
            <a:cxnLst>
              <a:cxn ang="0">
                <a:pos x="connsiteX0" y="connsiteY0"/>
              </a:cxn>
              <a:cxn ang="0">
                <a:pos x="connsiteX1" y="connsiteY1"/>
              </a:cxn>
              <a:cxn ang="0">
                <a:pos x="connsiteX2" y="connsiteY2"/>
              </a:cxn>
            </a:cxnLst>
            <a:rect l="l" t="t" r="r" b="b"/>
            <a:pathLst>
              <a:path w="10370" h="10000">
                <a:moveTo>
                  <a:pt x="0" y="10000"/>
                </a:moveTo>
                <a:lnTo>
                  <a:pt x="4026" y="5647"/>
                </a:lnTo>
                <a:lnTo>
                  <a:pt x="10370" y="0"/>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88" name="Line 100"/>
          <p:cNvSpPr>
            <a:spLocks noChangeShapeType="1"/>
          </p:cNvSpPr>
          <p:nvPr/>
        </p:nvSpPr>
        <p:spPr bwMode="auto">
          <a:xfrm rot="4972738" flipH="1">
            <a:off x="4589700" y="2538262"/>
            <a:ext cx="155051" cy="1491171"/>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89" name="Line 101"/>
          <p:cNvSpPr>
            <a:spLocks noChangeShapeType="1"/>
          </p:cNvSpPr>
          <p:nvPr/>
        </p:nvSpPr>
        <p:spPr bwMode="auto">
          <a:xfrm rot="4972738" flipH="1">
            <a:off x="4555759" y="2669630"/>
            <a:ext cx="157930" cy="1561299"/>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0" name="Line 102"/>
          <p:cNvSpPr>
            <a:spLocks noChangeShapeType="1"/>
          </p:cNvSpPr>
          <p:nvPr/>
        </p:nvSpPr>
        <p:spPr bwMode="auto">
          <a:xfrm rot="4972738">
            <a:off x="4460971" y="3547760"/>
            <a:ext cx="781479" cy="97630"/>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2" name="Line 104"/>
          <p:cNvSpPr>
            <a:spLocks noChangeShapeType="1"/>
          </p:cNvSpPr>
          <p:nvPr/>
        </p:nvSpPr>
        <p:spPr bwMode="auto">
          <a:xfrm rot="4972738">
            <a:off x="3922356" y="3655930"/>
            <a:ext cx="947850" cy="123472"/>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3" name="Line 105"/>
          <p:cNvSpPr>
            <a:spLocks noChangeShapeType="1"/>
          </p:cNvSpPr>
          <p:nvPr/>
        </p:nvSpPr>
        <p:spPr bwMode="auto">
          <a:xfrm rot="4972738" flipV="1">
            <a:off x="4730994" y="3275672"/>
            <a:ext cx="140913" cy="1412506"/>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4" name="Line 106"/>
          <p:cNvSpPr>
            <a:spLocks noChangeShapeType="1"/>
          </p:cNvSpPr>
          <p:nvPr/>
        </p:nvSpPr>
        <p:spPr bwMode="auto">
          <a:xfrm rot="4972738" flipH="1" flipV="1">
            <a:off x="4956976" y="3608637"/>
            <a:ext cx="928015" cy="124631"/>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5" name="Line 107"/>
          <p:cNvSpPr>
            <a:spLocks noChangeShapeType="1"/>
          </p:cNvSpPr>
          <p:nvPr/>
        </p:nvSpPr>
        <p:spPr bwMode="auto">
          <a:xfrm rot="4972738" flipH="1">
            <a:off x="5142873" y="3432507"/>
            <a:ext cx="80224" cy="675660"/>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6" name="Line 108"/>
          <p:cNvSpPr>
            <a:spLocks noChangeShapeType="1"/>
          </p:cNvSpPr>
          <p:nvPr/>
        </p:nvSpPr>
        <p:spPr bwMode="auto">
          <a:xfrm rot="4972738" flipH="1">
            <a:off x="4554521" y="3293503"/>
            <a:ext cx="167422" cy="1738166"/>
          </a:xfrm>
          <a:prstGeom prst="line">
            <a:avLst/>
          </a:prstGeom>
          <a:noFill/>
          <a:ln w="952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7" name="Line 109"/>
          <p:cNvSpPr>
            <a:spLocks noChangeShapeType="1"/>
          </p:cNvSpPr>
          <p:nvPr/>
        </p:nvSpPr>
        <p:spPr bwMode="auto">
          <a:xfrm rot="4972738">
            <a:off x="3796836" y="3698751"/>
            <a:ext cx="551107" cy="63651"/>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8" name="Line 110"/>
          <p:cNvSpPr>
            <a:spLocks noChangeShapeType="1"/>
          </p:cNvSpPr>
          <p:nvPr/>
        </p:nvSpPr>
        <p:spPr bwMode="auto">
          <a:xfrm rot="4972738" flipH="1">
            <a:off x="4178075" y="3314922"/>
            <a:ext cx="79722" cy="828756"/>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699" name="Line 111"/>
          <p:cNvSpPr>
            <a:spLocks noChangeShapeType="1"/>
          </p:cNvSpPr>
          <p:nvPr/>
        </p:nvSpPr>
        <p:spPr bwMode="auto">
          <a:xfrm rot="4972738">
            <a:off x="4397280" y="3921409"/>
            <a:ext cx="444205" cy="65718"/>
          </a:xfrm>
          <a:prstGeom prst="line">
            <a:avLst/>
          </a:prstGeom>
          <a:noFill/>
          <a:ln w="15875">
            <a:solidFill>
              <a:schemeClr val="bg1">
                <a:lumMod val="50000"/>
              </a:schemeClr>
            </a:solidFill>
            <a:round/>
            <a:headEnd/>
            <a:tailEnd/>
          </a:ln>
        </p:spPr>
        <p:txBody>
          <a:bodyPr wrap="none" anchor="ctr"/>
          <a:lstStyle/>
          <a:p>
            <a:endParaRPr lang="en-US">
              <a:latin typeface="Arial Narrow" panose="020B0606020202030204" pitchFamily="34" charset="0"/>
            </a:endParaRPr>
          </a:p>
        </p:txBody>
      </p:sp>
      <p:sp>
        <p:nvSpPr>
          <p:cNvPr id="70702" name="Rectangle 115"/>
          <p:cNvSpPr>
            <a:spLocks noChangeArrowheads="1"/>
          </p:cNvSpPr>
          <p:nvPr/>
        </p:nvSpPr>
        <p:spPr bwMode="auto">
          <a:xfrm rot="4830186">
            <a:off x="5488845" y="1767060"/>
            <a:ext cx="84138"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3" name="Rectangle 116"/>
          <p:cNvSpPr>
            <a:spLocks noChangeArrowheads="1"/>
          </p:cNvSpPr>
          <p:nvPr/>
        </p:nvSpPr>
        <p:spPr bwMode="auto">
          <a:xfrm rot="4830186">
            <a:off x="5249132" y="1808335"/>
            <a:ext cx="84138"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4" name="Rectangle 117"/>
          <p:cNvSpPr>
            <a:spLocks noChangeArrowheads="1"/>
          </p:cNvSpPr>
          <p:nvPr/>
        </p:nvSpPr>
        <p:spPr bwMode="auto">
          <a:xfrm rot="4830186">
            <a:off x="5009421" y="1848023"/>
            <a:ext cx="84137"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5" name="Rectangle 118"/>
          <p:cNvSpPr>
            <a:spLocks noChangeArrowheads="1"/>
          </p:cNvSpPr>
          <p:nvPr/>
        </p:nvSpPr>
        <p:spPr bwMode="auto">
          <a:xfrm rot="4830186">
            <a:off x="4769707" y="1887710"/>
            <a:ext cx="84138"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6" name="Rectangle 119"/>
          <p:cNvSpPr>
            <a:spLocks noChangeArrowheads="1"/>
          </p:cNvSpPr>
          <p:nvPr/>
        </p:nvSpPr>
        <p:spPr bwMode="auto">
          <a:xfrm rot="4830186">
            <a:off x="4529996" y="1927398"/>
            <a:ext cx="84137"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7" name="Rectangle 120"/>
          <p:cNvSpPr>
            <a:spLocks noChangeArrowheads="1"/>
          </p:cNvSpPr>
          <p:nvPr/>
        </p:nvSpPr>
        <p:spPr bwMode="auto">
          <a:xfrm rot="4830186">
            <a:off x="4290283" y="1968673"/>
            <a:ext cx="84137"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8" name="Rectangle 121"/>
          <p:cNvSpPr>
            <a:spLocks noChangeArrowheads="1"/>
          </p:cNvSpPr>
          <p:nvPr/>
        </p:nvSpPr>
        <p:spPr bwMode="auto">
          <a:xfrm rot="4830186">
            <a:off x="3913676" y="1887924"/>
            <a:ext cx="169040" cy="404033"/>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09" name="Rectangle 122"/>
          <p:cNvSpPr>
            <a:spLocks noChangeArrowheads="1"/>
          </p:cNvSpPr>
          <p:nvPr/>
        </p:nvSpPr>
        <p:spPr bwMode="auto">
          <a:xfrm rot="4830186">
            <a:off x="5596001" y="2052016"/>
            <a:ext cx="84138" cy="122238"/>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0" name="Rectangle 123"/>
          <p:cNvSpPr>
            <a:spLocks noChangeArrowheads="1"/>
          </p:cNvSpPr>
          <p:nvPr/>
        </p:nvSpPr>
        <p:spPr bwMode="auto">
          <a:xfrm rot="4830186">
            <a:off x="5356290" y="2091705"/>
            <a:ext cx="84137" cy="122237"/>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1" name="Rectangle 124"/>
          <p:cNvSpPr>
            <a:spLocks noChangeArrowheads="1"/>
          </p:cNvSpPr>
          <p:nvPr/>
        </p:nvSpPr>
        <p:spPr bwMode="auto">
          <a:xfrm rot="4830186">
            <a:off x="5116576" y="2131391"/>
            <a:ext cx="84138" cy="122238"/>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2" name="Rectangle 125"/>
          <p:cNvSpPr>
            <a:spLocks noChangeArrowheads="1"/>
          </p:cNvSpPr>
          <p:nvPr/>
        </p:nvSpPr>
        <p:spPr bwMode="auto">
          <a:xfrm rot="4830186">
            <a:off x="4876865" y="2171080"/>
            <a:ext cx="84137" cy="122237"/>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3" name="Rectangle 126"/>
          <p:cNvSpPr>
            <a:spLocks noChangeArrowheads="1"/>
          </p:cNvSpPr>
          <p:nvPr/>
        </p:nvSpPr>
        <p:spPr bwMode="auto">
          <a:xfrm rot="4830186">
            <a:off x="4639532" y="2211560"/>
            <a:ext cx="84138"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4" name="Rectangle 127"/>
          <p:cNvSpPr>
            <a:spLocks noChangeArrowheads="1"/>
          </p:cNvSpPr>
          <p:nvPr/>
        </p:nvSpPr>
        <p:spPr bwMode="auto">
          <a:xfrm rot="4830186">
            <a:off x="4399820" y="2252835"/>
            <a:ext cx="84138"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5" name="Rectangle 128"/>
          <p:cNvSpPr>
            <a:spLocks noChangeArrowheads="1"/>
          </p:cNvSpPr>
          <p:nvPr/>
        </p:nvSpPr>
        <p:spPr bwMode="auto">
          <a:xfrm rot="4830186">
            <a:off x="4160108" y="2292523"/>
            <a:ext cx="84137" cy="120650"/>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16" name="Rectangle 129"/>
          <p:cNvSpPr>
            <a:spLocks noChangeArrowheads="1"/>
          </p:cNvSpPr>
          <p:nvPr/>
        </p:nvSpPr>
        <p:spPr bwMode="auto">
          <a:xfrm rot="4830186">
            <a:off x="3864772" y="2323618"/>
            <a:ext cx="143169" cy="143793"/>
          </a:xfrm>
          <a:prstGeom prst="rect">
            <a:avLst/>
          </a:prstGeom>
          <a:solidFill>
            <a:schemeClr val="accent3">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0724" name="Rectangle 137"/>
          <p:cNvSpPr>
            <a:spLocks noChangeArrowheads="1"/>
          </p:cNvSpPr>
          <p:nvPr/>
        </p:nvSpPr>
        <p:spPr bwMode="auto">
          <a:xfrm rot="16200000">
            <a:off x="2445694" y="3456351"/>
            <a:ext cx="549831" cy="307777"/>
          </a:xfrm>
          <a:prstGeom prst="rect">
            <a:avLst/>
          </a:prstGeom>
          <a:noFill/>
          <a:ln w="9525">
            <a:noFill/>
            <a:miter lim="800000"/>
            <a:headEnd/>
            <a:tailEnd/>
          </a:ln>
        </p:spPr>
        <p:txBody>
          <a:bodyPr wrap="none" lIns="0" tIns="0" rIns="0" bIns="0">
            <a:spAutoFit/>
          </a:bodyPr>
          <a:lstStyle/>
          <a:p>
            <a:r>
              <a:rPr lang="en-US" sz="2000" b="1" dirty="0">
                <a:solidFill>
                  <a:srgbClr val="000000"/>
                </a:solidFill>
                <a:latin typeface="Arial Narrow" panose="020B0606020202030204" pitchFamily="34" charset="0"/>
              </a:rPr>
              <a:t>Scale</a:t>
            </a:r>
          </a:p>
        </p:txBody>
      </p:sp>
      <p:sp>
        <p:nvSpPr>
          <p:cNvPr id="70725" name="Rectangle 138"/>
          <p:cNvSpPr>
            <a:spLocks noChangeArrowheads="1"/>
          </p:cNvSpPr>
          <p:nvPr/>
        </p:nvSpPr>
        <p:spPr bwMode="auto">
          <a:xfrm rot="5400000">
            <a:off x="7589351" y="3505515"/>
            <a:ext cx="3608360" cy="307777"/>
          </a:xfrm>
          <a:prstGeom prst="rect">
            <a:avLst/>
          </a:prstGeom>
          <a:noFill/>
          <a:ln w="9525">
            <a:noFill/>
            <a:miter lim="800000"/>
            <a:headEnd/>
            <a:tailEnd/>
          </a:ln>
        </p:spPr>
        <p:txBody>
          <a:bodyPr wrap="none" lIns="0" tIns="0" rIns="0" bIns="0">
            <a:spAutoFit/>
          </a:bodyPr>
          <a:lstStyle/>
          <a:p>
            <a:pPr algn="ctr"/>
            <a:r>
              <a:rPr lang="en-US" sz="2000" b="1" dirty="0">
                <a:solidFill>
                  <a:srgbClr val="000000"/>
                </a:solidFill>
                <a:latin typeface="Arial Narrow" panose="020B0606020202030204" pitchFamily="34" charset="0"/>
              </a:rPr>
              <a:t>Components of the spatial structure</a:t>
            </a:r>
          </a:p>
        </p:txBody>
      </p:sp>
      <p:sp>
        <p:nvSpPr>
          <p:cNvPr id="70" name="Rounded Rectangle 69"/>
          <p:cNvSpPr/>
          <p:nvPr/>
        </p:nvSpPr>
        <p:spPr bwMode="auto">
          <a:xfrm>
            <a:off x="2975719" y="1329416"/>
            <a:ext cx="3840480" cy="1463040"/>
          </a:xfrm>
          <a:prstGeom prst="roundRect">
            <a:avLst>
              <a:gd name="adj" fmla="val 4351"/>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1" name="Rounded Rectangle 70"/>
          <p:cNvSpPr/>
          <p:nvPr/>
        </p:nvSpPr>
        <p:spPr bwMode="auto">
          <a:xfrm>
            <a:off x="2974086" y="2941342"/>
            <a:ext cx="3840480" cy="1463040"/>
          </a:xfrm>
          <a:prstGeom prst="roundRect">
            <a:avLst>
              <a:gd name="adj" fmla="val 4351"/>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2" name="Rounded Rectangle 71"/>
          <p:cNvSpPr/>
          <p:nvPr/>
        </p:nvSpPr>
        <p:spPr bwMode="auto">
          <a:xfrm>
            <a:off x="2974086" y="4559385"/>
            <a:ext cx="3840480" cy="1463040"/>
          </a:xfrm>
          <a:prstGeom prst="roundRect">
            <a:avLst>
              <a:gd name="adj" fmla="val 4351"/>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cxnSp>
        <p:nvCxnSpPr>
          <p:cNvPr id="5" name="Straight Connector 4"/>
          <p:cNvCxnSpPr/>
          <p:nvPr/>
        </p:nvCxnSpPr>
        <p:spPr>
          <a:xfrm flipV="1">
            <a:off x="3553937" y="1907406"/>
            <a:ext cx="2414253" cy="4035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718526" y="1987723"/>
            <a:ext cx="83287" cy="59150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722277" y="1643700"/>
            <a:ext cx="83287" cy="59150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0691" name="Freeform 103"/>
          <p:cNvSpPr>
            <a:spLocks/>
          </p:cNvSpPr>
          <p:nvPr/>
        </p:nvSpPr>
        <p:spPr bwMode="auto">
          <a:xfrm>
            <a:off x="3767201" y="3366898"/>
            <a:ext cx="1900238" cy="827088"/>
          </a:xfrm>
          <a:custGeom>
            <a:avLst/>
            <a:gdLst>
              <a:gd name="T0" fmla="*/ 2147483647 w 1197"/>
              <a:gd name="T1" fmla="*/ 0 h 521"/>
              <a:gd name="T2" fmla="*/ 2147483647 w 1197"/>
              <a:gd name="T3" fmla="*/ 2147483647 h 521"/>
              <a:gd name="T4" fmla="*/ 2147483647 w 1197"/>
              <a:gd name="T5" fmla="*/ 2147483647 h 521"/>
              <a:gd name="T6" fmla="*/ 2147483647 w 1197"/>
              <a:gd name="T7" fmla="*/ 2147483647 h 521"/>
              <a:gd name="T8" fmla="*/ 2147483647 w 1197"/>
              <a:gd name="T9" fmla="*/ 2147483647 h 521"/>
              <a:gd name="T10" fmla="*/ 0 w 1197"/>
              <a:gd name="T11" fmla="*/ 2147483647 h 521"/>
              <a:gd name="T12" fmla="*/ 0 60000 65536"/>
              <a:gd name="T13" fmla="*/ 0 60000 65536"/>
              <a:gd name="T14" fmla="*/ 0 60000 65536"/>
              <a:gd name="T15" fmla="*/ 0 60000 65536"/>
              <a:gd name="T16" fmla="*/ 0 60000 65536"/>
              <a:gd name="T17" fmla="*/ 0 60000 65536"/>
              <a:gd name="T18" fmla="*/ 0 w 1197"/>
              <a:gd name="T19" fmla="*/ 0 h 521"/>
              <a:gd name="T20" fmla="*/ 1197 w 1197"/>
              <a:gd name="T21" fmla="*/ 521 h 521"/>
            </a:gdLst>
            <a:ahLst/>
            <a:cxnLst>
              <a:cxn ang="T12">
                <a:pos x="T0" y="T1"/>
              </a:cxn>
              <a:cxn ang="T13">
                <a:pos x="T2" y="T3"/>
              </a:cxn>
              <a:cxn ang="T14">
                <a:pos x="T4" y="T5"/>
              </a:cxn>
              <a:cxn ang="T15">
                <a:pos x="T6" y="T7"/>
              </a:cxn>
              <a:cxn ang="T16">
                <a:pos x="T8" y="T9"/>
              </a:cxn>
              <a:cxn ang="T17">
                <a:pos x="T10" y="T11"/>
              </a:cxn>
            </a:cxnLst>
            <a:rect l="T18" t="T19" r="T20" b="T21"/>
            <a:pathLst>
              <a:path w="1197" h="521">
                <a:moveTo>
                  <a:pt x="1197" y="0"/>
                </a:moveTo>
                <a:lnTo>
                  <a:pt x="915" y="91"/>
                </a:lnTo>
                <a:lnTo>
                  <a:pt x="793" y="170"/>
                </a:lnTo>
                <a:lnTo>
                  <a:pt x="536" y="222"/>
                </a:lnTo>
                <a:lnTo>
                  <a:pt x="285" y="338"/>
                </a:lnTo>
                <a:lnTo>
                  <a:pt x="0" y="521"/>
                </a:lnTo>
              </a:path>
            </a:pathLst>
          </a:custGeom>
          <a:noFill/>
          <a:ln w="44450">
            <a:solidFill>
              <a:schemeClr val="accent4">
                <a:lumMod val="50000"/>
              </a:schemeClr>
            </a:solidFill>
            <a:round/>
            <a:headEnd/>
            <a:tailEnd/>
          </a:ln>
        </p:spPr>
        <p:txBody>
          <a:bodyPr wrap="none" anchor="ctr"/>
          <a:lstStyle/>
          <a:p>
            <a:endParaRPr lang="en-US">
              <a:latin typeface="Arial Narrow" panose="020B0606020202030204" pitchFamily="34" charset="0"/>
            </a:endParaRPr>
          </a:p>
        </p:txBody>
      </p:sp>
      <p:sp>
        <p:nvSpPr>
          <p:cNvPr id="63" name="Rounded Rectangle 62"/>
          <p:cNvSpPr/>
          <p:nvPr/>
        </p:nvSpPr>
        <p:spPr bwMode="auto">
          <a:xfrm>
            <a:off x="6941121" y="1359897"/>
            <a:ext cx="2194560" cy="4625953"/>
          </a:xfrm>
          <a:prstGeom prst="roundRect">
            <a:avLst>
              <a:gd name="adj" fmla="val 4351"/>
            </a:avLst>
          </a:prstGeom>
          <a:noFill/>
          <a:ln w="254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2" name="Rectangle 1"/>
          <p:cNvSpPr/>
          <p:nvPr/>
        </p:nvSpPr>
        <p:spPr>
          <a:xfrm>
            <a:off x="6992832" y="1627517"/>
            <a:ext cx="1493969" cy="830997"/>
          </a:xfrm>
          <a:prstGeom prst="rect">
            <a:avLst/>
          </a:prstGeom>
        </p:spPr>
        <p:txBody>
          <a:bodyPr wrap="square">
            <a:spAutoFit/>
          </a:bodyPr>
          <a:lstStyle/>
          <a:p>
            <a:r>
              <a:rPr lang="en-US" sz="1600" dirty="0">
                <a:latin typeface="Arial Narrow" panose="020B0606020202030204" pitchFamily="34" charset="0"/>
              </a:rPr>
              <a:t>Streets </a:t>
            </a:r>
          </a:p>
          <a:p>
            <a:r>
              <a:rPr lang="en-US" sz="1600" dirty="0">
                <a:latin typeface="Arial Narrow" panose="020B0606020202030204" pitchFamily="34" charset="0"/>
              </a:rPr>
              <a:t>Basic services</a:t>
            </a:r>
          </a:p>
          <a:p>
            <a:r>
              <a:rPr lang="en-US" sz="1600" dirty="0">
                <a:latin typeface="Arial Narrow" panose="020B0606020202030204" pitchFamily="34" charset="0"/>
              </a:rPr>
              <a:t>Residences</a:t>
            </a:r>
          </a:p>
        </p:txBody>
      </p:sp>
      <p:sp>
        <p:nvSpPr>
          <p:cNvPr id="4" name="Rectangle 3"/>
          <p:cNvSpPr/>
          <p:nvPr/>
        </p:nvSpPr>
        <p:spPr>
          <a:xfrm>
            <a:off x="6992831" y="3269639"/>
            <a:ext cx="1926336" cy="584775"/>
          </a:xfrm>
          <a:prstGeom prst="rect">
            <a:avLst/>
          </a:prstGeom>
        </p:spPr>
        <p:txBody>
          <a:bodyPr wrap="square">
            <a:spAutoFit/>
          </a:bodyPr>
          <a:lstStyle/>
          <a:p>
            <a:r>
              <a:rPr lang="en-US" sz="1600" dirty="0">
                <a:latin typeface="Arial Narrow" panose="020B0606020202030204" pitchFamily="34" charset="0"/>
              </a:rPr>
              <a:t>Main roads</a:t>
            </a:r>
          </a:p>
          <a:p>
            <a:r>
              <a:rPr lang="en-US" sz="1600" dirty="0">
                <a:latin typeface="Arial Narrow" panose="020B0606020202030204" pitchFamily="34" charset="0"/>
              </a:rPr>
              <a:t>Employment zones</a:t>
            </a:r>
          </a:p>
        </p:txBody>
      </p:sp>
      <p:sp>
        <p:nvSpPr>
          <p:cNvPr id="6" name="Rectangle 5"/>
          <p:cNvSpPr/>
          <p:nvPr/>
        </p:nvSpPr>
        <p:spPr>
          <a:xfrm>
            <a:off x="6992832" y="4680578"/>
            <a:ext cx="2090209" cy="1077218"/>
          </a:xfrm>
          <a:prstGeom prst="rect">
            <a:avLst/>
          </a:prstGeom>
        </p:spPr>
        <p:txBody>
          <a:bodyPr wrap="square">
            <a:spAutoFit/>
          </a:bodyPr>
          <a:lstStyle/>
          <a:p>
            <a:r>
              <a:rPr lang="en-US" sz="1600" dirty="0">
                <a:latin typeface="Arial Narrow" panose="020B0606020202030204" pitchFamily="34" charset="0"/>
              </a:rPr>
              <a:t>Highway and transit systems</a:t>
            </a:r>
          </a:p>
          <a:p>
            <a:r>
              <a:rPr lang="en-US" sz="1600" dirty="0">
                <a:latin typeface="Arial Narrow" panose="020B0606020202030204" pitchFamily="34" charset="0"/>
              </a:rPr>
              <a:t>Major transport terminals (ports and airports)</a:t>
            </a:r>
          </a:p>
        </p:txBody>
      </p:sp>
      <p:sp>
        <p:nvSpPr>
          <p:cNvPr id="8" name="Rectangle 7"/>
          <p:cNvSpPr/>
          <p:nvPr/>
        </p:nvSpPr>
        <p:spPr>
          <a:xfrm>
            <a:off x="4754832" y="3163259"/>
            <a:ext cx="731520" cy="182880"/>
          </a:xfrm>
          <a:prstGeom prst="rect">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3" name="Freeform 95"/>
          <p:cNvSpPr>
            <a:spLocks/>
          </p:cNvSpPr>
          <p:nvPr/>
        </p:nvSpPr>
        <p:spPr bwMode="auto">
          <a:xfrm>
            <a:off x="4074814" y="5312967"/>
            <a:ext cx="226687" cy="286069"/>
          </a:xfrm>
          <a:custGeom>
            <a:avLst/>
            <a:gdLst>
              <a:gd name="T0" fmla="*/ 2147483647 w 480"/>
              <a:gd name="T1" fmla="*/ 2147483647 h 336"/>
              <a:gd name="T2" fmla="*/ 2147483647 w 480"/>
              <a:gd name="T3" fmla="*/ 2147483647 h 336"/>
              <a:gd name="T4" fmla="*/ 2147483647 w 480"/>
              <a:gd name="T5" fmla="*/ 2147483647 h 336"/>
              <a:gd name="T6" fmla="*/ 0 w 480"/>
              <a:gd name="T7" fmla="*/ 0 h 336"/>
              <a:gd name="T8" fmla="*/ 0 60000 65536"/>
              <a:gd name="T9" fmla="*/ 0 60000 65536"/>
              <a:gd name="T10" fmla="*/ 0 60000 65536"/>
              <a:gd name="T11" fmla="*/ 0 60000 65536"/>
              <a:gd name="T12" fmla="*/ 0 w 480"/>
              <a:gd name="T13" fmla="*/ 0 h 336"/>
              <a:gd name="T14" fmla="*/ 480 w 480"/>
              <a:gd name="T15" fmla="*/ 336 h 336"/>
              <a:gd name="connsiteX0" fmla="*/ 3200 w 7000"/>
              <a:gd name="connsiteY0" fmla="*/ 13591 h 13591"/>
              <a:gd name="connsiteX1" fmla="*/ 7000 w 7000"/>
              <a:gd name="connsiteY1" fmla="*/ 7143 h 13591"/>
              <a:gd name="connsiteX2" fmla="*/ 4000 w 7000"/>
              <a:gd name="connsiteY2" fmla="*/ 2857 h 13591"/>
              <a:gd name="connsiteX3" fmla="*/ 0 w 7000"/>
              <a:gd name="connsiteY3" fmla="*/ 0 h 13591"/>
              <a:gd name="connsiteX0" fmla="*/ 4571 w 5714"/>
              <a:gd name="connsiteY0" fmla="*/ 10000 h 10000"/>
              <a:gd name="connsiteX1" fmla="*/ 5714 w 5714"/>
              <a:gd name="connsiteY1" fmla="*/ 2102 h 10000"/>
              <a:gd name="connsiteX2" fmla="*/ 0 w 5714"/>
              <a:gd name="connsiteY2" fmla="*/ 0 h 10000"/>
              <a:gd name="connsiteX0" fmla="*/ 8000 w 8000"/>
              <a:gd name="connsiteY0" fmla="*/ 10000 h 10000"/>
              <a:gd name="connsiteX1" fmla="*/ 3062 w 8000"/>
              <a:gd name="connsiteY1" fmla="*/ 5389 h 10000"/>
              <a:gd name="connsiteX2" fmla="*/ 0 w 8000"/>
              <a:gd name="connsiteY2" fmla="*/ 0 h 10000"/>
              <a:gd name="connsiteX0" fmla="*/ 9297 w 9297"/>
              <a:gd name="connsiteY0" fmla="*/ 9678 h 9678"/>
              <a:gd name="connsiteX1" fmla="*/ 3125 w 9297"/>
              <a:gd name="connsiteY1" fmla="*/ 5067 h 9678"/>
              <a:gd name="connsiteX2" fmla="*/ 0 w 9297"/>
              <a:gd name="connsiteY2" fmla="*/ 0 h 9678"/>
            </a:gdLst>
            <a:ahLst/>
            <a:cxnLst>
              <a:cxn ang="0">
                <a:pos x="connsiteX0" y="connsiteY0"/>
              </a:cxn>
              <a:cxn ang="0">
                <a:pos x="connsiteX1" y="connsiteY1"/>
              </a:cxn>
              <a:cxn ang="0">
                <a:pos x="connsiteX2" y="connsiteY2"/>
              </a:cxn>
            </a:cxnLst>
            <a:rect l="l" t="t" r="r" b="b"/>
            <a:pathLst>
              <a:path w="9297" h="9678">
                <a:moveTo>
                  <a:pt x="9297" y="9678"/>
                </a:moveTo>
                <a:lnTo>
                  <a:pt x="3125" y="5067"/>
                </a:lnTo>
                <a:lnTo>
                  <a:pt x="0" y="0"/>
                </a:lnTo>
              </a:path>
            </a:pathLst>
          </a:custGeom>
          <a:noFill/>
          <a:ln w="19050">
            <a:solidFill>
              <a:schemeClr val="tx1"/>
            </a:solidFill>
            <a:round/>
            <a:headEnd/>
            <a:tailEnd/>
          </a:ln>
        </p:spPr>
        <p:txBody>
          <a:bodyPr wrap="none" anchor="ctr"/>
          <a:lstStyle/>
          <a:p>
            <a:endParaRPr lang="en-US">
              <a:latin typeface="Arial Narrow" panose="020B0606020202030204" pitchFamily="34" charset="0"/>
            </a:endParaRPr>
          </a:p>
        </p:txBody>
      </p:sp>
      <p:sp>
        <p:nvSpPr>
          <p:cNvPr id="70663" name="Rectangle 73"/>
          <p:cNvSpPr>
            <a:spLocks noChangeArrowheads="1"/>
          </p:cNvSpPr>
          <p:nvPr/>
        </p:nvSpPr>
        <p:spPr bwMode="auto">
          <a:xfrm>
            <a:off x="3097272" y="4434863"/>
            <a:ext cx="409728" cy="246221"/>
          </a:xfrm>
          <a:prstGeom prst="rect">
            <a:avLst/>
          </a:prstGeom>
          <a:solidFill>
            <a:schemeClr val="bg1"/>
          </a:solidFill>
          <a:ln w="9525">
            <a:noFill/>
            <a:miter lim="800000"/>
            <a:headEnd/>
            <a:tailEnd/>
          </a:ln>
        </p:spPr>
        <p:txBody>
          <a:bodyPr wrap="none" lIns="45720" tIns="0" rIns="45720" bIns="0">
            <a:spAutoFit/>
          </a:bodyPr>
          <a:lstStyle/>
          <a:p>
            <a:r>
              <a:rPr lang="en-US" sz="1600" b="1" dirty="0">
                <a:solidFill>
                  <a:srgbClr val="000000"/>
                </a:solidFill>
                <a:latin typeface="Arial Narrow" panose="020B0606020202030204" pitchFamily="34" charset="0"/>
              </a:rPr>
              <a:t>City</a:t>
            </a:r>
          </a:p>
        </p:txBody>
      </p:sp>
      <p:sp>
        <p:nvSpPr>
          <p:cNvPr id="70664" name="Rectangle 74"/>
          <p:cNvSpPr>
            <a:spLocks noChangeArrowheads="1"/>
          </p:cNvSpPr>
          <p:nvPr/>
        </p:nvSpPr>
        <p:spPr bwMode="auto">
          <a:xfrm>
            <a:off x="3134086" y="2814362"/>
            <a:ext cx="671018" cy="246221"/>
          </a:xfrm>
          <a:prstGeom prst="rect">
            <a:avLst/>
          </a:prstGeom>
          <a:solidFill>
            <a:schemeClr val="bg1"/>
          </a:solidFill>
          <a:ln w="9525">
            <a:noFill/>
            <a:miter lim="800000"/>
            <a:headEnd/>
            <a:tailEnd/>
          </a:ln>
        </p:spPr>
        <p:txBody>
          <a:bodyPr wrap="none" lIns="45720" tIns="0" rIns="45720" bIns="0">
            <a:spAutoFit/>
          </a:bodyPr>
          <a:lstStyle/>
          <a:p>
            <a:r>
              <a:rPr lang="en-US" sz="1600" b="1" dirty="0">
                <a:solidFill>
                  <a:srgbClr val="000000"/>
                </a:solidFill>
                <a:latin typeface="Arial Narrow" panose="020B0606020202030204" pitchFamily="34" charset="0"/>
              </a:rPr>
              <a:t>District</a:t>
            </a:r>
          </a:p>
        </p:txBody>
      </p:sp>
      <p:sp>
        <p:nvSpPr>
          <p:cNvPr id="70665" name="Rectangle 75"/>
          <p:cNvSpPr>
            <a:spLocks noChangeArrowheads="1"/>
          </p:cNvSpPr>
          <p:nvPr/>
        </p:nvSpPr>
        <p:spPr bwMode="auto">
          <a:xfrm>
            <a:off x="3138720" y="1192702"/>
            <a:ext cx="1015663" cy="246221"/>
          </a:xfrm>
          <a:prstGeom prst="rect">
            <a:avLst/>
          </a:prstGeom>
          <a:solidFill>
            <a:schemeClr val="bg1"/>
          </a:solidFill>
          <a:ln w="9525">
            <a:noFill/>
            <a:miter lim="800000"/>
            <a:headEnd/>
            <a:tailEnd/>
          </a:ln>
        </p:spPr>
        <p:txBody>
          <a:bodyPr wrap="none" lIns="45720" tIns="0" rIns="45720" bIns="0">
            <a:spAutoFit/>
          </a:bodyPr>
          <a:lstStyle/>
          <a:p>
            <a:r>
              <a:rPr lang="en-US" sz="1600" b="1" dirty="0">
                <a:solidFill>
                  <a:srgbClr val="000000"/>
                </a:solidFill>
                <a:latin typeface="Arial Narrow" panose="020B0606020202030204" pitchFamily="34" charset="0"/>
              </a:rPr>
              <a:t>Community</a:t>
            </a:r>
          </a:p>
        </p:txBody>
      </p:sp>
      <p:sp>
        <p:nvSpPr>
          <p:cNvPr id="74" name="Rectangle 73"/>
          <p:cNvSpPr/>
          <p:nvPr/>
        </p:nvSpPr>
        <p:spPr>
          <a:xfrm>
            <a:off x="5003225" y="4748244"/>
            <a:ext cx="382796" cy="254996"/>
          </a:xfrm>
          <a:prstGeom prst="rect">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5" name="Rectangle 74"/>
          <p:cNvSpPr/>
          <p:nvPr/>
        </p:nvSpPr>
        <p:spPr>
          <a:xfrm>
            <a:off x="5621199" y="5458276"/>
            <a:ext cx="182880" cy="1828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76" name="Rectangle 75"/>
          <p:cNvSpPr>
            <a:spLocks noChangeArrowheads="1"/>
          </p:cNvSpPr>
          <p:nvPr/>
        </p:nvSpPr>
        <p:spPr bwMode="auto">
          <a:xfrm>
            <a:off x="5462465" y="3075674"/>
            <a:ext cx="903452" cy="215444"/>
          </a:xfrm>
          <a:prstGeom prst="rect">
            <a:avLst/>
          </a:prstGeom>
          <a:noFill/>
          <a:ln w="9525">
            <a:noFill/>
            <a:miter lim="800000"/>
            <a:headEnd/>
            <a:tailEnd/>
          </a:ln>
        </p:spPr>
        <p:txBody>
          <a:bodyPr wrap="none" lIns="45720" tIns="0" rIns="45720" bIns="0">
            <a:spAutoFit/>
          </a:bodyPr>
          <a:lstStyle/>
          <a:p>
            <a:r>
              <a:rPr lang="en-US" sz="1400" b="1" i="1" dirty="0">
                <a:solidFill>
                  <a:srgbClr val="000000"/>
                </a:solidFill>
                <a:latin typeface="Arial Narrow" panose="020B0606020202030204" pitchFamily="34" charset="0"/>
              </a:rPr>
              <a:t>Community</a:t>
            </a:r>
          </a:p>
        </p:txBody>
      </p:sp>
      <p:sp>
        <p:nvSpPr>
          <p:cNvPr id="77" name="Rectangle 76"/>
          <p:cNvSpPr>
            <a:spLocks noChangeArrowheads="1"/>
          </p:cNvSpPr>
          <p:nvPr/>
        </p:nvSpPr>
        <p:spPr bwMode="auto">
          <a:xfrm>
            <a:off x="5407632" y="4758720"/>
            <a:ext cx="602088" cy="215444"/>
          </a:xfrm>
          <a:prstGeom prst="rect">
            <a:avLst/>
          </a:prstGeom>
          <a:noFill/>
          <a:ln w="9525">
            <a:noFill/>
            <a:miter lim="800000"/>
            <a:headEnd/>
            <a:tailEnd/>
          </a:ln>
        </p:spPr>
        <p:txBody>
          <a:bodyPr wrap="none" lIns="45720" tIns="0" rIns="45720" bIns="0">
            <a:spAutoFit/>
          </a:bodyPr>
          <a:lstStyle/>
          <a:p>
            <a:r>
              <a:rPr lang="en-US" sz="1400" b="1" i="1" dirty="0">
                <a:solidFill>
                  <a:srgbClr val="000000"/>
                </a:solidFill>
                <a:latin typeface="Arial Narrow" panose="020B0606020202030204" pitchFamily="34" charset="0"/>
              </a:rPr>
              <a:t>District</a:t>
            </a:r>
          </a:p>
        </p:txBody>
      </p:sp>
    </p:spTree>
    <p:extLst>
      <p:ext uri="{BB962C8B-B14F-4D97-AF65-F5344CB8AC3E}">
        <p14:creationId xmlns:p14="http://schemas.microsoft.com/office/powerpoint/2010/main" val="39420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6"/>
          <p:cNvSpPr>
            <a:spLocks noGrp="1" noChangeArrowheads="1"/>
          </p:cNvSpPr>
          <p:nvPr>
            <p:ph type="title"/>
          </p:nvPr>
        </p:nvSpPr>
        <p:spPr/>
        <p:txBody>
          <a:bodyPr/>
          <a:lstStyle/>
          <a:p>
            <a:pPr eaLnBrk="1" hangingPunct="1"/>
            <a:r>
              <a:rPr lang="en-US"/>
              <a:t>Suburban Development along an Highway Interchange </a:t>
            </a:r>
          </a:p>
        </p:txBody>
      </p:sp>
      <p:sp>
        <p:nvSpPr>
          <p:cNvPr id="66" name="Footer Placeholder 2"/>
          <p:cNvSpPr>
            <a:spLocks noGrp="1"/>
          </p:cNvSpPr>
          <p:nvPr>
            <p:ph type="ftr" sz="quarter" idx="11"/>
          </p:nvPr>
        </p:nvSpPr>
        <p:spPr/>
        <p:txBody>
          <a:bodyPr/>
          <a:lstStyle/>
          <a:p>
            <a:pPr>
              <a:defRPr/>
            </a:pPr>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71685" name="Freeform 3"/>
          <p:cNvSpPr>
            <a:spLocks/>
          </p:cNvSpPr>
          <p:nvPr/>
        </p:nvSpPr>
        <p:spPr bwMode="auto">
          <a:xfrm>
            <a:off x="3062288" y="2270125"/>
            <a:ext cx="6069012" cy="3067050"/>
          </a:xfrm>
          <a:custGeom>
            <a:avLst/>
            <a:gdLst>
              <a:gd name="T0" fmla="*/ 0 w 4353"/>
              <a:gd name="T1" fmla="*/ 0 h 2200"/>
              <a:gd name="T2" fmla="*/ 2147483647 w 4353"/>
              <a:gd name="T3" fmla="*/ 2147483647 h 2200"/>
              <a:gd name="T4" fmla="*/ 2147483647 w 4353"/>
              <a:gd name="T5" fmla="*/ 2147483647 h 2200"/>
              <a:gd name="T6" fmla="*/ 2147483647 w 4353"/>
              <a:gd name="T7" fmla="*/ 2147483647 h 2200"/>
              <a:gd name="T8" fmla="*/ 2147483647 w 4353"/>
              <a:gd name="T9" fmla="*/ 2147483647 h 2200"/>
              <a:gd name="T10" fmla="*/ 2147483647 w 4353"/>
              <a:gd name="T11" fmla="*/ 2147483647 h 2200"/>
              <a:gd name="T12" fmla="*/ 2147483647 w 4353"/>
              <a:gd name="T13" fmla="*/ 2147483647 h 2200"/>
              <a:gd name="T14" fmla="*/ 2147483647 w 4353"/>
              <a:gd name="T15" fmla="*/ 2147483647 h 2200"/>
              <a:gd name="T16" fmla="*/ 2147483647 w 4353"/>
              <a:gd name="T17" fmla="*/ 2147483647 h 2200"/>
              <a:gd name="T18" fmla="*/ 2147483647 w 4353"/>
              <a:gd name="T19" fmla="*/ 2147483647 h 2200"/>
              <a:gd name="T20" fmla="*/ 2147483647 w 4353"/>
              <a:gd name="T21" fmla="*/ 2147483647 h 2200"/>
              <a:gd name="T22" fmla="*/ 2147483647 w 4353"/>
              <a:gd name="T23" fmla="*/ 2147483647 h 2200"/>
              <a:gd name="T24" fmla="*/ 2147483647 w 4353"/>
              <a:gd name="T25" fmla="*/ 2147483647 h 2200"/>
              <a:gd name="T26" fmla="*/ 2147483647 w 4353"/>
              <a:gd name="T27" fmla="*/ 2147483647 h 22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53"/>
              <a:gd name="T43" fmla="*/ 0 h 2200"/>
              <a:gd name="T44" fmla="*/ 4353 w 4353"/>
              <a:gd name="T45" fmla="*/ 2200 h 22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53" h="2200">
                <a:moveTo>
                  <a:pt x="0" y="0"/>
                </a:moveTo>
                <a:cubicBezTo>
                  <a:pt x="43" y="43"/>
                  <a:pt x="86" y="86"/>
                  <a:pt x="168" y="131"/>
                </a:cubicBezTo>
                <a:cubicBezTo>
                  <a:pt x="250" y="176"/>
                  <a:pt x="349" y="220"/>
                  <a:pt x="495" y="273"/>
                </a:cubicBezTo>
                <a:cubicBezTo>
                  <a:pt x="641" y="326"/>
                  <a:pt x="853" y="389"/>
                  <a:pt x="1047" y="447"/>
                </a:cubicBezTo>
                <a:cubicBezTo>
                  <a:pt x="1241" y="505"/>
                  <a:pt x="1483" y="578"/>
                  <a:pt x="1658" y="621"/>
                </a:cubicBezTo>
                <a:cubicBezTo>
                  <a:pt x="1833" y="664"/>
                  <a:pt x="1970" y="673"/>
                  <a:pt x="2095" y="705"/>
                </a:cubicBezTo>
                <a:cubicBezTo>
                  <a:pt x="2220" y="737"/>
                  <a:pt x="2328" y="779"/>
                  <a:pt x="2411" y="810"/>
                </a:cubicBezTo>
                <a:cubicBezTo>
                  <a:pt x="2494" y="841"/>
                  <a:pt x="2526" y="847"/>
                  <a:pt x="2595" y="889"/>
                </a:cubicBezTo>
                <a:cubicBezTo>
                  <a:pt x="2664" y="931"/>
                  <a:pt x="2726" y="973"/>
                  <a:pt x="2826" y="1063"/>
                </a:cubicBezTo>
                <a:cubicBezTo>
                  <a:pt x="2926" y="1153"/>
                  <a:pt x="3106" y="1337"/>
                  <a:pt x="3195" y="1431"/>
                </a:cubicBezTo>
                <a:cubicBezTo>
                  <a:pt x="3284" y="1525"/>
                  <a:pt x="3296" y="1556"/>
                  <a:pt x="3363" y="1626"/>
                </a:cubicBezTo>
                <a:cubicBezTo>
                  <a:pt x="3430" y="1696"/>
                  <a:pt x="3518" y="1785"/>
                  <a:pt x="3600" y="1852"/>
                </a:cubicBezTo>
                <a:cubicBezTo>
                  <a:pt x="3682" y="1919"/>
                  <a:pt x="3732" y="1973"/>
                  <a:pt x="3858" y="2031"/>
                </a:cubicBezTo>
                <a:cubicBezTo>
                  <a:pt x="3984" y="2089"/>
                  <a:pt x="4168" y="2144"/>
                  <a:pt x="4353" y="2200"/>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86" name="Freeform 4"/>
          <p:cNvSpPr>
            <a:spLocks/>
          </p:cNvSpPr>
          <p:nvPr/>
        </p:nvSpPr>
        <p:spPr bwMode="auto">
          <a:xfrm>
            <a:off x="5572126" y="3171826"/>
            <a:ext cx="1776413" cy="2290763"/>
          </a:xfrm>
          <a:custGeom>
            <a:avLst/>
            <a:gdLst>
              <a:gd name="T0" fmla="*/ 0 w 1274"/>
              <a:gd name="T1" fmla="*/ 0 h 1642"/>
              <a:gd name="T2" fmla="*/ 2147483647 w 1274"/>
              <a:gd name="T3" fmla="*/ 2147483647 h 1642"/>
              <a:gd name="T4" fmla="*/ 2147483647 w 1274"/>
              <a:gd name="T5" fmla="*/ 2147483647 h 1642"/>
              <a:gd name="T6" fmla="*/ 2147483647 w 1274"/>
              <a:gd name="T7" fmla="*/ 2147483647 h 1642"/>
              <a:gd name="T8" fmla="*/ 2147483647 w 1274"/>
              <a:gd name="T9" fmla="*/ 2147483647 h 1642"/>
              <a:gd name="T10" fmla="*/ 2147483647 w 1274"/>
              <a:gd name="T11" fmla="*/ 2147483647 h 1642"/>
              <a:gd name="T12" fmla="*/ 2147483647 w 1274"/>
              <a:gd name="T13" fmla="*/ 2147483647 h 1642"/>
              <a:gd name="T14" fmla="*/ 2147483647 w 1274"/>
              <a:gd name="T15" fmla="*/ 2147483647 h 1642"/>
              <a:gd name="T16" fmla="*/ 2147483647 w 1274"/>
              <a:gd name="T17" fmla="*/ 2147483647 h 16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4"/>
              <a:gd name="T28" fmla="*/ 0 h 1642"/>
              <a:gd name="T29" fmla="*/ 1274 w 1274"/>
              <a:gd name="T30" fmla="*/ 1642 h 16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4" h="1642">
                <a:moveTo>
                  <a:pt x="0" y="0"/>
                </a:moveTo>
                <a:lnTo>
                  <a:pt x="84" y="111"/>
                </a:lnTo>
                <a:lnTo>
                  <a:pt x="221" y="305"/>
                </a:lnTo>
                <a:lnTo>
                  <a:pt x="437" y="726"/>
                </a:lnTo>
                <a:lnTo>
                  <a:pt x="474" y="800"/>
                </a:lnTo>
                <a:lnTo>
                  <a:pt x="584" y="968"/>
                </a:lnTo>
                <a:lnTo>
                  <a:pt x="700" y="1100"/>
                </a:lnTo>
                <a:lnTo>
                  <a:pt x="974" y="1379"/>
                </a:lnTo>
                <a:lnTo>
                  <a:pt x="1274" y="1642"/>
                </a:ln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87" name="Freeform 5"/>
          <p:cNvSpPr>
            <a:spLocks/>
          </p:cNvSpPr>
          <p:nvPr/>
        </p:nvSpPr>
        <p:spPr bwMode="auto">
          <a:xfrm>
            <a:off x="3068639" y="3722688"/>
            <a:ext cx="6003925" cy="785812"/>
          </a:xfrm>
          <a:custGeom>
            <a:avLst/>
            <a:gdLst>
              <a:gd name="T0" fmla="*/ 0 w 4306"/>
              <a:gd name="T1" fmla="*/ 0 h 563"/>
              <a:gd name="T2" fmla="*/ 2147483647 w 4306"/>
              <a:gd name="T3" fmla="*/ 2147483647 h 563"/>
              <a:gd name="T4" fmla="*/ 2147483647 w 4306"/>
              <a:gd name="T5" fmla="*/ 2147483647 h 563"/>
              <a:gd name="T6" fmla="*/ 2147483647 w 4306"/>
              <a:gd name="T7" fmla="*/ 2147483647 h 563"/>
              <a:gd name="T8" fmla="*/ 2147483647 w 4306"/>
              <a:gd name="T9" fmla="*/ 2147483647 h 563"/>
              <a:gd name="T10" fmla="*/ 2147483647 w 4306"/>
              <a:gd name="T11" fmla="*/ 2147483647 h 563"/>
              <a:gd name="T12" fmla="*/ 2147483647 w 4306"/>
              <a:gd name="T13" fmla="*/ 2147483647 h 563"/>
              <a:gd name="T14" fmla="*/ 2147483647 w 4306"/>
              <a:gd name="T15" fmla="*/ 2147483647 h 563"/>
              <a:gd name="T16" fmla="*/ 2147483647 w 4306"/>
              <a:gd name="T17" fmla="*/ 2147483647 h 563"/>
              <a:gd name="T18" fmla="*/ 2147483647 w 4306"/>
              <a:gd name="T19" fmla="*/ 2147483647 h 563"/>
              <a:gd name="T20" fmla="*/ 2147483647 w 4306"/>
              <a:gd name="T21" fmla="*/ 2147483647 h 563"/>
              <a:gd name="T22" fmla="*/ 2147483647 w 4306"/>
              <a:gd name="T23" fmla="*/ 2147483647 h 563"/>
              <a:gd name="T24" fmla="*/ 2147483647 w 4306"/>
              <a:gd name="T25" fmla="*/ 2147483647 h 563"/>
              <a:gd name="T26" fmla="*/ 2147483647 w 4306"/>
              <a:gd name="T27" fmla="*/ 2147483647 h 5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6"/>
              <a:gd name="T43" fmla="*/ 0 h 563"/>
              <a:gd name="T44" fmla="*/ 4306 w 4306"/>
              <a:gd name="T45" fmla="*/ 563 h 5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6" h="563">
                <a:moveTo>
                  <a:pt x="0" y="0"/>
                </a:moveTo>
                <a:cubicBezTo>
                  <a:pt x="96" y="19"/>
                  <a:pt x="193" y="38"/>
                  <a:pt x="290" y="79"/>
                </a:cubicBezTo>
                <a:cubicBezTo>
                  <a:pt x="387" y="120"/>
                  <a:pt x="472" y="207"/>
                  <a:pt x="579" y="247"/>
                </a:cubicBezTo>
                <a:cubicBezTo>
                  <a:pt x="686" y="287"/>
                  <a:pt x="793" y="304"/>
                  <a:pt x="932" y="321"/>
                </a:cubicBezTo>
                <a:cubicBezTo>
                  <a:pt x="1071" y="338"/>
                  <a:pt x="1299" y="345"/>
                  <a:pt x="1416" y="347"/>
                </a:cubicBezTo>
                <a:cubicBezTo>
                  <a:pt x="1533" y="349"/>
                  <a:pt x="1542" y="333"/>
                  <a:pt x="1632" y="331"/>
                </a:cubicBezTo>
                <a:cubicBezTo>
                  <a:pt x="1722" y="329"/>
                  <a:pt x="1852" y="326"/>
                  <a:pt x="1958" y="337"/>
                </a:cubicBezTo>
                <a:cubicBezTo>
                  <a:pt x="2064" y="348"/>
                  <a:pt x="2179" y="385"/>
                  <a:pt x="2269" y="400"/>
                </a:cubicBezTo>
                <a:cubicBezTo>
                  <a:pt x="2359" y="415"/>
                  <a:pt x="2385" y="422"/>
                  <a:pt x="2500" y="426"/>
                </a:cubicBezTo>
                <a:cubicBezTo>
                  <a:pt x="2615" y="430"/>
                  <a:pt x="2841" y="430"/>
                  <a:pt x="2958" y="426"/>
                </a:cubicBezTo>
                <a:cubicBezTo>
                  <a:pt x="3075" y="422"/>
                  <a:pt x="3103" y="396"/>
                  <a:pt x="3200" y="400"/>
                </a:cubicBezTo>
                <a:cubicBezTo>
                  <a:pt x="3297" y="404"/>
                  <a:pt x="3385" y="430"/>
                  <a:pt x="3543" y="452"/>
                </a:cubicBezTo>
                <a:cubicBezTo>
                  <a:pt x="3701" y="474"/>
                  <a:pt x="4021" y="513"/>
                  <a:pt x="4148" y="531"/>
                </a:cubicBezTo>
                <a:cubicBezTo>
                  <a:pt x="4275" y="549"/>
                  <a:pt x="4290" y="556"/>
                  <a:pt x="4306" y="563"/>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88" name="Freeform 6"/>
          <p:cNvSpPr>
            <a:spLocks/>
          </p:cNvSpPr>
          <p:nvPr/>
        </p:nvSpPr>
        <p:spPr bwMode="auto">
          <a:xfrm>
            <a:off x="4999038" y="1917701"/>
            <a:ext cx="595312" cy="2409825"/>
          </a:xfrm>
          <a:custGeom>
            <a:avLst/>
            <a:gdLst>
              <a:gd name="T0" fmla="*/ 0 w 427"/>
              <a:gd name="T1" fmla="*/ 2147483647 h 1728"/>
              <a:gd name="T2" fmla="*/ 2147483647 w 427"/>
              <a:gd name="T3" fmla="*/ 2147483647 h 1728"/>
              <a:gd name="T4" fmla="*/ 2147483647 w 427"/>
              <a:gd name="T5" fmla="*/ 2147483647 h 1728"/>
              <a:gd name="T6" fmla="*/ 2147483647 w 427"/>
              <a:gd name="T7" fmla="*/ 2147483647 h 1728"/>
              <a:gd name="T8" fmla="*/ 2147483647 w 427"/>
              <a:gd name="T9" fmla="*/ 2147483647 h 1728"/>
              <a:gd name="T10" fmla="*/ 2147483647 w 427"/>
              <a:gd name="T11" fmla="*/ 2147483647 h 1728"/>
              <a:gd name="T12" fmla="*/ 2147483647 w 427"/>
              <a:gd name="T13" fmla="*/ 2147483647 h 1728"/>
              <a:gd name="T14" fmla="*/ 2147483647 w 427"/>
              <a:gd name="T15" fmla="*/ 2147483647 h 1728"/>
              <a:gd name="T16" fmla="*/ 2147483647 w 427"/>
              <a:gd name="T17" fmla="*/ 2147483647 h 1728"/>
              <a:gd name="T18" fmla="*/ 2147483647 w 427"/>
              <a:gd name="T19" fmla="*/ 2147483647 h 1728"/>
              <a:gd name="T20" fmla="*/ 2147483647 w 427"/>
              <a:gd name="T21" fmla="*/ 0 h 17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7"/>
              <a:gd name="T34" fmla="*/ 0 h 1728"/>
              <a:gd name="T35" fmla="*/ 427 w 427"/>
              <a:gd name="T36" fmla="*/ 1728 h 17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7" h="1728">
                <a:moveTo>
                  <a:pt x="0" y="1647"/>
                </a:moveTo>
                <a:cubicBezTo>
                  <a:pt x="54" y="1667"/>
                  <a:pt x="109" y="1688"/>
                  <a:pt x="143" y="1700"/>
                </a:cubicBezTo>
                <a:cubicBezTo>
                  <a:pt x="177" y="1712"/>
                  <a:pt x="189" y="1728"/>
                  <a:pt x="206" y="1716"/>
                </a:cubicBezTo>
                <a:cubicBezTo>
                  <a:pt x="223" y="1704"/>
                  <a:pt x="243" y="1690"/>
                  <a:pt x="248" y="1626"/>
                </a:cubicBezTo>
                <a:cubicBezTo>
                  <a:pt x="253" y="1562"/>
                  <a:pt x="245" y="1462"/>
                  <a:pt x="237" y="1332"/>
                </a:cubicBezTo>
                <a:cubicBezTo>
                  <a:pt x="229" y="1202"/>
                  <a:pt x="209" y="972"/>
                  <a:pt x="201" y="847"/>
                </a:cubicBezTo>
                <a:cubicBezTo>
                  <a:pt x="193" y="722"/>
                  <a:pt x="187" y="642"/>
                  <a:pt x="190" y="579"/>
                </a:cubicBezTo>
                <a:cubicBezTo>
                  <a:pt x="193" y="516"/>
                  <a:pt x="206" y="516"/>
                  <a:pt x="222" y="468"/>
                </a:cubicBezTo>
                <a:cubicBezTo>
                  <a:pt x="238" y="420"/>
                  <a:pt x="261" y="331"/>
                  <a:pt x="285" y="290"/>
                </a:cubicBezTo>
                <a:cubicBezTo>
                  <a:pt x="309" y="249"/>
                  <a:pt x="345" y="269"/>
                  <a:pt x="369" y="221"/>
                </a:cubicBezTo>
                <a:cubicBezTo>
                  <a:pt x="393" y="173"/>
                  <a:pt x="410" y="86"/>
                  <a:pt x="427" y="0"/>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89" name="Freeform 7"/>
          <p:cNvSpPr>
            <a:spLocks/>
          </p:cNvSpPr>
          <p:nvPr/>
        </p:nvSpPr>
        <p:spPr bwMode="auto">
          <a:xfrm>
            <a:off x="6181726" y="4130676"/>
            <a:ext cx="187325" cy="157163"/>
          </a:xfrm>
          <a:custGeom>
            <a:avLst/>
            <a:gdLst>
              <a:gd name="T0" fmla="*/ 0 w 135"/>
              <a:gd name="T1" fmla="*/ 2147483647 h 113"/>
              <a:gd name="T2" fmla="*/ 2147483647 w 135"/>
              <a:gd name="T3" fmla="*/ 2147483647 h 113"/>
              <a:gd name="T4" fmla="*/ 2147483647 w 135"/>
              <a:gd name="T5" fmla="*/ 2147483647 h 113"/>
              <a:gd name="T6" fmla="*/ 2147483647 w 135"/>
              <a:gd name="T7" fmla="*/ 2147483647 h 113"/>
              <a:gd name="T8" fmla="*/ 2147483647 w 135"/>
              <a:gd name="T9" fmla="*/ 2147483647 h 113"/>
              <a:gd name="T10" fmla="*/ 0 60000 65536"/>
              <a:gd name="T11" fmla="*/ 0 60000 65536"/>
              <a:gd name="T12" fmla="*/ 0 60000 65536"/>
              <a:gd name="T13" fmla="*/ 0 60000 65536"/>
              <a:gd name="T14" fmla="*/ 0 60000 65536"/>
              <a:gd name="T15" fmla="*/ 0 w 135"/>
              <a:gd name="T16" fmla="*/ 0 h 113"/>
              <a:gd name="T17" fmla="*/ 135 w 135"/>
              <a:gd name="T18" fmla="*/ 113 h 113"/>
            </a:gdLst>
            <a:ahLst/>
            <a:cxnLst>
              <a:cxn ang="T10">
                <a:pos x="T0" y="T1"/>
              </a:cxn>
              <a:cxn ang="T11">
                <a:pos x="T2" y="T3"/>
              </a:cxn>
              <a:cxn ang="T12">
                <a:pos x="T4" y="T5"/>
              </a:cxn>
              <a:cxn ang="T13">
                <a:pos x="T6" y="T7"/>
              </a:cxn>
              <a:cxn ang="T14">
                <a:pos x="T8" y="T9"/>
              </a:cxn>
            </a:cxnLst>
            <a:rect l="T15" t="T16" r="T17" b="T18"/>
            <a:pathLst>
              <a:path w="135" h="113">
                <a:moveTo>
                  <a:pt x="0" y="39"/>
                </a:moveTo>
                <a:cubicBezTo>
                  <a:pt x="7" y="21"/>
                  <a:pt x="15" y="4"/>
                  <a:pt x="32" y="2"/>
                </a:cubicBezTo>
                <a:cubicBezTo>
                  <a:pt x="49" y="0"/>
                  <a:pt x="83" y="10"/>
                  <a:pt x="100" y="24"/>
                </a:cubicBezTo>
                <a:cubicBezTo>
                  <a:pt x="117" y="38"/>
                  <a:pt x="129" y="72"/>
                  <a:pt x="132" y="87"/>
                </a:cubicBezTo>
                <a:cubicBezTo>
                  <a:pt x="135" y="102"/>
                  <a:pt x="125" y="107"/>
                  <a:pt x="116" y="113"/>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0" name="Freeform 8"/>
          <p:cNvSpPr>
            <a:spLocks/>
          </p:cNvSpPr>
          <p:nvPr/>
        </p:nvSpPr>
        <p:spPr bwMode="auto">
          <a:xfrm>
            <a:off x="6102350" y="4271964"/>
            <a:ext cx="173038" cy="160337"/>
          </a:xfrm>
          <a:custGeom>
            <a:avLst/>
            <a:gdLst>
              <a:gd name="T0" fmla="*/ 2147483647 w 124"/>
              <a:gd name="T1" fmla="*/ 0 h 115"/>
              <a:gd name="T2" fmla="*/ 2147483647 w 124"/>
              <a:gd name="T3" fmla="*/ 2147483647 h 115"/>
              <a:gd name="T4" fmla="*/ 2147483647 w 124"/>
              <a:gd name="T5" fmla="*/ 2147483647 h 115"/>
              <a:gd name="T6" fmla="*/ 2147483647 w 124"/>
              <a:gd name="T7" fmla="*/ 2147483647 h 115"/>
              <a:gd name="T8" fmla="*/ 2147483647 w 124"/>
              <a:gd name="T9" fmla="*/ 2147483647 h 115"/>
              <a:gd name="T10" fmla="*/ 0 60000 65536"/>
              <a:gd name="T11" fmla="*/ 0 60000 65536"/>
              <a:gd name="T12" fmla="*/ 0 60000 65536"/>
              <a:gd name="T13" fmla="*/ 0 60000 65536"/>
              <a:gd name="T14" fmla="*/ 0 60000 65536"/>
              <a:gd name="T15" fmla="*/ 0 w 124"/>
              <a:gd name="T16" fmla="*/ 0 h 115"/>
              <a:gd name="T17" fmla="*/ 124 w 124"/>
              <a:gd name="T18" fmla="*/ 115 h 115"/>
            </a:gdLst>
            <a:ahLst/>
            <a:cxnLst>
              <a:cxn ang="T10">
                <a:pos x="T0" y="T1"/>
              </a:cxn>
              <a:cxn ang="T11">
                <a:pos x="T2" y="T3"/>
              </a:cxn>
              <a:cxn ang="T12">
                <a:pos x="T4" y="T5"/>
              </a:cxn>
              <a:cxn ang="T13">
                <a:pos x="T6" y="T7"/>
              </a:cxn>
              <a:cxn ang="T14">
                <a:pos x="T8" y="T9"/>
              </a:cxn>
            </a:cxnLst>
            <a:rect l="T15" t="T16" r="T17" b="T18"/>
            <a:pathLst>
              <a:path w="124" h="115">
                <a:moveTo>
                  <a:pt x="40" y="0"/>
                </a:moveTo>
                <a:cubicBezTo>
                  <a:pt x="23" y="4"/>
                  <a:pt x="6" y="8"/>
                  <a:pt x="3" y="22"/>
                </a:cubicBezTo>
                <a:cubicBezTo>
                  <a:pt x="0" y="36"/>
                  <a:pt x="13" y="70"/>
                  <a:pt x="24" y="85"/>
                </a:cubicBezTo>
                <a:cubicBezTo>
                  <a:pt x="35" y="100"/>
                  <a:pt x="55" y="115"/>
                  <a:pt x="72" y="111"/>
                </a:cubicBezTo>
                <a:cubicBezTo>
                  <a:pt x="89" y="107"/>
                  <a:pt x="106" y="82"/>
                  <a:pt x="124" y="58"/>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1" name="Freeform 9"/>
          <p:cNvSpPr>
            <a:spLocks/>
          </p:cNvSpPr>
          <p:nvPr/>
        </p:nvSpPr>
        <p:spPr bwMode="auto">
          <a:xfrm>
            <a:off x="6292851" y="4305301"/>
            <a:ext cx="112713" cy="93663"/>
          </a:xfrm>
          <a:custGeom>
            <a:avLst/>
            <a:gdLst>
              <a:gd name="T0" fmla="*/ 0 w 81"/>
              <a:gd name="T1" fmla="*/ 2147483647 h 68"/>
              <a:gd name="T2" fmla="*/ 2147483647 w 81"/>
              <a:gd name="T3" fmla="*/ 2147483647 h 68"/>
              <a:gd name="T4" fmla="*/ 2147483647 w 81"/>
              <a:gd name="T5" fmla="*/ 0 h 68"/>
              <a:gd name="T6" fmla="*/ 0 60000 65536"/>
              <a:gd name="T7" fmla="*/ 0 60000 65536"/>
              <a:gd name="T8" fmla="*/ 0 60000 65536"/>
              <a:gd name="T9" fmla="*/ 0 w 81"/>
              <a:gd name="T10" fmla="*/ 0 h 68"/>
              <a:gd name="T11" fmla="*/ 81 w 81"/>
              <a:gd name="T12" fmla="*/ 68 h 68"/>
            </a:gdLst>
            <a:ahLst/>
            <a:cxnLst>
              <a:cxn ang="T6">
                <a:pos x="T0" y="T1"/>
              </a:cxn>
              <a:cxn ang="T7">
                <a:pos x="T2" y="T3"/>
              </a:cxn>
              <a:cxn ang="T8">
                <a:pos x="T4" y="T5"/>
              </a:cxn>
            </a:cxnLst>
            <a:rect l="T9" t="T10" r="T11" b="T12"/>
            <a:pathLst>
              <a:path w="81" h="68">
                <a:moveTo>
                  <a:pt x="0" y="45"/>
                </a:moveTo>
                <a:cubicBezTo>
                  <a:pt x="12" y="47"/>
                  <a:pt x="63" y="68"/>
                  <a:pt x="72" y="60"/>
                </a:cubicBezTo>
                <a:cubicBezTo>
                  <a:pt x="81" y="52"/>
                  <a:pt x="58" y="12"/>
                  <a:pt x="54" y="0"/>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2" name="Freeform 10"/>
          <p:cNvSpPr>
            <a:spLocks/>
          </p:cNvSpPr>
          <p:nvPr/>
        </p:nvSpPr>
        <p:spPr bwMode="auto">
          <a:xfrm>
            <a:off x="6043613" y="4152900"/>
            <a:ext cx="138112" cy="84138"/>
          </a:xfrm>
          <a:custGeom>
            <a:avLst/>
            <a:gdLst>
              <a:gd name="T0" fmla="*/ 2147483647 w 99"/>
              <a:gd name="T1" fmla="*/ 2147483647 h 60"/>
              <a:gd name="T2" fmla="*/ 2147483647 w 99"/>
              <a:gd name="T3" fmla="*/ 2147483647 h 60"/>
              <a:gd name="T4" fmla="*/ 2147483647 w 99"/>
              <a:gd name="T5" fmla="*/ 2147483647 h 60"/>
              <a:gd name="T6" fmla="*/ 2147483647 w 99"/>
              <a:gd name="T7" fmla="*/ 2147483647 h 60"/>
              <a:gd name="T8" fmla="*/ 0 60000 65536"/>
              <a:gd name="T9" fmla="*/ 0 60000 65536"/>
              <a:gd name="T10" fmla="*/ 0 60000 65536"/>
              <a:gd name="T11" fmla="*/ 0 60000 65536"/>
              <a:gd name="T12" fmla="*/ 0 w 99"/>
              <a:gd name="T13" fmla="*/ 0 h 60"/>
              <a:gd name="T14" fmla="*/ 99 w 99"/>
              <a:gd name="T15" fmla="*/ 60 h 60"/>
            </a:gdLst>
            <a:ahLst/>
            <a:cxnLst>
              <a:cxn ang="T8">
                <a:pos x="T0" y="T1"/>
              </a:cxn>
              <a:cxn ang="T9">
                <a:pos x="T2" y="T3"/>
              </a:cxn>
              <a:cxn ang="T10">
                <a:pos x="T4" y="T5"/>
              </a:cxn>
              <a:cxn ang="T11">
                <a:pos x="T6" y="T7"/>
              </a:cxn>
            </a:cxnLst>
            <a:rect l="T12" t="T13" r="T14" b="T15"/>
            <a:pathLst>
              <a:path w="99" h="60">
                <a:moveTo>
                  <a:pt x="99" y="29"/>
                </a:moveTo>
                <a:cubicBezTo>
                  <a:pt x="83" y="16"/>
                  <a:pt x="68" y="4"/>
                  <a:pt x="52" y="2"/>
                </a:cubicBezTo>
                <a:cubicBezTo>
                  <a:pt x="36" y="0"/>
                  <a:pt x="8" y="8"/>
                  <a:pt x="4" y="18"/>
                </a:cubicBezTo>
                <a:cubicBezTo>
                  <a:pt x="0" y="28"/>
                  <a:pt x="15" y="44"/>
                  <a:pt x="30" y="60"/>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3" name="Freeform 11"/>
          <p:cNvSpPr>
            <a:spLocks/>
          </p:cNvSpPr>
          <p:nvPr/>
        </p:nvSpPr>
        <p:spPr bwMode="auto">
          <a:xfrm>
            <a:off x="5726113" y="3230563"/>
            <a:ext cx="88900" cy="146050"/>
          </a:xfrm>
          <a:custGeom>
            <a:avLst/>
            <a:gdLst>
              <a:gd name="T0" fmla="*/ 2147483647 w 63"/>
              <a:gd name="T1" fmla="*/ 2147483647 h 105"/>
              <a:gd name="T2" fmla="*/ 2147483647 w 63"/>
              <a:gd name="T3" fmla="*/ 2147483647 h 105"/>
              <a:gd name="T4" fmla="*/ 2147483647 w 63"/>
              <a:gd name="T5" fmla="*/ 0 h 105"/>
              <a:gd name="T6" fmla="*/ 0 60000 65536"/>
              <a:gd name="T7" fmla="*/ 0 60000 65536"/>
              <a:gd name="T8" fmla="*/ 0 60000 65536"/>
              <a:gd name="T9" fmla="*/ 0 w 63"/>
              <a:gd name="T10" fmla="*/ 0 h 105"/>
              <a:gd name="T11" fmla="*/ 63 w 63"/>
              <a:gd name="T12" fmla="*/ 105 h 105"/>
            </a:gdLst>
            <a:ahLst/>
            <a:cxnLst>
              <a:cxn ang="T6">
                <a:pos x="T0" y="T1"/>
              </a:cxn>
              <a:cxn ang="T7">
                <a:pos x="T2" y="T3"/>
              </a:cxn>
              <a:cxn ang="T8">
                <a:pos x="T4" y="T5"/>
              </a:cxn>
            </a:cxnLst>
            <a:rect l="T9" t="T10" r="T11" b="T12"/>
            <a:pathLst>
              <a:path w="63" h="105">
                <a:moveTo>
                  <a:pt x="5" y="105"/>
                </a:moveTo>
                <a:cubicBezTo>
                  <a:pt x="2" y="85"/>
                  <a:pt x="0" y="66"/>
                  <a:pt x="10" y="48"/>
                </a:cubicBezTo>
                <a:cubicBezTo>
                  <a:pt x="20" y="30"/>
                  <a:pt x="41" y="15"/>
                  <a:pt x="63" y="0"/>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4" name="Freeform 12"/>
          <p:cNvSpPr>
            <a:spLocks/>
          </p:cNvSpPr>
          <p:nvPr/>
        </p:nvSpPr>
        <p:spPr bwMode="auto">
          <a:xfrm>
            <a:off x="5094289" y="4008439"/>
            <a:ext cx="242887" cy="192087"/>
          </a:xfrm>
          <a:custGeom>
            <a:avLst/>
            <a:gdLst>
              <a:gd name="T0" fmla="*/ 2147483647 w 174"/>
              <a:gd name="T1" fmla="*/ 0 h 137"/>
              <a:gd name="T2" fmla="*/ 2147483647 w 174"/>
              <a:gd name="T3" fmla="*/ 2147483647 h 137"/>
              <a:gd name="T4" fmla="*/ 0 w 174"/>
              <a:gd name="T5" fmla="*/ 2147483647 h 137"/>
              <a:gd name="T6" fmla="*/ 0 60000 65536"/>
              <a:gd name="T7" fmla="*/ 0 60000 65536"/>
              <a:gd name="T8" fmla="*/ 0 60000 65536"/>
              <a:gd name="T9" fmla="*/ 0 w 174"/>
              <a:gd name="T10" fmla="*/ 0 h 137"/>
              <a:gd name="T11" fmla="*/ 174 w 174"/>
              <a:gd name="T12" fmla="*/ 137 h 137"/>
            </a:gdLst>
            <a:ahLst/>
            <a:cxnLst>
              <a:cxn ang="T6">
                <a:pos x="T0" y="T1"/>
              </a:cxn>
              <a:cxn ang="T7">
                <a:pos x="T2" y="T3"/>
              </a:cxn>
              <a:cxn ang="T8">
                <a:pos x="T4" y="T5"/>
              </a:cxn>
            </a:cxnLst>
            <a:rect l="T9" t="T10" r="T11" b="T12"/>
            <a:pathLst>
              <a:path w="174" h="137">
                <a:moveTo>
                  <a:pt x="174" y="0"/>
                </a:moveTo>
                <a:cubicBezTo>
                  <a:pt x="164" y="15"/>
                  <a:pt x="155" y="30"/>
                  <a:pt x="126" y="53"/>
                </a:cubicBezTo>
                <a:cubicBezTo>
                  <a:pt x="97" y="76"/>
                  <a:pt x="48" y="106"/>
                  <a:pt x="0" y="137"/>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5" name="Freeform 13"/>
          <p:cNvSpPr>
            <a:spLocks/>
          </p:cNvSpPr>
          <p:nvPr/>
        </p:nvSpPr>
        <p:spPr bwMode="auto">
          <a:xfrm>
            <a:off x="5337175" y="4016376"/>
            <a:ext cx="249238" cy="161925"/>
          </a:xfrm>
          <a:custGeom>
            <a:avLst/>
            <a:gdLst>
              <a:gd name="T0" fmla="*/ 0 w 179"/>
              <a:gd name="T1" fmla="*/ 0 h 116"/>
              <a:gd name="T2" fmla="*/ 2147483647 w 179"/>
              <a:gd name="T3" fmla="*/ 2147483647 h 116"/>
              <a:gd name="T4" fmla="*/ 2147483647 w 179"/>
              <a:gd name="T5" fmla="*/ 2147483647 h 116"/>
              <a:gd name="T6" fmla="*/ 0 60000 65536"/>
              <a:gd name="T7" fmla="*/ 0 60000 65536"/>
              <a:gd name="T8" fmla="*/ 0 60000 65536"/>
              <a:gd name="T9" fmla="*/ 0 w 179"/>
              <a:gd name="T10" fmla="*/ 0 h 116"/>
              <a:gd name="T11" fmla="*/ 179 w 179"/>
              <a:gd name="T12" fmla="*/ 116 h 116"/>
            </a:gdLst>
            <a:ahLst/>
            <a:cxnLst>
              <a:cxn ang="T6">
                <a:pos x="T0" y="T1"/>
              </a:cxn>
              <a:cxn ang="T7">
                <a:pos x="T2" y="T3"/>
              </a:cxn>
              <a:cxn ang="T8">
                <a:pos x="T4" y="T5"/>
              </a:cxn>
            </a:cxnLst>
            <a:rect l="T9" t="T10" r="T11" b="T12"/>
            <a:pathLst>
              <a:path w="179" h="116">
                <a:moveTo>
                  <a:pt x="0" y="0"/>
                </a:moveTo>
                <a:cubicBezTo>
                  <a:pt x="27" y="30"/>
                  <a:pt x="54" y="60"/>
                  <a:pt x="84" y="79"/>
                </a:cubicBezTo>
                <a:cubicBezTo>
                  <a:pt x="114" y="98"/>
                  <a:pt x="146" y="107"/>
                  <a:pt x="179" y="116"/>
                </a:cubicBezTo>
              </a:path>
            </a:pathLst>
          </a:cu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696" name="Freeform 14"/>
          <p:cNvSpPr>
            <a:spLocks/>
          </p:cNvSpPr>
          <p:nvPr/>
        </p:nvSpPr>
        <p:spPr bwMode="auto">
          <a:xfrm>
            <a:off x="3113088" y="4419600"/>
            <a:ext cx="5746750" cy="1028700"/>
          </a:xfrm>
          <a:custGeom>
            <a:avLst/>
            <a:gdLst>
              <a:gd name="T0" fmla="*/ 0 w 4121"/>
              <a:gd name="T1" fmla="*/ 0 h 737"/>
              <a:gd name="T2" fmla="*/ 2147483647 w 4121"/>
              <a:gd name="T3" fmla="*/ 2147483647 h 737"/>
              <a:gd name="T4" fmla="*/ 2147483647 w 4121"/>
              <a:gd name="T5" fmla="*/ 2147483647 h 737"/>
              <a:gd name="T6" fmla="*/ 2147483647 w 4121"/>
              <a:gd name="T7" fmla="*/ 2147483647 h 737"/>
              <a:gd name="T8" fmla="*/ 2147483647 w 4121"/>
              <a:gd name="T9" fmla="*/ 2147483647 h 737"/>
              <a:gd name="T10" fmla="*/ 2147483647 w 4121"/>
              <a:gd name="T11" fmla="*/ 2147483647 h 737"/>
              <a:gd name="T12" fmla="*/ 2147483647 w 4121"/>
              <a:gd name="T13" fmla="*/ 2147483647 h 737"/>
              <a:gd name="T14" fmla="*/ 2147483647 w 4121"/>
              <a:gd name="T15" fmla="*/ 2147483647 h 737"/>
              <a:gd name="T16" fmla="*/ 2147483647 w 4121"/>
              <a:gd name="T17" fmla="*/ 2147483647 h 7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1"/>
              <a:gd name="T28" fmla="*/ 0 h 737"/>
              <a:gd name="T29" fmla="*/ 4121 w 4121"/>
              <a:gd name="T30" fmla="*/ 737 h 7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1" h="737">
                <a:moveTo>
                  <a:pt x="0" y="0"/>
                </a:moveTo>
                <a:cubicBezTo>
                  <a:pt x="89" y="7"/>
                  <a:pt x="283" y="25"/>
                  <a:pt x="537" y="42"/>
                </a:cubicBezTo>
                <a:cubicBezTo>
                  <a:pt x="791" y="59"/>
                  <a:pt x="1283" y="90"/>
                  <a:pt x="1526" y="100"/>
                </a:cubicBezTo>
                <a:cubicBezTo>
                  <a:pt x="1769" y="110"/>
                  <a:pt x="1837" y="96"/>
                  <a:pt x="1995" y="100"/>
                </a:cubicBezTo>
                <a:cubicBezTo>
                  <a:pt x="2153" y="104"/>
                  <a:pt x="2328" y="106"/>
                  <a:pt x="2474" y="126"/>
                </a:cubicBezTo>
                <a:cubicBezTo>
                  <a:pt x="2620" y="146"/>
                  <a:pt x="2729" y="177"/>
                  <a:pt x="2874" y="221"/>
                </a:cubicBezTo>
                <a:cubicBezTo>
                  <a:pt x="3019" y="265"/>
                  <a:pt x="3186" y="321"/>
                  <a:pt x="3347" y="389"/>
                </a:cubicBezTo>
                <a:cubicBezTo>
                  <a:pt x="3508" y="457"/>
                  <a:pt x="3713" y="573"/>
                  <a:pt x="3842" y="631"/>
                </a:cubicBezTo>
                <a:cubicBezTo>
                  <a:pt x="3971" y="689"/>
                  <a:pt x="4046" y="713"/>
                  <a:pt x="4121" y="737"/>
                </a:cubicBezTo>
              </a:path>
            </a:pathLst>
          </a:custGeom>
          <a:noFill/>
          <a:ln w="25400">
            <a:solidFill>
              <a:schemeClr val="tx1"/>
            </a:solidFill>
            <a:round/>
            <a:headEnd/>
            <a:tailEnd/>
          </a:ln>
        </p:spPr>
        <p:txBody>
          <a:bodyPr wrap="none" anchor="ctr"/>
          <a:lstStyle/>
          <a:p>
            <a:endParaRPr lang="en-US">
              <a:latin typeface="Arial Narrow" panose="020B0606020202030204" pitchFamily="34" charset="0"/>
            </a:endParaRPr>
          </a:p>
        </p:txBody>
      </p:sp>
      <p:sp>
        <p:nvSpPr>
          <p:cNvPr id="71697" name="Freeform 15"/>
          <p:cNvSpPr>
            <a:spLocks/>
          </p:cNvSpPr>
          <p:nvPr/>
        </p:nvSpPr>
        <p:spPr bwMode="auto">
          <a:xfrm>
            <a:off x="6246814" y="3722689"/>
            <a:ext cx="542925" cy="396875"/>
          </a:xfrm>
          <a:custGeom>
            <a:avLst/>
            <a:gdLst>
              <a:gd name="T0" fmla="*/ 0 w 390"/>
              <a:gd name="T1" fmla="*/ 2147483647 h 284"/>
              <a:gd name="T2" fmla="*/ 2147483647 w 390"/>
              <a:gd name="T3" fmla="*/ 2147483647 h 284"/>
              <a:gd name="T4" fmla="*/ 2147483647 w 390"/>
              <a:gd name="T5" fmla="*/ 0 h 284"/>
              <a:gd name="T6" fmla="*/ 2147483647 w 390"/>
              <a:gd name="T7" fmla="*/ 2147483647 h 284"/>
              <a:gd name="T8" fmla="*/ 2147483647 w 390"/>
              <a:gd name="T9" fmla="*/ 2147483647 h 284"/>
              <a:gd name="T10" fmla="*/ 0 w 390"/>
              <a:gd name="T11" fmla="*/ 2147483647 h 284"/>
              <a:gd name="T12" fmla="*/ 0 60000 65536"/>
              <a:gd name="T13" fmla="*/ 0 60000 65536"/>
              <a:gd name="T14" fmla="*/ 0 60000 65536"/>
              <a:gd name="T15" fmla="*/ 0 60000 65536"/>
              <a:gd name="T16" fmla="*/ 0 60000 65536"/>
              <a:gd name="T17" fmla="*/ 0 60000 65536"/>
              <a:gd name="T18" fmla="*/ 0 w 390"/>
              <a:gd name="T19" fmla="*/ 0 h 284"/>
              <a:gd name="T20" fmla="*/ 390 w 39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390" h="284">
                <a:moveTo>
                  <a:pt x="0" y="252"/>
                </a:moveTo>
                <a:lnTo>
                  <a:pt x="79" y="16"/>
                </a:lnTo>
                <a:lnTo>
                  <a:pt x="200" y="0"/>
                </a:lnTo>
                <a:lnTo>
                  <a:pt x="390" y="137"/>
                </a:lnTo>
                <a:lnTo>
                  <a:pt x="332" y="284"/>
                </a:lnTo>
                <a:lnTo>
                  <a:pt x="0" y="252"/>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698" name="Freeform 16"/>
          <p:cNvSpPr>
            <a:spLocks/>
          </p:cNvSpPr>
          <p:nvPr/>
        </p:nvSpPr>
        <p:spPr bwMode="auto">
          <a:xfrm>
            <a:off x="6783389" y="4016376"/>
            <a:ext cx="344487" cy="271463"/>
          </a:xfrm>
          <a:custGeom>
            <a:avLst/>
            <a:gdLst>
              <a:gd name="T0" fmla="*/ 2147483647 w 247"/>
              <a:gd name="T1" fmla="*/ 0 h 195"/>
              <a:gd name="T2" fmla="*/ 0 w 247"/>
              <a:gd name="T3" fmla="*/ 2147483647 h 195"/>
              <a:gd name="T4" fmla="*/ 2147483647 w 247"/>
              <a:gd name="T5" fmla="*/ 2147483647 h 195"/>
              <a:gd name="T6" fmla="*/ 2147483647 w 247"/>
              <a:gd name="T7" fmla="*/ 2147483647 h 195"/>
              <a:gd name="T8" fmla="*/ 2147483647 w 247"/>
              <a:gd name="T9" fmla="*/ 2147483647 h 195"/>
              <a:gd name="T10" fmla="*/ 2147483647 w 247"/>
              <a:gd name="T11" fmla="*/ 0 h 195"/>
              <a:gd name="T12" fmla="*/ 0 60000 65536"/>
              <a:gd name="T13" fmla="*/ 0 60000 65536"/>
              <a:gd name="T14" fmla="*/ 0 60000 65536"/>
              <a:gd name="T15" fmla="*/ 0 60000 65536"/>
              <a:gd name="T16" fmla="*/ 0 60000 65536"/>
              <a:gd name="T17" fmla="*/ 0 60000 65536"/>
              <a:gd name="T18" fmla="*/ 0 w 247"/>
              <a:gd name="T19" fmla="*/ 0 h 195"/>
              <a:gd name="T20" fmla="*/ 247 w 247"/>
              <a:gd name="T21" fmla="*/ 195 h 195"/>
            </a:gdLst>
            <a:ahLst/>
            <a:cxnLst>
              <a:cxn ang="T12">
                <a:pos x="T0" y="T1"/>
              </a:cxn>
              <a:cxn ang="T13">
                <a:pos x="T2" y="T3"/>
              </a:cxn>
              <a:cxn ang="T14">
                <a:pos x="T4" y="T5"/>
              </a:cxn>
              <a:cxn ang="T15">
                <a:pos x="T6" y="T7"/>
              </a:cxn>
              <a:cxn ang="T16">
                <a:pos x="T8" y="T9"/>
              </a:cxn>
              <a:cxn ang="T17">
                <a:pos x="T10" y="T11"/>
              </a:cxn>
            </a:cxnLst>
            <a:rect l="T18" t="T19" r="T20" b="T21"/>
            <a:pathLst>
              <a:path w="247" h="195">
                <a:moveTo>
                  <a:pt x="42" y="0"/>
                </a:moveTo>
                <a:lnTo>
                  <a:pt x="0" y="53"/>
                </a:lnTo>
                <a:lnTo>
                  <a:pt x="68" y="195"/>
                </a:lnTo>
                <a:lnTo>
                  <a:pt x="247" y="184"/>
                </a:lnTo>
                <a:lnTo>
                  <a:pt x="236" y="27"/>
                </a:lnTo>
                <a:lnTo>
                  <a:pt x="42"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699" name="Freeform 17"/>
          <p:cNvSpPr>
            <a:spLocks/>
          </p:cNvSpPr>
          <p:nvPr/>
        </p:nvSpPr>
        <p:spPr bwMode="auto">
          <a:xfrm>
            <a:off x="5454651" y="3554413"/>
            <a:ext cx="403225" cy="571500"/>
          </a:xfrm>
          <a:custGeom>
            <a:avLst/>
            <a:gdLst>
              <a:gd name="T0" fmla="*/ 0 w 289"/>
              <a:gd name="T1" fmla="*/ 2147483647 h 410"/>
              <a:gd name="T2" fmla="*/ 0 w 289"/>
              <a:gd name="T3" fmla="*/ 2147483647 h 410"/>
              <a:gd name="T4" fmla="*/ 2147483647 w 289"/>
              <a:gd name="T5" fmla="*/ 2147483647 h 410"/>
              <a:gd name="T6" fmla="*/ 2147483647 w 289"/>
              <a:gd name="T7" fmla="*/ 2147483647 h 410"/>
              <a:gd name="T8" fmla="*/ 2147483647 w 289"/>
              <a:gd name="T9" fmla="*/ 0 h 410"/>
              <a:gd name="T10" fmla="*/ 0 w 289"/>
              <a:gd name="T11" fmla="*/ 2147483647 h 410"/>
              <a:gd name="T12" fmla="*/ 0 60000 65536"/>
              <a:gd name="T13" fmla="*/ 0 60000 65536"/>
              <a:gd name="T14" fmla="*/ 0 60000 65536"/>
              <a:gd name="T15" fmla="*/ 0 60000 65536"/>
              <a:gd name="T16" fmla="*/ 0 60000 65536"/>
              <a:gd name="T17" fmla="*/ 0 60000 65536"/>
              <a:gd name="T18" fmla="*/ 0 w 289"/>
              <a:gd name="T19" fmla="*/ 0 h 410"/>
              <a:gd name="T20" fmla="*/ 289 w 289"/>
              <a:gd name="T21" fmla="*/ 410 h 410"/>
            </a:gdLst>
            <a:ahLst/>
            <a:cxnLst>
              <a:cxn ang="T12">
                <a:pos x="T0" y="T1"/>
              </a:cxn>
              <a:cxn ang="T13">
                <a:pos x="T2" y="T3"/>
              </a:cxn>
              <a:cxn ang="T14">
                <a:pos x="T4" y="T5"/>
              </a:cxn>
              <a:cxn ang="T15">
                <a:pos x="T6" y="T7"/>
              </a:cxn>
              <a:cxn ang="T16">
                <a:pos x="T8" y="T9"/>
              </a:cxn>
              <a:cxn ang="T17">
                <a:pos x="T10" y="T11"/>
              </a:cxn>
            </a:cxnLst>
            <a:rect l="T18" t="T19" r="T20" b="T21"/>
            <a:pathLst>
              <a:path w="289" h="410">
                <a:moveTo>
                  <a:pt x="0" y="16"/>
                </a:moveTo>
                <a:lnTo>
                  <a:pt x="0" y="252"/>
                </a:lnTo>
                <a:lnTo>
                  <a:pt x="216" y="410"/>
                </a:lnTo>
                <a:lnTo>
                  <a:pt x="289" y="263"/>
                </a:lnTo>
                <a:lnTo>
                  <a:pt x="63" y="0"/>
                </a:lnTo>
                <a:lnTo>
                  <a:pt x="0" y="16"/>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0" name="Freeform 18"/>
          <p:cNvSpPr>
            <a:spLocks/>
          </p:cNvSpPr>
          <p:nvPr/>
        </p:nvSpPr>
        <p:spPr bwMode="auto">
          <a:xfrm>
            <a:off x="5843589" y="4052888"/>
            <a:ext cx="198437" cy="139700"/>
          </a:xfrm>
          <a:custGeom>
            <a:avLst/>
            <a:gdLst>
              <a:gd name="T0" fmla="*/ 2147483647 w 142"/>
              <a:gd name="T1" fmla="*/ 0 h 100"/>
              <a:gd name="T2" fmla="*/ 0 w 142"/>
              <a:gd name="T3" fmla="*/ 2147483647 h 100"/>
              <a:gd name="T4" fmla="*/ 2147483647 w 142"/>
              <a:gd name="T5" fmla="*/ 2147483647 h 100"/>
              <a:gd name="T6" fmla="*/ 2147483647 w 142"/>
              <a:gd name="T7" fmla="*/ 2147483647 h 100"/>
              <a:gd name="T8" fmla="*/ 2147483647 w 142"/>
              <a:gd name="T9" fmla="*/ 0 h 100"/>
              <a:gd name="T10" fmla="*/ 0 60000 65536"/>
              <a:gd name="T11" fmla="*/ 0 60000 65536"/>
              <a:gd name="T12" fmla="*/ 0 60000 65536"/>
              <a:gd name="T13" fmla="*/ 0 60000 65536"/>
              <a:gd name="T14" fmla="*/ 0 60000 65536"/>
              <a:gd name="T15" fmla="*/ 0 w 142"/>
              <a:gd name="T16" fmla="*/ 0 h 100"/>
              <a:gd name="T17" fmla="*/ 142 w 142"/>
              <a:gd name="T18" fmla="*/ 100 h 100"/>
            </a:gdLst>
            <a:ahLst/>
            <a:cxnLst>
              <a:cxn ang="T10">
                <a:pos x="T0" y="T1"/>
              </a:cxn>
              <a:cxn ang="T11">
                <a:pos x="T2" y="T3"/>
              </a:cxn>
              <a:cxn ang="T12">
                <a:pos x="T4" y="T5"/>
              </a:cxn>
              <a:cxn ang="T13">
                <a:pos x="T6" y="T7"/>
              </a:cxn>
              <a:cxn ang="T14">
                <a:pos x="T8" y="T9"/>
              </a:cxn>
            </a:cxnLst>
            <a:rect l="T15" t="T16" r="T17" b="T18"/>
            <a:pathLst>
              <a:path w="142" h="100">
                <a:moveTo>
                  <a:pt x="37" y="0"/>
                </a:moveTo>
                <a:lnTo>
                  <a:pt x="0" y="57"/>
                </a:lnTo>
                <a:lnTo>
                  <a:pt x="110" y="100"/>
                </a:lnTo>
                <a:lnTo>
                  <a:pt x="142" y="31"/>
                </a:lnTo>
                <a:lnTo>
                  <a:pt x="37"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1" name="Freeform 19"/>
          <p:cNvSpPr>
            <a:spLocks/>
          </p:cNvSpPr>
          <p:nvPr/>
        </p:nvSpPr>
        <p:spPr bwMode="auto">
          <a:xfrm>
            <a:off x="3246439" y="3905250"/>
            <a:ext cx="454025" cy="279400"/>
          </a:xfrm>
          <a:custGeom>
            <a:avLst/>
            <a:gdLst>
              <a:gd name="T0" fmla="*/ 2147483647 w 326"/>
              <a:gd name="T1" fmla="*/ 0 h 200"/>
              <a:gd name="T2" fmla="*/ 0 w 326"/>
              <a:gd name="T3" fmla="*/ 2147483647 h 200"/>
              <a:gd name="T4" fmla="*/ 2147483647 w 326"/>
              <a:gd name="T5" fmla="*/ 2147483647 h 200"/>
              <a:gd name="T6" fmla="*/ 2147483647 w 326"/>
              <a:gd name="T7" fmla="*/ 2147483647 h 200"/>
              <a:gd name="T8" fmla="*/ 2147483647 w 326"/>
              <a:gd name="T9" fmla="*/ 2147483647 h 200"/>
              <a:gd name="T10" fmla="*/ 2147483647 w 326"/>
              <a:gd name="T11" fmla="*/ 2147483647 h 200"/>
              <a:gd name="T12" fmla="*/ 2147483647 w 326"/>
              <a:gd name="T13" fmla="*/ 0 h 200"/>
              <a:gd name="T14" fmla="*/ 0 60000 65536"/>
              <a:gd name="T15" fmla="*/ 0 60000 65536"/>
              <a:gd name="T16" fmla="*/ 0 60000 65536"/>
              <a:gd name="T17" fmla="*/ 0 60000 65536"/>
              <a:gd name="T18" fmla="*/ 0 60000 65536"/>
              <a:gd name="T19" fmla="*/ 0 60000 65536"/>
              <a:gd name="T20" fmla="*/ 0 60000 65536"/>
              <a:gd name="T21" fmla="*/ 0 w 326"/>
              <a:gd name="T22" fmla="*/ 0 h 200"/>
              <a:gd name="T23" fmla="*/ 326 w 32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6" h="200">
                <a:moveTo>
                  <a:pt x="5" y="0"/>
                </a:moveTo>
                <a:lnTo>
                  <a:pt x="0" y="169"/>
                </a:lnTo>
                <a:lnTo>
                  <a:pt x="278" y="200"/>
                </a:lnTo>
                <a:lnTo>
                  <a:pt x="326" y="163"/>
                </a:lnTo>
                <a:lnTo>
                  <a:pt x="315" y="85"/>
                </a:lnTo>
                <a:lnTo>
                  <a:pt x="200" y="21"/>
                </a:lnTo>
                <a:lnTo>
                  <a:pt x="5"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2" name="Freeform 20"/>
          <p:cNvSpPr>
            <a:spLocks/>
          </p:cNvSpPr>
          <p:nvPr/>
        </p:nvSpPr>
        <p:spPr bwMode="auto">
          <a:xfrm>
            <a:off x="4779964" y="3986214"/>
            <a:ext cx="204787" cy="161925"/>
          </a:xfrm>
          <a:custGeom>
            <a:avLst/>
            <a:gdLst>
              <a:gd name="T0" fmla="*/ 2147483647 w 147"/>
              <a:gd name="T1" fmla="*/ 2147483647 h 116"/>
              <a:gd name="T2" fmla="*/ 0 w 147"/>
              <a:gd name="T3" fmla="*/ 2147483647 h 116"/>
              <a:gd name="T4" fmla="*/ 2147483647 w 147"/>
              <a:gd name="T5" fmla="*/ 2147483647 h 116"/>
              <a:gd name="T6" fmla="*/ 2147483647 w 147"/>
              <a:gd name="T7" fmla="*/ 0 h 116"/>
              <a:gd name="T8" fmla="*/ 2147483647 w 147"/>
              <a:gd name="T9" fmla="*/ 2147483647 h 116"/>
              <a:gd name="T10" fmla="*/ 0 60000 65536"/>
              <a:gd name="T11" fmla="*/ 0 60000 65536"/>
              <a:gd name="T12" fmla="*/ 0 60000 65536"/>
              <a:gd name="T13" fmla="*/ 0 60000 65536"/>
              <a:gd name="T14" fmla="*/ 0 60000 65536"/>
              <a:gd name="T15" fmla="*/ 0 w 147"/>
              <a:gd name="T16" fmla="*/ 0 h 116"/>
              <a:gd name="T17" fmla="*/ 147 w 147"/>
              <a:gd name="T18" fmla="*/ 116 h 116"/>
            </a:gdLst>
            <a:ahLst/>
            <a:cxnLst>
              <a:cxn ang="T10">
                <a:pos x="T0" y="T1"/>
              </a:cxn>
              <a:cxn ang="T11">
                <a:pos x="T2" y="T3"/>
              </a:cxn>
              <a:cxn ang="T12">
                <a:pos x="T4" y="T5"/>
              </a:cxn>
              <a:cxn ang="T13">
                <a:pos x="T6" y="T7"/>
              </a:cxn>
              <a:cxn ang="T14">
                <a:pos x="T8" y="T9"/>
              </a:cxn>
            </a:cxnLst>
            <a:rect l="T15" t="T16" r="T17" b="T18"/>
            <a:pathLst>
              <a:path w="147" h="116">
                <a:moveTo>
                  <a:pt x="21" y="21"/>
                </a:moveTo>
                <a:lnTo>
                  <a:pt x="0" y="95"/>
                </a:lnTo>
                <a:lnTo>
                  <a:pt x="121" y="116"/>
                </a:lnTo>
                <a:lnTo>
                  <a:pt x="147" y="0"/>
                </a:lnTo>
                <a:lnTo>
                  <a:pt x="21" y="21"/>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3" name="Freeform 21"/>
          <p:cNvSpPr>
            <a:spLocks/>
          </p:cNvSpPr>
          <p:nvPr/>
        </p:nvSpPr>
        <p:spPr bwMode="auto">
          <a:xfrm>
            <a:off x="3986213" y="3971925"/>
            <a:ext cx="419100" cy="147638"/>
          </a:xfrm>
          <a:custGeom>
            <a:avLst/>
            <a:gdLst>
              <a:gd name="T0" fmla="*/ 2147483647 w 300"/>
              <a:gd name="T1" fmla="*/ 0 h 105"/>
              <a:gd name="T2" fmla="*/ 0 w 300"/>
              <a:gd name="T3" fmla="*/ 2147483647 h 105"/>
              <a:gd name="T4" fmla="*/ 2147483647 w 300"/>
              <a:gd name="T5" fmla="*/ 2147483647 h 105"/>
              <a:gd name="T6" fmla="*/ 2147483647 w 300"/>
              <a:gd name="T7" fmla="*/ 2147483647 h 105"/>
              <a:gd name="T8" fmla="*/ 2147483647 w 300"/>
              <a:gd name="T9" fmla="*/ 2147483647 h 105"/>
              <a:gd name="T10" fmla="*/ 2147483647 w 300"/>
              <a:gd name="T11" fmla="*/ 0 h 105"/>
              <a:gd name="T12" fmla="*/ 0 60000 65536"/>
              <a:gd name="T13" fmla="*/ 0 60000 65536"/>
              <a:gd name="T14" fmla="*/ 0 60000 65536"/>
              <a:gd name="T15" fmla="*/ 0 60000 65536"/>
              <a:gd name="T16" fmla="*/ 0 60000 65536"/>
              <a:gd name="T17" fmla="*/ 0 60000 65536"/>
              <a:gd name="T18" fmla="*/ 0 w 300"/>
              <a:gd name="T19" fmla="*/ 0 h 105"/>
              <a:gd name="T20" fmla="*/ 300 w 300"/>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300" h="105">
                <a:moveTo>
                  <a:pt x="11" y="0"/>
                </a:moveTo>
                <a:lnTo>
                  <a:pt x="0" y="63"/>
                </a:lnTo>
                <a:lnTo>
                  <a:pt x="190" y="105"/>
                </a:lnTo>
                <a:lnTo>
                  <a:pt x="295" y="58"/>
                </a:lnTo>
                <a:lnTo>
                  <a:pt x="300" y="10"/>
                </a:lnTo>
                <a:lnTo>
                  <a:pt x="11"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4" name="Freeform 22"/>
          <p:cNvSpPr>
            <a:spLocks/>
          </p:cNvSpPr>
          <p:nvPr/>
        </p:nvSpPr>
        <p:spPr bwMode="auto">
          <a:xfrm>
            <a:off x="6789738" y="4346576"/>
            <a:ext cx="609600" cy="80963"/>
          </a:xfrm>
          <a:custGeom>
            <a:avLst/>
            <a:gdLst>
              <a:gd name="T0" fmla="*/ 0 w 437"/>
              <a:gd name="T1" fmla="*/ 2147483647 h 58"/>
              <a:gd name="T2" fmla="*/ 0 w 437"/>
              <a:gd name="T3" fmla="*/ 2147483647 h 58"/>
              <a:gd name="T4" fmla="*/ 2147483647 w 437"/>
              <a:gd name="T5" fmla="*/ 2147483647 h 58"/>
              <a:gd name="T6" fmla="*/ 2147483647 w 437"/>
              <a:gd name="T7" fmla="*/ 0 h 58"/>
              <a:gd name="T8" fmla="*/ 0 w 437"/>
              <a:gd name="T9" fmla="*/ 2147483647 h 58"/>
              <a:gd name="T10" fmla="*/ 0 60000 65536"/>
              <a:gd name="T11" fmla="*/ 0 60000 65536"/>
              <a:gd name="T12" fmla="*/ 0 60000 65536"/>
              <a:gd name="T13" fmla="*/ 0 60000 65536"/>
              <a:gd name="T14" fmla="*/ 0 60000 65536"/>
              <a:gd name="T15" fmla="*/ 0 w 437"/>
              <a:gd name="T16" fmla="*/ 0 h 58"/>
              <a:gd name="T17" fmla="*/ 437 w 437"/>
              <a:gd name="T18" fmla="*/ 58 h 58"/>
            </a:gdLst>
            <a:ahLst/>
            <a:cxnLst>
              <a:cxn ang="T10">
                <a:pos x="T0" y="T1"/>
              </a:cxn>
              <a:cxn ang="T11">
                <a:pos x="T2" y="T3"/>
              </a:cxn>
              <a:cxn ang="T12">
                <a:pos x="T4" y="T5"/>
              </a:cxn>
              <a:cxn ang="T13">
                <a:pos x="T6" y="T7"/>
              </a:cxn>
              <a:cxn ang="T14">
                <a:pos x="T8" y="T9"/>
              </a:cxn>
            </a:cxnLst>
            <a:rect l="T15" t="T16" r="T17" b="T18"/>
            <a:pathLst>
              <a:path w="437" h="58">
                <a:moveTo>
                  <a:pt x="0" y="5"/>
                </a:moveTo>
                <a:lnTo>
                  <a:pt x="0" y="42"/>
                </a:lnTo>
                <a:lnTo>
                  <a:pt x="437" y="58"/>
                </a:lnTo>
                <a:lnTo>
                  <a:pt x="437" y="0"/>
                </a:lnTo>
                <a:lnTo>
                  <a:pt x="0" y="5"/>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5" name="Freeform 23"/>
          <p:cNvSpPr>
            <a:spLocks/>
          </p:cNvSpPr>
          <p:nvPr/>
        </p:nvSpPr>
        <p:spPr bwMode="auto">
          <a:xfrm>
            <a:off x="6430964" y="4352926"/>
            <a:ext cx="300037" cy="206375"/>
          </a:xfrm>
          <a:custGeom>
            <a:avLst/>
            <a:gdLst>
              <a:gd name="T0" fmla="*/ 2147483647 w 216"/>
              <a:gd name="T1" fmla="*/ 0 h 148"/>
              <a:gd name="T2" fmla="*/ 0 w 216"/>
              <a:gd name="T3" fmla="*/ 2147483647 h 148"/>
              <a:gd name="T4" fmla="*/ 2147483647 w 216"/>
              <a:gd name="T5" fmla="*/ 2147483647 h 148"/>
              <a:gd name="T6" fmla="*/ 2147483647 w 216"/>
              <a:gd name="T7" fmla="*/ 2147483647 h 148"/>
              <a:gd name="T8" fmla="*/ 2147483647 w 216"/>
              <a:gd name="T9" fmla="*/ 2147483647 h 148"/>
              <a:gd name="T10" fmla="*/ 2147483647 w 216"/>
              <a:gd name="T11" fmla="*/ 2147483647 h 148"/>
              <a:gd name="T12" fmla="*/ 2147483647 w 216"/>
              <a:gd name="T13" fmla="*/ 0 h 148"/>
              <a:gd name="T14" fmla="*/ 0 60000 65536"/>
              <a:gd name="T15" fmla="*/ 0 60000 65536"/>
              <a:gd name="T16" fmla="*/ 0 60000 65536"/>
              <a:gd name="T17" fmla="*/ 0 60000 65536"/>
              <a:gd name="T18" fmla="*/ 0 60000 65536"/>
              <a:gd name="T19" fmla="*/ 0 60000 65536"/>
              <a:gd name="T20" fmla="*/ 0 60000 65536"/>
              <a:gd name="T21" fmla="*/ 0 w 216"/>
              <a:gd name="T22" fmla="*/ 0 h 148"/>
              <a:gd name="T23" fmla="*/ 216 w 216"/>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48">
                <a:moveTo>
                  <a:pt x="5" y="0"/>
                </a:moveTo>
                <a:lnTo>
                  <a:pt x="0" y="42"/>
                </a:lnTo>
                <a:lnTo>
                  <a:pt x="63" y="42"/>
                </a:lnTo>
                <a:lnTo>
                  <a:pt x="163" y="148"/>
                </a:lnTo>
                <a:lnTo>
                  <a:pt x="216" y="111"/>
                </a:lnTo>
                <a:lnTo>
                  <a:pt x="110" y="6"/>
                </a:lnTo>
                <a:lnTo>
                  <a:pt x="5"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6" name="Freeform 24"/>
          <p:cNvSpPr>
            <a:spLocks/>
          </p:cNvSpPr>
          <p:nvPr/>
        </p:nvSpPr>
        <p:spPr bwMode="auto">
          <a:xfrm>
            <a:off x="8037513" y="4125914"/>
            <a:ext cx="455612" cy="257175"/>
          </a:xfrm>
          <a:custGeom>
            <a:avLst/>
            <a:gdLst>
              <a:gd name="T0" fmla="*/ 2147483647 w 326"/>
              <a:gd name="T1" fmla="*/ 0 h 184"/>
              <a:gd name="T2" fmla="*/ 0 w 326"/>
              <a:gd name="T3" fmla="*/ 2147483647 h 184"/>
              <a:gd name="T4" fmla="*/ 2147483647 w 326"/>
              <a:gd name="T5" fmla="*/ 2147483647 h 184"/>
              <a:gd name="T6" fmla="*/ 2147483647 w 326"/>
              <a:gd name="T7" fmla="*/ 2147483647 h 184"/>
              <a:gd name="T8" fmla="*/ 2147483647 w 326"/>
              <a:gd name="T9" fmla="*/ 2147483647 h 184"/>
              <a:gd name="T10" fmla="*/ 2147483647 w 326"/>
              <a:gd name="T11" fmla="*/ 2147483647 h 184"/>
              <a:gd name="T12" fmla="*/ 2147483647 w 326"/>
              <a:gd name="T13" fmla="*/ 0 h 184"/>
              <a:gd name="T14" fmla="*/ 0 60000 65536"/>
              <a:gd name="T15" fmla="*/ 0 60000 65536"/>
              <a:gd name="T16" fmla="*/ 0 60000 65536"/>
              <a:gd name="T17" fmla="*/ 0 60000 65536"/>
              <a:gd name="T18" fmla="*/ 0 60000 65536"/>
              <a:gd name="T19" fmla="*/ 0 60000 65536"/>
              <a:gd name="T20" fmla="*/ 0 60000 65536"/>
              <a:gd name="T21" fmla="*/ 0 w 326"/>
              <a:gd name="T22" fmla="*/ 0 h 184"/>
              <a:gd name="T23" fmla="*/ 326 w 326"/>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6" h="184">
                <a:moveTo>
                  <a:pt x="10" y="0"/>
                </a:moveTo>
                <a:lnTo>
                  <a:pt x="0" y="48"/>
                </a:lnTo>
                <a:lnTo>
                  <a:pt x="47" y="58"/>
                </a:lnTo>
                <a:lnTo>
                  <a:pt x="42" y="132"/>
                </a:lnTo>
                <a:lnTo>
                  <a:pt x="326" y="184"/>
                </a:lnTo>
                <a:lnTo>
                  <a:pt x="273" y="32"/>
                </a:lnTo>
                <a:lnTo>
                  <a:pt x="10"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7" name="Freeform 25"/>
          <p:cNvSpPr>
            <a:spLocks/>
          </p:cNvSpPr>
          <p:nvPr/>
        </p:nvSpPr>
        <p:spPr bwMode="auto">
          <a:xfrm>
            <a:off x="6761163" y="4427538"/>
            <a:ext cx="182562" cy="184150"/>
          </a:xfrm>
          <a:custGeom>
            <a:avLst/>
            <a:gdLst>
              <a:gd name="T0" fmla="*/ 2147483647 w 131"/>
              <a:gd name="T1" fmla="*/ 0 h 132"/>
              <a:gd name="T2" fmla="*/ 0 w 131"/>
              <a:gd name="T3" fmla="*/ 2147483647 h 132"/>
              <a:gd name="T4" fmla="*/ 2147483647 w 131"/>
              <a:gd name="T5" fmla="*/ 2147483647 h 132"/>
              <a:gd name="T6" fmla="*/ 2147483647 w 131"/>
              <a:gd name="T7" fmla="*/ 2147483647 h 132"/>
              <a:gd name="T8" fmla="*/ 2147483647 w 131"/>
              <a:gd name="T9" fmla="*/ 0 h 132"/>
              <a:gd name="T10" fmla="*/ 0 60000 65536"/>
              <a:gd name="T11" fmla="*/ 0 60000 65536"/>
              <a:gd name="T12" fmla="*/ 0 60000 65536"/>
              <a:gd name="T13" fmla="*/ 0 60000 65536"/>
              <a:gd name="T14" fmla="*/ 0 60000 65536"/>
              <a:gd name="T15" fmla="*/ 0 w 131"/>
              <a:gd name="T16" fmla="*/ 0 h 132"/>
              <a:gd name="T17" fmla="*/ 131 w 131"/>
              <a:gd name="T18" fmla="*/ 132 h 132"/>
            </a:gdLst>
            <a:ahLst/>
            <a:cxnLst>
              <a:cxn ang="T10">
                <a:pos x="T0" y="T1"/>
              </a:cxn>
              <a:cxn ang="T11">
                <a:pos x="T2" y="T3"/>
              </a:cxn>
              <a:cxn ang="T12">
                <a:pos x="T4" y="T5"/>
              </a:cxn>
              <a:cxn ang="T13">
                <a:pos x="T6" y="T7"/>
              </a:cxn>
              <a:cxn ang="T14">
                <a:pos x="T8" y="T9"/>
              </a:cxn>
            </a:cxnLst>
            <a:rect l="T15" t="T16" r="T17" b="T18"/>
            <a:pathLst>
              <a:path w="131" h="132">
                <a:moveTo>
                  <a:pt x="37" y="0"/>
                </a:moveTo>
                <a:lnTo>
                  <a:pt x="0" y="26"/>
                </a:lnTo>
                <a:lnTo>
                  <a:pt x="105" y="132"/>
                </a:lnTo>
                <a:lnTo>
                  <a:pt x="131" y="95"/>
                </a:lnTo>
                <a:lnTo>
                  <a:pt x="37"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8" name="Freeform 26"/>
          <p:cNvSpPr>
            <a:spLocks/>
          </p:cNvSpPr>
          <p:nvPr/>
        </p:nvSpPr>
        <p:spPr bwMode="auto">
          <a:xfrm>
            <a:off x="5373689" y="2460626"/>
            <a:ext cx="212725" cy="182563"/>
          </a:xfrm>
          <a:custGeom>
            <a:avLst/>
            <a:gdLst>
              <a:gd name="T0" fmla="*/ 2147483647 w 153"/>
              <a:gd name="T1" fmla="*/ 2147483647 h 131"/>
              <a:gd name="T2" fmla="*/ 0 w 153"/>
              <a:gd name="T3" fmla="*/ 2147483647 h 131"/>
              <a:gd name="T4" fmla="*/ 2147483647 w 153"/>
              <a:gd name="T5" fmla="*/ 2147483647 h 131"/>
              <a:gd name="T6" fmla="*/ 2147483647 w 153"/>
              <a:gd name="T7" fmla="*/ 0 h 131"/>
              <a:gd name="T8" fmla="*/ 2147483647 w 153"/>
              <a:gd name="T9" fmla="*/ 2147483647 h 131"/>
              <a:gd name="T10" fmla="*/ 0 60000 65536"/>
              <a:gd name="T11" fmla="*/ 0 60000 65536"/>
              <a:gd name="T12" fmla="*/ 0 60000 65536"/>
              <a:gd name="T13" fmla="*/ 0 60000 65536"/>
              <a:gd name="T14" fmla="*/ 0 60000 65536"/>
              <a:gd name="T15" fmla="*/ 0 w 153"/>
              <a:gd name="T16" fmla="*/ 0 h 131"/>
              <a:gd name="T17" fmla="*/ 153 w 153"/>
              <a:gd name="T18" fmla="*/ 131 h 131"/>
            </a:gdLst>
            <a:ahLst/>
            <a:cxnLst>
              <a:cxn ang="T10">
                <a:pos x="T0" y="T1"/>
              </a:cxn>
              <a:cxn ang="T11">
                <a:pos x="T2" y="T3"/>
              </a:cxn>
              <a:cxn ang="T12">
                <a:pos x="T4" y="T5"/>
              </a:cxn>
              <a:cxn ang="T13">
                <a:pos x="T6" y="T7"/>
              </a:cxn>
              <a:cxn ang="T14">
                <a:pos x="T8" y="T9"/>
              </a:cxn>
            </a:cxnLst>
            <a:rect l="T15" t="T16" r="T17" b="T18"/>
            <a:pathLst>
              <a:path w="153" h="131">
                <a:moveTo>
                  <a:pt x="42" y="5"/>
                </a:moveTo>
                <a:lnTo>
                  <a:pt x="0" y="131"/>
                </a:lnTo>
                <a:lnTo>
                  <a:pt x="116" y="131"/>
                </a:lnTo>
                <a:lnTo>
                  <a:pt x="153" y="0"/>
                </a:lnTo>
                <a:lnTo>
                  <a:pt x="42" y="5"/>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09" name="Freeform 27"/>
          <p:cNvSpPr>
            <a:spLocks/>
          </p:cNvSpPr>
          <p:nvPr/>
        </p:nvSpPr>
        <p:spPr bwMode="auto">
          <a:xfrm>
            <a:off x="6686551" y="3708401"/>
            <a:ext cx="214313" cy="176213"/>
          </a:xfrm>
          <a:custGeom>
            <a:avLst/>
            <a:gdLst>
              <a:gd name="T0" fmla="*/ 2147483647 w 153"/>
              <a:gd name="T1" fmla="*/ 0 h 127"/>
              <a:gd name="T2" fmla="*/ 0 w 153"/>
              <a:gd name="T3" fmla="*/ 2147483647 h 127"/>
              <a:gd name="T4" fmla="*/ 2147483647 w 153"/>
              <a:gd name="T5" fmla="*/ 2147483647 h 127"/>
              <a:gd name="T6" fmla="*/ 2147483647 w 153"/>
              <a:gd name="T7" fmla="*/ 2147483647 h 127"/>
              <a:gd name="T8" fmla="*/ 2147483647 w 153"/>
              <a:gd name="T9" fmla="*/ 0 h 127"/>
              <a:gd name="T10" fmla="*/ 0 60000 65536"/>
              <a:gd name="T11" fmla="*/ 0 60000 65536"/>
              <a:gd name="T12" fmla="*/ 0 60000 65536"/>
              <a:gd name="T13" fmla="*/ 0 60000 65536"/>
              <a:gd name="T14" fmla="*/ 0 60000 65536"/>
              <a:gd name="T15" fmla="*/ 0 w 153"/>
              <a:gd name="T16" fmla="*/ 0 h 127"/>
              <a:gd name="T17" fmla="*/ 153 w 153"/>
              <a:gd name="T18" fmla="*/ 127 h 127"/>
            </a:gdLst>
            <a:ahLst/>
            <a:cxnLst>
              <a:cxn ang="T10">
                <a:pos x="T0" y="T1"/>
              </a:cxn>
              <a:cxn ang="T11">
                <a:pos x="T2" y="T3"/>
              </a:cxn>
              <a:cxn ang="T12">
                <a:pos x="T4" y="T5"/>
              </a:cxn>
              <a:cxn ang="T13">
                <a:pos x="T6" y="T7"/>
              </a:cxn>
              <a:cxn ang="T14">
                <a:pos x="T8" y="T9"/>
              </a:cxn>
            </a:cxnLst>
            <a:rect l="T15" t="T16" r="T17" b="T18"/>
            <a:pathLst>
              <a:path w="153" h="127">
                <a:moveTo>
                  <a:pt x="47" y="0"/>
                </a:moveTo>
                <a:lnTo>
                  <a:pt x="0" y="32"/>
                </a:lnTo>
                <a:lnTo>
                  <a:pt x="111" y="127"/>
                </a:lnTo>
                <a:lnTo>
                  <a:pt x="153" y="90"/>
                </a:lnTo>
                <a:lnTo>
                  <a:pt x="47"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0" name="Freeform 28"/>
          <p:cNvSpPr>
            <a:spLocks/>
          </p:cNvSpPr>
          <p:nvPr/>
        </p:nvSpPr>
        <p:spPr bwMode="auto">
          <a:xfrm>
            <a:off x="6577014" y="4213226"/>
            <a:ext cx="249237" cy="74613"/>
          </a:xfrm>
          <a:custGeom>
            <a:avLst/>
            <a:gdLst>
              <a:gd name="T0" fmla="*/ 0 w 179"/>
              <a:gd name="T1" fmla="*/ 2147483647 h 53"/>
              <a:gd name="T2" fmla="*/ 2147483647 w 179"/>
              <a:gd name="T3" fmla="*/ 2147483647 h 53"/>
              <a:gd name="T4" fmla="*/ 2147483647 w 179"/>
              <a:gd name="T5" fmla="*/ 2147483647 h 53"/>
              <a:gd name="T6" fmla="*/ 2147483647 w 179"/>
              <a:gd name="T7" fmla="*/ 0 h 53"/>
              <a:gd name="T8" fmla="*/ 0 w 179"/>
              <a:gd name="T9" fmla="*/ 2147483647 h 53"/>
              <a:gd name="T10" fmla="*/ 0 60000 65536"/>
              <a:gd name="T11" fmla="*/ 0 60000 65536"/>
              <a:gd name="T12" fmla="*/ 0 60000 65536"/>
              <a:gd name="T13" fmla="*/ 0 60000 65536"/>
              <a:gd name="T14" fmla="*/ 0 60000 65536"/>
              <a:gd name="T15" fmla="*/ 0 w 179"/>
              <a:gd name="T16" fmla="*/ 0 h 53"/>
              <a:gd name="T17" fmla="*/ 179 w 179"/>
              <a:gd name="T18" fmla="*/ 53 h 53"/>
            </a:gdLst>
            <a:ahLst/>
            <a:cxnLst>
              <a:cxn ang="T10">
                <a:pos x="T0" y="T1"/>
              </a:cxn>
              <a:cxn ang="T11">
                <a:pos x="T2" y="T3"/>
              </a:cxn>
              <a:cxn ang="T12">
                <a:pos x="T4" y="T5"/>
              </a:cxn>
              <a:cxn ang="T13">
                <a:pos x="T6" y="T7"/>
              </a:cxn>
              <a:cxn ang="T14">
                <a:pos x="T8" y="T9"/>
              </a:cxn>
            </a:cxnLst>
            <a:rect l="T15" t="T16" r="T17" b="T18"/>
            <a:pathLst>
              <a:path w="179" h="53">
                <a:moveTo>
                  <a:pt x="0" y="6"/>
                </a:moveTo>
                <a:lnTo>
                  <a:pt x="21" y="42"/>
                </a:lnTo>
                <a:lnTo>
                  <a:pt x="179" y="53"/>
                </a:lnTo>
                <a:lnTo>
                  <a:pt x="158" y="0"/>
                </a:lnTo>
                <a:lnTo>
                  <a:pt x="0" y="6"/>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1" name="Freeform 29"/>
          <p:cNvSpPr>
            <a:spLocks/>
          </p:cNvSpPr>
          <p:nvPr/>
        </p:nvSpPr>
        <p:spPr bwMode="auto">
          <a:xfrm>
            <a:off x="5564189" y="3305176"/>
            <a:ext cx="161925" cy="174625"/>
          </a:xfrm>
          <a:custGeom>
            <a:avLst/>
            <a:gdLst>
              <a:gd name="T0" fmla="*/ 2147483647 w 116"/>
              <a:gd name="T1" fmla="*/ 0 h 126"/>
              <a:gd name="T2" fmla="*/ 0 w 116"/>
              <a:gd name="T3" fmla="*/ 2147483647 h 126"/>
              <a:gd name="T4" fmla="*/ 2147483647 w 116"/>
              <a:gd name="T5" fmla="*/ 2147483647 h 126"/>
              <a:gd name="T6" fmla="*/ 2147483647 w 116"/>
              <a:gd name="T7" fmla="*/ 2147483647 h 126"/>
              <a:gd name="T8" fmla="*/ 2147483647 w 116"/>
              <a:gd name="T9" fmla="*/ 0 h 126"/>
              <a:gd name="T10" fmla="*/ 0 60000 65536"/>
              <a:gd name="T11" fmla="*/ 0 60000 65536"/>
              <a:gd name="T12" fmla="*/ 0 60000 65536"/>
              <a:gd name="T13" fmla="*/ 0 60000 65536"/>
              <a:gd name="T14" fmla="*/ 0 60000 65536"/>
              <a:gd name="T15" fmla="*/ 0 w 116"/>
              <a:gd name="T16" fmla="*/ 0 h 126"/>
              <a:gd name="T17" fmla="*/ 116 w 116"/>
              <a:gd name="T18" fmla="*/ 126 h 126"/>
            </a:gdLst>
            <a:ahLst/>
            <a:cxnLst>
              <a:cxn ang="T10">
                <a:pos x="T0" y="T1"/>
              </a:cxn>
              <a:cxn ang="T11">
                <a:pos x="T2" y="T3"/>
              </a:cxn>
              <a:cxn ang="T12">
                <a:pos x="T4" y="T5"/>
              </a:cxn>
              <a:cxn ang="T13">
                <a:pos x="T6" y="T7"/>
              </a:cxn>
              <a:cxn ang="T14">
                <a:pos x="T8" y="T9"/>
              </a:cxn>
            </a:cxnLst>
            <a:rect l="T15" t="T16" r="T17" b="T18"/>
            <a:pathLst>
              <a:path w="116" h="126">
                <a:moveTo>
                  <a:pt x="47" y="0"/>
                </a:moveTo>
                <a:lnTo>
                  <a:pt x="0" y="31"/>
                </a:lnTo>
                <a:lnTo>
                  <a:pt x="79" y="126"/>
                </a:lnTo>
                <a:lnTo>
                  <a:pt x="116" y="105"/>
                </a:lnTo>
                <a:lnTo>
                  <a:pt x="47"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2" name="Freeform 30"/>
          <p:cNvSpPr>
            <a:spLocks/>
          </p:cNvSpPr>
          <p:nvPr/>
        </p:nvSpPr>
        <p:spPr bwMode="auto">
          <a:xfrm>
            <a:off x="6783388" y="3224213"/>
            <a:ext cx="131762" cy="227012"/>
          </a:xfrm>
          <a:custGeom>
            <a:avLst/>
            <a:gdLst>
              <a:gd name="T0" fmla="*/ 2147483647 w 94"/>
              <a:gd name="T1" fmla="*/ 0 h 163"/>
              <a:gd name="T2" fmla="*/ 0 w 94"/>
              <a:gd name="T3" fmla="*/ 2147483647 h 163"/>
              <a:gd name="T4" fmla="*/ 2147483647 w 94"/>
              <a:gd name="T5" fmla="*/ 2147483647 h 163"/>
              <a:gd name="T6" fmla="*/ 2147483647 w 94"/>
              <a:gd name="T7" fmla="*/ 2147483647 h 163"/>
              <a:gd name="T8" fmla="*/ 2147483647 w 94"/>
              <a:gd name="T9" fmla="*/ 0 h 163"/>
              <a:gd name="T10" fmla="*/ 0 60000 65536"/>
              <a:gd name="T11" fmla="*/ 0 60000 65536"/>
              <a:gd name="T12" fmla="*/ 0 60000 65536"/>
              <a:gd name="T13" fmla="*/ 0 60000 65536"/>
              <a:gd name="T14" fmla="*/ 0 60000 65536"/>
              <a:gd name="T15" fmla="*/ 0 w 94"/>
              <a:gd name="T16" fmla="*/ 0 h 163"/>
              <a:gd name="T17" fmla="*/ 94 w 94"/>
              <a:gd name="T18" fmla="*/ 163 h 163"/>
            </a:gdLst>
            <a:ahLst/>
            <a:cxnLst>
              <a:cxn ang="T10">
                <a:pos x="T0" y="T1"/>
              </a:cxn>
              <a:cxn ang="T11">
                <a:pos x="T2" y="T3"/>
              </a:cxn>
              <a:cxn ang="T12">
                <a:pos x="T4" y="T5"/>
              </a:cxn>
              <a:cxn ang="T13">
                <a:pos x="T6" y="T7"/>
              </a:cxn>
              <a:cxn ang="T14">
                <a:pos x="T8" y="T9"/>
              </a:cxn>
            </a:cxnLst>
            <a:rect l="T15" t="T16" r="T17" b="T18"/>
            <a:pathLst>
              <a:path w="94" h="163">
                <a:moveTo>
                  <a:pt x="47" y="0"/>
                </a:moveTo>
                <a:lnTo>
                  <a:pt x="0" y="10"/>
                </a:lnTo>
                <a:lnTo>
                  <a:pt x="26" y="163"/>
                </a:lnTo>
                <a:lnTo>
                  <a:pt x="94" y="142"/>
                </a:lnTo>
                <a:lnTo>
                  <a:pt x="47"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3" name="Freeform 31"/>
          <p:cNvSpPr>
            <a:spLocks/>
          </p:cNvSpPr>
          <p:nvPr/>
        </p:nvSpPr>
        <p:spPr bwMode="auto">
          <a:xfrm>
            <a:off x="7721600" y="4352925"/>
            <a:ext cx="249238" cy="236538"/>
          </a:xfrm>
          <a:custGeom>
            <a:avLst/>
            <a:gdLst>
              <a:gd name="T0" fmla="*/ 2147483647 w 179"/>
              <a:gd name="T1" fmla="*/ 0 h 169"/>
              <a:gd name="T2" fmla="*/ 0 w 179"/>
              <a:gd name="T3" fmla="*/ 2147483647 h 169"/>
              <a:gd name="T4" fmla="*/ 2147483647 w 179"/>
              <a:gd name="T5" fmla="*/ 2147483647 h 169"/>
              <a:gd name="T6" fmla="*/ 2147483647 w 179"/>
              <a:gd name="T7" fmla="*/ 2147483647 h 169"/>
              <a:gd name="T8" fmla="*/ 2147483647 w 179"/>
              <a:gd name="T9" fmla="*/ 0 h 169"/>
              <a:gd name="T10" fmla="*/ 0 60000 65536"/>
              <a:gd name="T11" fmla="*/ 0 60000 65536"/>
              <a:gd name="T12" fmla="*/ 0 60000 65536"/>
              <a:gd name="T13" fmla="*/ 0 60000 65536"/>
              <a:gd name="T14" fmla="*/ 0 60000 65536"/>
              <a:gd name="T15" fmla="*/ 0 w 179"/>
              <a:gd name="T16" fmla="*/ 0 h 169"/>
              <a:gd name="T17" fmla="*/ 179 w 179"/>
              <a:gd name="T18" fmla="*/ 169 h 169"/>
            </a:gdLst>
            <a:ahLst/>
            <a:cxnLst>
              <a:cxn ang="T10">
                <a:pos x="T0" y="T1"/>
              </a:cxn>
              <a:cxn ang="T11">
                <a:pos x="T2" y="T3"/>
              </a:cxn>
              <a:cxn ang="T12">
                <a:pos x="T4" y="T5"/>
              </a:cxn>
              <a:cxn ang="T13">
                <a:pos x="T6" y="T7"/>
              </a:cxn>
              <a:cxn ang="T14">
                <a:pos x="T8" y="T9"/>
              </a:cxn>
            </a:cxnLst>
            <a:rect l="T15" t="T16" r="T17" b="T18"/>
            <a:pathLst>
              <a:path w="179" h="169">
                <a:moveTo>
                  <a:pt x="11" y="0"/>
                </a:moveTo>
                <a:lnTo>
                  <a:pt x="0" y="37"/>
                </a:lnTo>
                <a:lnTo>
                  <a:pt x="111" y="169"/>
                </a:lnTo>
                <a:lnTo>
                  <a:pt x="179" y="69"/>
                </a:lnTo>
                <a:lnTo>
                  <a:pt x="11"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4" name="Freeform 32"/>
          <p:cNvSpPr>
            <a:spLocks/>
          </p:cNvSpPr>
          <p:nvPr/>
        </p:nvSpPr>
        <p:spPr bwMode="auto">
          <a:xfrm>
            <a:off x="5329239" y="3194051"/>
            <a:ext cx="109537" cy="111125"/>
          </a:xfrm>
          <a:custGeom>
            <a:avLst/>
            <a:gdLst>
              <a:gd name="T0" fmla="*/ 2147483647 w 79"/>
              <a:gd name="T1" fmla="*/ 0 h 79"/>
              <a:gd name="T2" fmla="*/ 0 w 79"/>
              <a:gd name="T3" fmla="*/ 2147483647 h 79"/>
              <a:gd name="T4" fmla="*/ 2147483647 w 79"/>
              <a:gd name="T5" fmla="*/ 2147483647 h 79"/>
              <a:gd name="T6" fmla="*/ 2147483647 w 79"/>
              <a:gd name="T7" fmla="*/ 2147483647 h 79"/>
              <a:gd name="T8" fmla="*/ 2147483647 w 79"/>
              <a:gd name="T9" fmla="*/ 0 h 79"/>
              <a:gd name="T10" fmla="*/ 0 60000 65536"/>
              <a:gd name="T11" fmla="*/ 0 60000 65536"/>
              <a:gd name="T12" fmla="*/ 0 60000 65536"/>
              <a:gd name="T13" fmla="*/ 0 60000 65536"/>
              <a:gd name="T14" fmla="*/ 0 60000 65536"/>
              <a:gd name="T15" fmla="*/ 0 w 79"/>
              <a:gd name="T16" fmla="*/ 0 h 79"/>
              <a:gd name="T17" fmla="*/ 79 w 79"/>
              <a:gd name="T18" fmla="*/ 79 h 79"/>
            </a:gdLst>
            <a:ahLst/>
            <a:cxnLst>
              <a:cxn ang="T10">
                <a:pos x="T0" y="T1"/>
              </a:cxn>
              <a:cxn ang="T11">
                <a:pos x="T2" y="T3"/>
              </a:cxn>
              <a:cxn ang="T12">
                <a:pos x="T4" y="T5"/>
              </a:cxn>
              <a:cxn ang="T13">
                <a:pos x="T6" y="T7"/>
              </a:cxn>
              <a:cxn ang="T14">
                <a:pos x="T8" y="T9"/>
              </a:cxn>
            </a:cxnLst>
            <a:rect l="T15" t="T16" r="T17" b="T18"/>
            <a:pathLst>
              <a:path w="79" h="79">
                <a:moveTo>
                  <a:pt x="42" y="0"/>
                </a:moveTo>
                <a:lnTo>
                  <a:pt x="0" y="26"/>
                </a:lnTo>
                <a:lnTo>
                  <a:pt x="27" y="79"/>
                </a:lnTo>
                <a:lnTo>
                  <a:pt x="79" y="42"/>
                </a:lnTo>
                <a:lnTo>
                  <a:pt x="42"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5" name="Freeform 33"/>
          <p:cNvSpPr>
            <a:spLocks/>
          </p:cNvSpPr>
          <p:nvPr/>
        </p:nvSpPr>
        <p:spPr bwMode="auto">
          <a:xfrm>
            <a:off x="8288338" y="4433888"/>
            <a:ext cx="227012" cy="184150"/>
          </a:xfrm>
          <a:custGeom>
            <a:avLst/>
            <a:gdLst>
              <a:gd name="T0" fmla="*/ 0 w 163"/>
              <a:gd name="T1" fmla="*/ 0 h 132"/>
              <a:gd name="T2" fmla="*/ 0 w 163"/>
              <a:gd name="T3" fmla="*/ 2147483647 h 132"/>
              <a:gd name="T4" fmla="*/ 2147483647 w 163"/>
              <a:gd name="T5" fmla="*/ 2147483647 h 132"/>
              <a:gd name="T6" fmla="*/ 2147483647 w 163"/>
              <a:gd name="T7" fmla="*/ 2147483647 h 132"/>
              <a:gd name="T8" fmla="*/ 2147483647 w 163"/>
              <a:gd name="T9" fmla="*/ 2147483647 h 132"/>
              <a:gd name="T10" fmla="*/ 2147483647 w 163"/>
              <a:gd name="T11" fmla="*/ 2147483647 h 132"/>
              <a:gd name="T12" fmla="*/ 0 w 163"/>
              <a:gd name="T13" fmla="*/ 0 h 132"/>
              <a:gd name="T14" fmla="*/ 0 60000 65536"/>
              <a:gd name="T15" fmla="*/ 0 60000 65536"/>
              <a:gd name="T16" fmla="*/ 0 60000 65536"/>
              <a:gd name="T17" fmla="*/ 0 60000 65536"/>
              <a:gd name="T18" fmla="*/ 0 60000 65536"/>
              <a:gd name="T19" fmla="*/ 0 60000 65536"/>
              <a:gd name="T20" fmla="*/ 0 60000 65536"/>
              <a:gd name="T21" fmla="*/ 0 w 163"/>
              <a:gd name="T22" fmla="*/ 0 h 132"/>
              <a:gd name="T23" fmla="*/ 163 w 163"/>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32">
                <a:moveTo>
                  <a:pt x="0" y="0"/>
                </a:moveTo>
                <a:lnTo>
                  <a:pt x="0" y="32"/>
                </a:lnTo>
                <a:lnTo>
                  <a:pt x="115" y="63"/>
                </a:lnTo>
                <a:lnTo>
                  <a:pt x="110" y="127"/>
                </a:lnTo>
                <a:lnTo>
                  <a:pt x="157" y="132"/>
                </a:lnTo>
                <a:lnTo>
                  <a:pt x="163" y="16"/>
                </a:lnTo>
                <a:lnTo>
                  <a:pt x="0"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6" name="Freeform 34"/>
          <p:cNvSpPr>
            <a:spLocks/>
          </p:cNvSpPr>
          <p:nvPr/>
        </p:nvSpPr>
        <p:spPr bwMode="auto">
          <a:xfrm>
            <a:off x="6856413" y="3898900"/>
            <a:ext cx="285750" cy="95250"/>
          </a:xfrm>
          <a:custGeom>
            <a:avLst/>
            <a:gdLst>
              <a:gd name="T0" fmla="*/ 0 w 205"/>
              <a:gd name="T1" fmla="*/ 0 h 68"/>
              <a:gd name="T2" fmla="*/ 0 w 205"/>
              <a:gd name="T3" fmla="*/ 2147483647 h 68"/>
              <a:gd name="T4" fmla="*/ 2147483647 w 205"/>
              <a:gd name="T5" fmla="*/ 2147483647 h 68"/>
              <a:gd name="T6" fmla="*/ 2147483647 w 205"/>
              <a:gd name="T7" fmla="*/ 0 h 68"/>
              <a:gd name="T8" fmla="*/ 0 w 205"/>
              <a:gd name="T9" fmla="*/ 0 h 68"/>
              <a:gd name="T10" fmla="*/ 0 60000 65536"/>
              <a:gd name="T11" fmla="*/ 0 60000 65536"/>
              <a:gd name="T12" fmla="*/ 0 60000 65536"/>
              <a:gd name="T13" fmla="*/ 0 60000 65536"/>
              <a:gd name="T14" fmla="*/ 0 60000 65536"/>
              <a:gd name="T15" fmla="*/ 0 w 205"/>
              <a:gd name="T16" fmla="*/ 0 h 68"/>
              <a:gd name="T17" fmla="*/ 205 w 205"/>
              <a:gd name="T18" fmla="*/ 68 h 68"/>
            </a:gdLst>
            <a:ahLst/>
            <a:cxnLst>
              <a:cxn ang="T10">
                <a:pos x="T0" y="T1"/>
              </a:cxn>
              <a:cxn ang="T11">
                <a:pos x="T2" y="T3"/>
              </a:cxn>
              <a:cxn ang="T12">
                <a:pos x="T4" y="T5"/>
              </a:cxn>
              <a:cxn ang="T13">
                <a:pos x="T6" y="T7"/>
              </a:cxn>
              <a:cxn ang="T14">
                <a:pos x="T8" y="T9"/>
              </a:cxn>
            </a:cxnLst>
            <a:rect l="T15" t="T16" r="T17" b="T18"/>
            <a:pathLst>
              <a:path w="205" h="68">
                <a:moveTo>
                  <a:pt x="0" y="0"/>
                </a:moveTo>
                <a:lnTo>
                  <a:pt x="0" y="53"/>
                </a:lnTo>
                <a:lnTo>
                  <a:pt x="205" y="68"/>
                </a:lnTo>
                <a:lnTo>
                  <a:pt x="169" y="0"/>
                </a:lnTo>
                <a:lnTo>
                  <a:pt x="0"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17" name="Freeform 35"/>
          <p:cNvSpPr>
            <a:spLocks/>
          </p:cNvSpPr>
          <p:nvPr/>
        </p:nvSpPr>
        <p:spPr bwMode="auto">
          <a:xfrm>
            <a:off x="5799139" y="3289300"/>
            <a:ext cx="719137" cy="463550"/>
          </a:xfrm>
          <a:custGeom>
            <a:avLst/>
            <a:gdLst>
              <a:gd name="T0" fmla="*/ 2147483647 w 516"/>
              <a:gd name="T1" fmla="*/ 2147483647 h 332"/>
              <a:gd name="T2" fmla="*/ 2147483647 w 516"/>
              <a:gd name="T3" fmla="*/ 2147483647 h 332"/>
              <a:gd name="T4" fmla="*/ 2147483647 w 516"/>
              <a:gd name="T5" fmla="*/ 2147483647 h 332"/>
              <a:gd name="T6" fmla="*/ 2147483647 w 516"/>
              <a:gd name="T7" fmla="*/ 2147483647 h 332"/>
              <a:gd name="T8" fmla="*/ 2147483647 w 516"/>
              <a:gd name="T9" fmla="*/ 0 h 332"/>
              <a:gd name="T10" fmla="*/ 0 w 516"/>
              <a:gd name="T11" fmla="*/ 2147483647 h 332"/>
              <a:gd name="T12" fmla="*/ 2147483647 w 516"/>
              <a:gd name="T13" fmla="*/ 2147483647 h 332"/>
              <a:gd name="T14" fmla="*/ 2147483647 w 516"/>
              <a:gd name="T15" fmla="*/ 2147483647 h 332"/>
              <a:gd name="T16" fmla="*/ 2147483647 w 516"/>
              <a:gd name="T17" fmla="*/ 2147483647 h 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6"/>
              <a:gd name="T28" fmla="*/ 0 h 332"/>
              <a:gd name="T29" fmla="*/ 516 w 516"/>
              <a:gd name="T30" fmla="*/ 332 h 3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6" h="332">
                <a:moveTo>
                  <a:pt x="306" y="263"/>
                </a:moveTo>
                <a:lnTo>
                  <a:pt x="516" y="211"/>
                </a:lnTo>
                <a:lnTo>
                  <a:pt x="484" y="132"/>
                </a:lnTo>
                <a:lnTo>
                  <a:pt x="169" y="27"/>
                </a:lnTo>
                <a:lnTo>
                  <a:pt x="16" y="0"/>
                </a:lnTo>
                <a:lnTo>
                  <a:pt x="0" y="58"/>
                </a:lnTo>
                <a:lnTo>
                  <a:pt x="42" y="137"/>
                </a:lnTo>
                <a:lnTo>
                  <a:pt x="169" y="332"/>
                </a:lnTo>
                <a:lnTo>
                  <a:pt x="306" y="263"/>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18" name="Freeform 36"/>
          <p:cNvSpPr>
            <a:spLocks/>
          </p:cNvSpPr>
          <p:nvPr/>
        </p:nvSpPr>
        <p:spPr bwMode="auto">
          <a:xfrm>
            <a:off x="5351464" y="2740026"/>
            <a:ext cx="307975" cy="358775"/>
          </a:xfrm>
          <a:custGeom>
            <a:avLst/>
            <a:gdLst>
              <a:gd name="T0" fmla="*/ 2147483647 w 221"/>
              <a:gd name="T1" fmla="*/ 0 h 257"/>
              <a:gd name="T2" fmla="*/ 2147483647 w 221"/>
              <a:gd name="T3" fmla="*/ 2147483647 h 257"/>
              <a:gd name="T4" fmla="*/ 2147483647 w 221"/>
              <a:gd name="T5" fmla="*/ 2147483647 h 257"/>
              <a:gd name="T6" fmla="*/ 2147483647 w 221"/>
              <a:gd name="T7" fmla="*/ 2147483647 h 257"/>
              <a:gd name="T8" fmla="*/ 0 w 221"/>
              <a:gd name="T9" fmla="*/ 2147483647 h 257"/>
              <a:gd name="T10" fmla="*/ 2147483647 w 221"/>
              <a:gd name="T11" fmla="*/ 0 h 257"/>
              <a:gd name="T12" fmla="*/ 2147483647 w 221"/>
              <a:gd name="T13" fmla="*/ 0 h 257"/>
              <a:gd name="T14" fmla="*/ 0 60000 65536"/>
              <a:gd name="T15" fmla="*/ 0 60000 65536"/>
              <a:gd name="T16" fmla="*/ 0 60000 65536"/>
              <a:gd name="T17" fmla="*/ 0 60000 65536"/>
              <a:gd name="T18" fmla="*/ 0 60000 65536"/>
              <a:gd name="T19" fmla="*/ 0 60000 65536"/>
              <a:gd name="T20" fmla="*/ 0 60000 65536"/>
              <a:gd name="T21" fmla="*/ 0 w 221"/>
              <a:gd name="T22" fmla="*/ 0 h 257"/>
              <a:gd name="T23" fmla="*/ 221 w 221"/>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257">
                <a:moveTo>
                  <a:pt x="69" y="0"/>
                </a:moveTo>
                <a:lnTo>
                  <a:pt x="221" y="147"/>
                </a:lnTo>
                <a:lnTo>
                  <a:pt x="137" y="252"/>
                </a:lnTo>
                <a:lnTo>
                  <a:pt x="32" y="257"/>
                </a:lnTo>
                <a:lnTo>
                  <a:pt x="0" y="115"/>
                </a:lnTo>
                <a:lnTo>
                  <a:pt x="16" y="0"/>
                </a:lnTo>
                <a:lnTo>
                  <a:pt x="69" y="0"/>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19" name="Freeform 37"/>
          <p:cNvSpPr>
            <a:spLocks/>
          </p:cNvSpPr>
          <p:nvPr/>
        </p:nvSpPr>
        <p:spPr bwMode="auto">
          <a:xfrm>
            <a:off x="7612064" y="4310063"/>
            <a:ext cx="103187" cy="87312"/>
          </a:xfrm>
          <a:custGeom>
            <a:avLst/>
            <a:gdLst>
              <a:gd name="T0" fmla="*/ 2147483647 w 74"/>
              <a:gd name="T1" fmla="*/ 2147483647 h 63"/>
              <a:gd name="T2" fmla="*/ 2147483647 w 74"/>
              <a:gd name="T3" fmla="*/ 2147483647 h 63"/>
              <a:gd name="T4" fmla="*/ 0 w 74"/>
              <a:gd name="T5" fmla="*/ 0 h 63"/>
              <a:gd name="T6" fmla="*/ 2147483647 w 74"/>
              <a:gd name="T7" fmla="*/ 2147483647 h 63"/>
              <a:gd name="T8" fmla="*/ 0 60000 65536"/>
              <a:gd name="T9" fmla="*/ 0 60000 65536"/>
              <a:gd name="T10" fmla="*/ 0 60000 65536"/>
              <a:gd name="T11" fmla="*/ 0 60000 65536"/>
              <a:gd name="T12" fmla="*/ 0 w 74"/>
              <a:gd name="T13" fmla="*/ 0 h 63"/>
              <a:gd name="T14" fmla="*/ 74 w 74"/>
              <a:gd name="T15" fmla="*/ 63 h 63"/>
            </a:gdLst>
            <a:ahLst/>
            <a:cxnLst>
              <a:cxn ang="T8">
                <a:pos x="T0" y="T1"/>
              </a:cxn>
              <a:cxn ang="T9">
                <a:pos x="T2" y="T3"/>
              </a:cxn>
              <a:cxn ang="T10">
                <a:pos x="T4" y="T5"/>
              </a:cxn>
              <a:cxn ang="T11">
                <a:pos x="T6" y="T7"/>
              </a:cxn>
            </a:cxnLst>
            <a:rect l="T12" t="T13" r="T14" b="T15"/>
            <a:pathLst>
              <a:path w="74" h="63">
                <a:moveTo>
                  <a:pt x="74" y="26"/>
                </a:moveTo>
                <a:lnTo>
                  <a:pt x="58" y="63"/>
                </a:lnTo>
                <a:lnTo>
                  <a:pt x="0" y="0"/>
                </a:lnTo>
                <a:lnTo>
                  <a:pt x="74" y="26"/>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20" name="Freeform 38"/>
          <p:cNvSpPr>
            <a:spLocks/>
          </p:cNvSpPr>
          <p:nvPr/>
        </p:nvSpPr>
        <p:spPr bwMode="auto">
          <a:xfrm>
            <a:off x="7170739" y="4083050"/>
            <a:ext cx="200025" cy="198438"/>
          </a:xfrm>
          <a:custGeom>
            <a:avLst/>
            <a:gdLst>
              <a:gd name="T0" fmla="*/ 0 w 143"/>
              <a:gd name="T1" fmla="*/ 0 h 142"/>
              <a:gd name="T2" fmla="*/ 0 w 143"/>
              <a:gd name="T3" fmla="*/ 2147483647 h 142"/>
              <a:gd name="T4" fmla="*/ 2147483647 w 143"/>
              <a:gd name="T5" fmla="*/ 2147483647 h 142"/>
              <a:gd name="T6" fmla="*/ 2147483647 w 143"/>
              <a:gd name="T7" fmla="*/ 2147483647 h 142"/>
              <a:gd name="T8" fmla="*/ 2147483647 w 143"/>
              <a:gd name="T9" fmla="*/ 2147483647 h 142"/>
              <a:gd name="T10" fmla="*/ 0 w 143"/>
              <a:gd name="T11" fmla="*/ 0 h 142"/>
              <a:gd name="T12" fmla="*/ 0 60000 65536"/>
              <a:gd name="T13" fmla="*/ 0 60000 65536"/>
              <a:gd name="T14" fmla="*/ 0 60000 65536"/>
              <a:gd name="T15" fmla="*/ 0 60000 65536"/>
              <a:gd name="T16" fmla="*/ 0 60000 65536"/>
              <a:gd name="T17" fmla="*/ 0 60000 65536"/>
              <a:gd name="T18" fmla="*/ 0 w 143"/>
              <a:gd name="T19" fmla="*/ 0 h 142"/>
              <a:gd name="T20" fmla="*/ 143 w 143"/>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43" h="142">
                <a:moveTo>
                  <a:pt x="0" y="0"/>
                </a:moveTo>
                <a:lnTo>
                  <a:pt x="0" y="142"/>
                </a:lnTo>
                <a:lnTo>
                  <a:pt x="143" y="131"/>
                </a:lnTo>
                <a:lnTo>
                  <a:pt x="53" y="105"/>
                </a:lnTo>
                <a:lnTo>
                  <a:pt x="58" y="5"/>
                </a:lnTo>
                <a:lnTo>
                  <a:pt x="0" y="0"/>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21" name="Freeform 39"/>
          <p:cNvSpPr>
            <a:spLocks/>
          </p:cNvSpPr>
          <p:nvPr/>
        </p:nvSpPr>
        <p:spPr bwMode="auto">
          <a:xfrm>
            <a:off x="5645151" y="2570164"/>
            <a:ext cx="1395413" cy="822325"/>
          </a:xfrm>
          <a:custGeom>
            <a:avLst/>
            <a:gdLst>
              <a:gd name="T0" fmla="*/ 0 w 1000"/>
              <a:gd name="T1" fmla="*/ 2147483647 h 590"/>
              <a:gd name="T2" fmla="*/ 2147483647 w 1000"/>
              <a:gd name="T3" fmla="*/ 2147483647 h 590"/>
              <a:gd name="T4" fmla="*/ 2147483647 w 1000"/>
              <a:gd name="T5" fmla="*/ 2147483647 h 590"/>
              <a:gd name="T6" fmla="*/ 2147483647 w 1000"/>
              <a:gd name="T7" fmla="*/ 2147483647 h 590"/>
              <a:gd name="T8" fmla="*/ 2147483647 w 1000"/>
              <a:gd name="T9" fmla="*/ 2147483647 h 590"/>
              <a:gd name="T10" fmla="*/ 2147483647 w 1000"/>
              <a:gd name="T11" fmla="*/ 2147483647 h 590"/>
              <a:gd name="T12" fmla="*/ 2147483647 w 1000"/>
              <a:gd name="T13" fmla="*/ 2147483647 h 590"/>
              <a:gd name="T14" fmla="*/ 2147483647 w 1000"/>
              <a:gd name="T15" fmla="*/ 2147483647 h 590"/>
              <a:gd name="T16" fmla="*/ 2147483647 w 1000"/>
              <a:gd name="T17" fmla="*/ 2147483647 h 590"/>
              <a:gd name="T18" fmla="*/ 2147483647 w 1000"/>
              <a:gd name="T19" fmla="*/ 2147483647 h 590"/>
              <a:gd name="T20" fmla="*/ 2147483647 w 1000"/>
              <a:gd name="T21" fmla="*/ 0 h 590"/>
              <a:gd name="T22" fmla="*/ 2147483647 w 1000"/>
              <a:gd name="T23" fmla="*/ 2147483647 h 590"/>
              <a:gd name="T24" fmla="*/ 0 w 1000"/>
              <a:gd name="T25" fmla="*/ 2147483647 h 5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
              <a:gd name="T40" fmla="*/ 0 h 590"/>
              <a:gd name="T41" fmla="*/ 1000 w 1000"/>
              <a:gd name="T42" fmla="*/ 590 h 5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 h="590">
                <a:moveTo>
                  <a:pt x="0" y="137"/>
                </a:moveTo>
                <a:lnTo>
                  <a:pt x="126" y="390"/>
                </a:lnTo>
                <a:lnTo>
                  <a:pt x="210" y="458"/>
                </a:lnTo>
                <a:lnTo>
                  <a:pt x="468" y="516"/>
                </a:lnTo>
                <a:lnTo>
                  <a:pt x="631" y="590"/>
                </a:lnTo>
                <a:lnTo>
                  <a:pt x="810" y="453"/>
                </a:lnTo>
                <a:lnTo>
                  <a:pt x="1000" y="311"/>
                </a:lnTo>
                <a:lnTo>
                  <a:pt x="947" y="132"/>
                </a:lnTo>
                <a:lnTo>
                  <a:pt x="805" y="69"/>
                </a:lnTo>
                <a:lnTo>
                  <a:pt x="568" y="122"/>
                </a:lnTo>
                <a:lnTo>
                  <a:pt x="237" y="0"/>
                </a:lnTo>
                <a:lnTo>
                  <a:pt x="63" y="48"/>
                </a:lnTo>
                <a:lnTo>
                  <a:pt x="0" y="137"/>
                </a:lnTo>
                <a:close/>
              </a:path>
            </a:pathLst>
          </a:custGeom>
          <a:solidFill>
            <a:schemeClr val="bg2">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22" name="Freeform 40"/>
          <p:cNvSpPr>
            <a:spLocks/>
          </p:cNvSpPr>
          <p:nvPr/>
        </p:nvSpPr>
        <p:spPr bwMode="auto">
          <a:xfrm>
            <a:off x="6226176" y="2071688"/>
            <a:ext cx="879475" cy="520700"/>
          </a:xfrm>
          <a:custGeom>
            <a:avLst/>
            <a:gdLst>
              <a:gd name="T0" fmla="*/ 0 w 631"/>
              <a:gd name="T1" fmla="*/ 2147483647 h 373"/>
              <a:gd name="T2" fmla="*/ 0 w 631"/>
              <a:gd name="T3" fmla="*/ 2147483647 h 373"/>
              <a:gd name="T4" fmla="*/ 2147483647 w 631"/>
              <a:gd name="T5" fmla="*/ 2147483647 h 373"/>
              <a:gd name="T6" fmla="*/ 2147483647 w 631"/>
              <a:gd name="T7" fmla="*/ 2147483647 h 373"/>
              <a:gd name="T8" fmla="*/ 2147483647 w 631"/>
              <a:gd name="T9" fmla="*/ 2147483647 h 373"/>
              <a:gd name="T10" fmla="*/ 2147483647 w 631"/>
              <a:gd name="T11" fmla="*/ 2147483647 h 373"/>
              <a:gd name="T12" fmla="*/ 2147483647 w 631"/>
              <a:gd name="T13" fmla="*/ 2147483647 h 373"/>
              <a:gd name="T14" fmla="*/ 2147483647 w 631"/>
              <a:gd name="T15" fmla="*/ 0 h 373"/>
              <a:gd name="T16" fmla="*/ 2147483647 w 631"/>
              <a:gd name="T17" fmla="*/ 2147483647 h 373"/>
              <a:gd name="T18" fmla="*/ 2147483647 w 631"/>
              <a:gd name="T19" fmla="*/ 2147483647 h 373"/>
              <a:gd name="T20" fmla="*/ 0 w 631"/>
              <a:gd name="T21" fmla="*/ 2147483647 h 3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1"/>
              <a:gd name="T34" fmla="*/ 0 h 373"/>
              <a:gd name="T35" fmla="*/ 631 w 631"/>
              <a:gd name="T36" fmla="*/ 373 h 3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1" h="373">
                <a:moveTo>
                  <a:pt x="0" y="184"/>
                </a:moveTo>
                <a:lnTo>
                  <a:pt x="0" y="247"/>
                </a:lnTo>
                <a:lnTo>
                  <a:pt x="142" y="373"/>
                </a:lnTo>
                <a:lnTo>
                  <a:pt x="363" y="331"/>
                </a:lnTo>
                <a:lnTo>
                  <a:pt x="542" y="326"/>
                </a:lnTo>
                <a:lnTo>
                  <a:pt x="631" y="242"/>
                </a:lnTo>
                <a:lnTo>
                  <a:pt x="573" y="89"/>
                </a:lnTo>
                <a:lnTo>
                  <a:pt x="394" y="0"/>
                </a:lnTo>
                <a:lnTo>
                  <a:pt x="194" y="21"/>
                </a:lnTo>
                <a:lnTo>
                  <a:pt x="84" y="84"/>
                </a:lnTo>
                <a:lnTo>
                  <a:pt x="0" y="184"/>
                </a:lnTo>
                <a:close/>
              </a:path>
            </a:pathLst>
          </a:custGeom>
          <a:solidFill>
            <a:schemeClr val="bg2">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23" name="Freeform 41"/>
          <p:cNvSpPr>
            <a:spLocks/>
          </p:cNvSpPr>
          <p:nvPr/>
        </p:nvSpPr>
        <p:spPr bwMode="auto">
          <a:xfrm>
            <a:off x="6162675" y="1909764"/>
            <a:ext cx="407988" cy="1057275"/>
          </a:xfrm>
          <a:custGeom>
            <a:avLst/>
            <a:gdLst>
              <a:gd name="T0" fmla="*/ 2147483647 w 292"/>
              <a:gd name="T1" fmla="*/ 0 h 758"/>
              <a:gd name="T2" fmla="*/ 2147483647 w 292"/>
              <a:gd name="T3" fmla="*/ 2147483647 h 758"/>
              <a:gd name="T4" fmla="*/ 2147483647 w 292"/>
              <a:gd name="T5" fmla="*/ 2147483647 h 758"/>
              <a:gd name="T6" fmla="*/ 2147483647 w 292"/>
              <a:gd name="T7" fmla="*/ 2147483647 h 758"/>
              <a:gd name="T8" fmla="*/ 2147483647 w 292"/>
              <a:gd name="T9" fmla="*/ 2147483647 h 758"/>
              <a:gd name="T10" fmla="*/ 2147483647 w 292"/>
              <a:gd name="T11" fmla="*/ 2147483647 h 758"/>
              <a:gd name="T12" fmla="*/ 0 60000 65536"/>
              <a:gd name="T13" fmla="*/ 0 60000 65536"/>
              <a:gd name="T14" fmla="*/ 0 60000 65536"/>
              <a:gd name="T15" fmla="*/ 0 60000 65536"/>
              <a:gd name="T16" fmla="*/ 0 60000 65536"/>
              <a:gd name="T17" fmla="*/ 0 60000 65536"/>
              <a:gd name="T18" fmla="*/ 0 w 292"/>
              <a:gd name="T19" fmla="*/ 0 h 758"/>
              <a:gd name="T20" fmla="*/ 292 w 292"/>
              <a:gd name="T21" fmla="*/ 758 h 758"/>
            </a:gdLst>
            <a:ahLst/>
            <a:cxnLst>
              <a:cxn ang="T12">
                <a:pos x="T0" y="T1"/>
              </a:cxn>
              <a:cxn ang="T13">
                <a:pos x="T2" y="T3"/>
              </a:cxn>
              <a:cxn ang="T14">
                <a:pos x="T4" y="T5"/>
              </a:cxn>
              <a:cxn ang="T15">
                <a:pos x="T6" y="T7"/>
              </a:cxn>
              <a:cxn ang="T16">
                <a:pos x="T8" y="T9"/>
              </a:cxn>
              <a:cxn ang="T17">
                <a:pos x="T10" y="T11"/>
              </a:cxn>
            </a:cxnLst>
            <a:rect l="T18" t="T19" r="T20" b="T21"/>
            <a:pathLst>
              <a:path w="292" h="758">
                <a:moveTo>
                  <a:pt x="292" y="0"/>
                </a:moveTo>
                <a:cubicBezTo>
                  <a:pt x="260" y="42"/>
                  <a:pt x="229" y="84"/>
                  <a:pt x="187" y="121"/>
                </a:cubicBezTo>
                <a:cubicBezTo>
                  <a:pt x="145" y="158"/>
                  <a:pt x="68" y="185"/>
                  <a:pt x="39" y="221"/>
                </a:cubicBezTo>
                <a:cubicBezTo>
                  <a:pt x="10" y="257"/>
                  <a:pt x="0" y="285"/>
                  <a:pt x="13" y="337"/>
                </a:cubicBezTo>
                <a:cubicBezTo>
                  <a:pt x="26" y="389"/>
                  <a:pt x="78" y="461"/>
                  <a:pt x="118" y="531"/>
                </a:cubicBezTo>
                <a:cubicBezTo>
                  <a:pt x="158" y="601"/>
                  <a:pt x="206" y="679"/>
                  <a:pt x="255" y="758"/>
                </a:cubicBezTo>
              </a:path>
            </a:pathLst>
          </a:custGeom>
          <a:noFill/>
          <a:ln w="25400">
            <a:solidFill>
              <a:schemeClr val="tx1"/>
            </a:solidFill>
            <a:round/>
            <a:headEnd/>
            <a:tailEnd/>
          </a:ln>
        </p:spPr>
        <p:txBody>
          <a:bodyPr wrap="none" anchor="ctr"/>
          <a:lstStyle/>
          <a:p>
            <a:endParaRPr lang="en-US">
              <a:latin typeface="Arial Narrow" panose="020B0606020202030204" pitchFamily="34" charset="0"/>
            </a:endParaRPr>
          </a:p>
        </p:txBody>
      </p:sp>
      <p:sp>
        <p:nvSpPr>
          <p:cNvPr id="71724" name="Freeform 42"/>
          <p:cNvSpPr>
            <a:spLocks/>
          </p:cNvSpPr>
          <p:nvPr/>
        </p:nvSpPr>
        <p:spPr bwMode="auto">
          <a:xfrm>
            <a:off x="6643689" y="4660900"/>
            <a:ext cx="593725" cy="566738"/>
          </a:xfrm>
          <a:custGeom>
            <a:avLst/>
            <a:gdLst>
              <a:gd name="T0" fmla="*/ 2147483647 w 426"/>
              <a:gd name="T1" fmla="*/ 0 h 406"/>
              <a:gd name="T2" fmla="*/ 0 w 426"/>
              <a:gd name="T3" fmla="*/ 2147483647 h 406"/>
              <a:gd name="T4" fmla="*/ 2147483647 w 426"/>
              <a:gd name="T5" fmla="*/ 2147483647 h 406"/>
              <a:gd name="T6" fmla="*/ 2147483647 w 426"/>
              <a:gd name="T7" fmla="*/ 2147483647 h 406"/>
              <a:gd name="T8" fmla="*/ 2147483647 w 426"/>
              <a:gd name="T9" fmla="*/ 2147483647 h 406"/>
              <a:gd name="T10" fmla="*/ 2147483647 w 426"/>
              <a:gd name="T11" fmla="*/ 0 h 406"/>
              <a:gd name="T12" fmla="*/ 0 60000 65536"/>
              <a:gd name="T13" fmla="*/ 0 60000 65536"/>
              <a:gd name="T14" fmla="*/ 0 60000 65536"/>
              <a:gd name="T15" fmla="*/ 0 60000 65536"/>
              <a:gd name="T16" fmla="*/ 0 60000 65536"/>
              <a:gd name="T17" fmla="*/ 0 60000 65536"/>
              <a:gd name="T18" fmla="*/ 0 w 426"/>
              <a:gd name="T19" fmla="*/ 0 h 406"/>
              <a:gd name="T20" fmla="*/ 426 w 426"/>
              <a:gd name="T21" fmla="*/ 406 h 406"/>
            </a:gdLst>
            <a:ahLst/>
            <a:cxnLst>
              <a:cxn ang="T12">
                <a:pos x="T0" y="T1"/>
              </a:cxn>
              <a:cxn ang="T13">
                <a:pos x="T2" y="T3"/>
              </a:cxn>
              <a:cxn ang="T14">
                <a:pos x="T4" y="T5"/>
              </a:cxn>
              <a:cxn ang="T15">
                <a:pos x="T6" y="T7"/>
              </a:cxn>
              <a:cxn ang="T16">
                <a:pos x="T8" y="T9"/>
              </a:cxn>
              <a:cxn ang="T17">
                <a:pos x="T10" y="T11"/>
              </a:cxn>
            </a:cxnLst>
            <a:rect l="T18" t="T19" r="T20" b="T21"/>
            <a:pathLst>
              <a:path w="426" h="406">
                <a:moveTo>
                  <a:pt x="57" y="0"/>
                </a:moveTo>
                <a:lnTo>
                  <a:pt x="0" y="27"/>
                </a:lnTo>
                <a:lnTo>
                  <a:pt x="363" y="406"/>
                </a:lnTo>
                <a:lnTo>
                  <a:pt x="426" y="269"/>
                </a:lnTo>
                <a:lnTo>
                  <a:pt x="168" y="27"/>
                </a:lnTo>
                <a:lnTo>
                  <a:pt x="57" y="0"/>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25" name="Freeform 43"/>
          <p:cNvSpPr>
            <a:spLocks/>
          </p:cNvSpPr>
          <p:nvPr/>
        </p:nvSpPr>
        <p:spPr bwMode="auto">
          <a:xfrm>
            <a:off x="7802564" y="4830764"/>
            <a:ext cx="674687" cy="403225"/>
          </a:xfrm>
          <a:custGeom>
            <a:avLst/>
            <a:gdLst>
              <a:gd name="T0" fmla="*/ 2147483647 w 484"/>
              <a:gd name="T1" fmla="*/ 0 h 290"/>
              <a:gd name="T2" fmla="*/ 0 w 484"/>
              <a:gd name="T3" fmla="*/ 2147483647 h 290"/>
              <a:gd name="T4" fmla="*/ 2147483647 w 484"/>
              <a:gd name="T5" fmla="*/ 2147483647 h 290"/>
              <a:gd name="T6" fmla="*/ 2147483647 w 484"/>
              <a:gd name="T7" fmla="*/ 2147483647 h 290"/>
              <a:gd name="T8" fmla="*/ 2147483647 w 484"/>
              <a:gd name="T9" fmla="*/ 0 h 290"/>
              <a:gd name="T10" fmla="*/ 0 60000 65536"/>
              <a:gd name="T11" fmla="*/ 0 60000 65536"/>
              <a:gd name="T12" fmla="*/ 0 60000 65536"/>
              <a:gd name="T13" fmla="*/ 0 60000 65536"/>
              <a:gd name="T14" fmla="*/ 0 60000 65536"/>
              <a:gd name="T15" fmla="*/ 0 w 484"/>
              <a:gd name="T16" fmla="*/ 0 h 290"/>
              <a:gd name="T17" fmla="*/ 484 w 484"/>
              <a:gd name="T18" fmla="*/ 290 h 290"/>
            </a:gdLst>
            <a:ahLst/>
            <a:cxnLst>
              <a:cxn ang="T10">
                <a:pos x="T0" y="T1"/>
              </a:cxn>
              <a:cxn ang="T11">
                <a:pos x="T2" y="T3"/>
              </a:cxn>
              <a:cxn ang="T12">
                <a:pos x="T4" y="T5"/>
              </a:cxn>
              <a:cxn ang="T13">
                <a:pos x="T6" y="T7"/>
              </a:cxn>
              <a:cxn ang="T14">
                <a:pos x="T8" y="T9"/>
              </a:cxn>
            </a:cxnLst>
            <a:rect l="T15" t="T16" r="T17" b="T18"/>
            <a:pathLst>
              <a:path w="484" h="290">
                <a:moveTo>
                  <a:pt x="26" y="0"/>
                </a:moveTo>
                <a:lnTo>
                  <a:pt x="0" y="53"/>
                </a:lnTo>
                <a:lnTo>
                  <a:pt x="458" y="290"/>
                </a:lnTo>
                <a:lnTo>
                  <a:pt x="484" y="227"/>
                </a:lnTo>
                <a:lnTo>
                  <a:pt x="26" y="0"/>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26" name="Freeform 44"/>
          <p:cNvSpPr>
            <a:spLocks/>
          </p:cNvSpPr>
          <p:nvPr/>
        </p:nvSpPr>
        <p:spPr bwMode="auto">
          <a:xfrm>
            <a:off x="7737476" y="5014914"/>
            <a:ext cx="322263" cy="174625"/>
          </a:xfrm>
          <a:custGeom>
            <a:avLst/>
            <a:gdLst>
              <a:gd name="T0" fmla="*/ 2147483647 w 231"/>
              <a:gd name="T1" fmla="*/ 0 h 126"/>
              <a:gd name="T2" fmla="*/ 0 w 231"/>
              <a:gd name="T3" fmla="*/ 2147483647 h 126"/>
              <a:gd name="T4" fmla="*/ 2147483647 w 231"/>
              <a:gd name="T5" fmla="*/ 2147483647 h 126"/>
              <a:gd name="T6" fmla="*/ 2147483647 w 231"/>
              <a:gd name="T7" fmla="*/ 2147483647 h 126"/>
              <a:gd name="T8" fmla="*/ 2147483647 w 231"/>
              <a:gd name="T9" fmla="*/ 0 h 126"/>
              <a:gd name="T10" fmla="*/ 0 60000 65536"/>
              <a:gd name="T11" fmla="*/ 0 60000 65536"/>
              <a:gd name="T12" fmla="*/ 0 60000 65536"/>
              <a:gd name="T13" fmla="*/ 0 60000 65536"/>
              <a:gd name="T14" fmla="*/ 0 60000 65536"/>
              <a:gd name="T15" fmla="*/ 0 w 231"/>
              <a:gd name="T16" fmla="*/ 0 h 126"/>
              <a:gd name="T17" fmla="*/ 231 w 231"/>
              <a:gd name="T18" fmla="*/ 126 h 126"/>
            </a:gdLst>
            <a:ahLst/>
            <a:cxnLst>
              <a:cxn ang="T10">
                <a:pos x="T0" y="T1"/>
              </a:cxn>
              <a:cxn ang="T11">
                <a:pos x="T2" y="T3"/>
              </a:cxn>
              <a:cxn ang="T12">
                <a:pos x="T4" y="T5"/>
              </a:cxn>
              <a:cxn ang="T13">
                <a:pos x="T6" y="T7"/>
              </a:cxn>
              <a:cxn ang="T14">
                <a:pos x="T8" y="T9"/>
              </a:cxn>
            </a:cxnLst>
            <a:rect l="T15" t="T16" r="T17" b="T18"/>
            <a:pathLst>
              <a:path w="231" h="126">
                <a:moveTo>
                  <a:pt x="31" y="0"/>
                </a:moveTo>
                <a:lnTo>
                  <a:pt x="0" y="58"/>
                </a:lnTo>
                <a:lnTo>
                  <a:pt x="210" y="126"/>
                </a:lnTo>
                <a:lnTo>
                  <a:pt x="231" y="95"/>
                </a:lnTo>
                <a:lnTo>
                  <a:pt x="31" y="0"/>
                </a:lnTo>
                <a:close/>
              </a:path>
            </a:pathLst>
          </a:custGeom>
          <a:solidFill>
            <a:schemeClr val="bg2">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27" name="Freeform 45"/>
          <p:cNvSpPr>
            <a:spLocks/>
          </p:cNvSpPr>
          <p:nvPr/>
        </p:nvSpPr>
        <p:spPr bwMode="auto">
          <a:xfrm>
            <a:off x="7986714" y="5227638"/>
            <a:ext cx="395287" cy="188912"/>
          </a:xfrm>
          <a:custGeom>
            <a:avLst/>
            <a:gdLst>
              <a:gd name="T0" fmla="*/ 2147483647 w 284"/>
              <a:gd name="T1" fmla="*/ 0 h 136"/>
              <a:gd name="T2" fmla="*/ 0 w 284"/>
              <a:gd name="T3" fmla="*/ 2147483647 h 136"/>
              <a:gd name="T4" fmla="*/ 2147483647 w 284"/>
              <a:gd name="T5" fmla="*/ 2147483647 h 136"/>
              <a:gd name="T6" fmla="*/ 2147483647 w 284"/>
              <a:gd name="T7" fmla="*/ 2147483647 h 136"/>
              <a:gd name="T8" fmla="*/ 2147483647 w 284"/>
              <a:gd name="T9" fmla="*/ 0 h 136"/>
              <a:gd name="T10" fmla="*/ 0 60000 65536"/>
              <a:gd name="T11" fmla="*/ 0 60000 65536"/>
              <a:gd name="T12" fmla="*/ 0 60000 65536"/>
              <a:gd name="T13" fmla="*/ 0 60000 65536"/>
              <a:gd name="T14" fmla="*/ 0 60000 65536"/>
              <a:gd name="T15" fmla="*/ 0 w 284"/>
              <a:gd name="T16" fmla="*/ 0 h 136"/>
              <a:gd name="T17" fmla="*/ 284 w 284"/>
              <a:gd name="T18" fmla="*/ 136 h 136"/>
            </a:gdLst>
            <a:ahLst/>
            <a:cxnLst>
              <a:cxn ang="T10">
                <a:pos x="T0" y="T1"/>
              </a:cxn>
              <a:cxn ang="T11">
                <a:pos x="T2" y="T3"/>
              </a:cxn>
              <a:cxn ang="T12">
                <a:pos x="T4" y="T5"/>
              </a:cxn>
              <a:cxn ang="T13">
                <a:pos x="T6" y="T7"/>
              </a:cxn>
              <a:cxn ang="T14">
                <a:pos x="T8" y="T9"/>
              </a:cxn>
            </a:cxnLst>
            <a:rect l="T15" t="T16" r="T17" b="T18"/>
            <a:pathLst>
              <a:path w="284" h="136">
                <a:moveTo>
                  <a:pt x="10" y="0"/>
                </a:moveTo>
                <a:lnTo>
                  <a:pt x="0" y="58"/>
                </a:lnTo>
                <a:lnTo>
                  <a:pt x="273" y="136"/>
                </a:lnTo>
                <a:lnTo>
                  <a:pt x="284" y="73"/>
                </a:lnTo>
                <a:lnTo>
                  <a:pt x="10" y="0"/>
                </a:lnTo>
                <a:close/>
              </a:path>
            </a:pathLst>
          </a:custGeom>
          <a:solidFill>
            <a:schemeClr val="bg2">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28" name="Freeform 46"/>
          <p:cNvSpPr>
            <a:spLocks/>
          </p:cNvSpPr>
          <p:nvPr/>
        </p:nvSpPr>
        <p:spPr bwMode="auto">
          <a:xfrm>
            <a:off x="8440738" y="4940301"/>
            <a:ext cx="88900" cy="155575"/>
          </a:xfrm>
          <a:custGeom>
            <a:avLst/>
            <a:gdLst>
              <a:gd name="T0" fmla="*/ 0 w 63"/>
              <a:gd name="T1" fmla="*/ 0 h 111"/>
              <a:gd name="T2" fmla="*/ 0 w 63"/>
              <a:gd name="T3" fmla="*/ 2147483647 h 111"/>
              <a:gd name="T4" fmla="*/ 2147483647 w 63"/>
              <a:gd name="T5" fmla="*/ 2147483647 h 111"/>
              <a:gd name="T6" fmla="*/ 2147483647 w 63"/>
              <a:gd name="T7" fmla="*/ 2147483647 h 111"/>
              <a:gd name="T8" fmla="*/ 0 w 63"/>
              <a:gd name="T9" fmla="*/ 0 h 111"/>
              <a:gd name="T10" fmla="*/ 0 60000 65536"/>
              <a:gd name="T11" fmla="*/ 0 60000 65536"/>
              <a:gd name="T12" fmla="*/ 0 60000 65536"/>
              <a:gd name="T13" fmla="*/ 0 60000 65536"/>
              <a:gd name="T14" fmla="*/ 0 60000 65536"/>
              <a:gd name="T15" fmla="*/ 0 w 63"/>
              <a:gd name="T16" fmla="*/ 0 h 111"/>
              <a:gd name="T17" fmla="*/ 63 w 63"/>
              <a:gd name="T18" fmla="*/ 111 h 111"/>
            </a:gdLst>
            <a:ahLst/>
            <a:cxnLst>
              <a:cxn ang="T10">
                <a:pos x="T0" y="T1"/>
              </a:cxn>
              <a:cxn ang="T11">
                <a:pos x="T2" y="T3"/>
              </a:cxn>
              <a:cxn ang="T12">
                <a:pos x="T4" y="T5"/>
              </a:cxn>
              <a:cxn ang="T13">
                <a:pos x="T6" y="T7"/>
              </a:cxn>
              <a:cxn ang="T14">
                <a:pos x="T8" y="T9"/>
              </a:cxn>
            </a:cxnLst>
            <a:rect l="T15" t="T16" r="T17" b="T18"/>
            <a:pathLst>
              <a:path w="63" h="111">
                <a:moveTo>
                  <a:pt x="0" y="0"/>
                </a:moveTo>
                <a:lnTo>
                  <a:pt x="0" y="64"/>
                </a:lnTo>
                <a:lnTo>
                  <a:pt x="63" y="111"/>
                </a:lnTo>
                <a:lnTo>
                  <a:pt x="58" y="11"/>
                </a:lnTo>
                <a:lnTo>
                  <a:pt x="0" y="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29" name="Freeform 47"/>
          <p:cNvSpPr>
            <a:spLocks/>
          </p:cNvSpPr>
          <p:nvPr/>
        </p:nvSpPr>
        <p:spPr bwMode="auto">
          <a:xfrm>
            <a:off x="5734051" y="2173289"/>
            <a:ext cx="174625" cy="346075"/>
          </a:xfrm>
          <a:custGeom>
            <a:avLst/>
            <a:gdLst>
              <a:gd name="T0" fmla="*/ 2147483647 w 126"/>
              <a:gd name="T1" fmla="*/ 0 h 248"/>
              <a:gd name="T2" fmla="*/ 0 w 126"/>
              <a:gd name="T3" fmla="*/ 2147483647 h 248"/>
              <a:gd name="T4" fmla="*/ 2147483647 w 126"/>
              <a:gd name="T5" fmla="*/ 2147483647 h 248"/>
              <a:gd name="T6" fmla="*/ 2147483647 w 126"/>
              <a:gd name="T7" fmla="*/ 2147483647 h 248"/>
              <a:gd name="T8" fmla="*/ 2147483647 w 126"/>
              <a:gd name="T9" fmla="*/ 0 h 248"/>
              <a:gd name="T10" fmla="*/ 0 60000 65536"/>
              <a:gd name="T11" fmla="*/ 0 60000 65536"/>
              <a:gd name="T12" fmla="*/ 0 60000 65536"/>
              <a:gd name="T13" fmla="*/ 0 60000 65536"/>
              <a:gd name="T14" fmla="*/ 0 60000 65536"/>
              <a:gd name="T15" fmla="*/ 0 w 126"/>
              <a:gd name="T16" fmla="*/ 0 h 248"/>
              <a:gd name="T17" fmla="*/ 126 w 126"/>
              <a:gd name="T18" fmla="*/ 248 h 248"/>
            </a:gdLst>
            <a:ahLst/>
            <a:cxnLst>
              <a:cxn ang="T10">
                <a:pos x="T0" y="T1"/>
              </a:cxn>
              <a:cxn ang="T11">
                <a:pos x="T2" y="T3"/>
              </a:cxn>
              <a:cxn ang="T12">
                <a:pos x="T4" y="T5"/>
              </a:cxn>
              <a:cxn ang="T13">
                <a:pos x="T6" y="T7"/>
              </a:cxn>
              <a:cxn ang="T14">
                <a:pos x="T8" y="T9"/>
              </a:cxn>
            </a:cxnLst>
            <a:rect l="T15" t="T16" r="T17" b="T18"/>
            <a:pathLst>
              <a:path w="126" h="248">
                <a:moveTo>
                  <a:pt x="58" y="0"/>
                </a:moveTo>
                <a:lnTo>
                  <a:pt x="0" y="158"/>
                </a:lnTo>
                <a:lnTo>
                  <a:pt x="89" y="248"/>
                </a:lnTo>
                <a:lnTo>
                  <a:pt x="126" y="37"/>
                </a:lnTo>
                <a:lnTo>
                  <a:pt x="58" y="0"/>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30" name="Freeform 48"/>
          <p:cNvSpPr>
            <a:spLocks/>
          </p:cNvSpPr>
          <p:nvPr/>
        </p:nvSpPr>
        <p:spPr bwMode="auto">
          <a:xfrm>
            <a:off x="5902325" y="2219325"/>
            <a:ext cx="198438" cy="249238"/>
          </a:xfrm>
          <a:custGeom>
            <a:avLst/>
            <a:gdLst>
              <a:gd name="T0" fmla="*/ 2147483647 w 142"/>
              <a:gd name="T1" fmla="*/ 2147483647 h 179"/>
              <a:gd name="T2" fmla="*/ 0 w 142"/>
              <a:gd name="T3" fmla="*/ 2147483647 h 179"/>
              <a:gd name="T4" fmla="*/ 2147483647 w 142"/>
              <a:gd name="T5" fmla="*/ 2147483647 h 179"/>
              <a:gd name="T6" fmla="*/ 2147483647 w 142"/>
              <a:gd name="T7" fmla="*/ 0 h 179"/>
              <a:gd name="T8" fmla="*/ 2147483647 w 142"/>
              <a:gd name="T9" fmla="*/ 2147483647 h 179"/>
              <a:gd name="T10" fmla="*/ 0 60000 65536"/>
              <a:gd name="T11" fmla="*/ 0 60000 65536"/>
              <a:gd name="T12" fmla="*/ 0 60000 65536"/>
              <a:gd name="T13" fmla="*/ 0 60000 65536"/>
              <a:gd name="T14" fmla="*/ 0 60000 65536"/>
              <a:gd name="T15" fmla="*/ 0 w 142"/>
              <a:gd name="T16" fmla="*/ 0 h 179"/>
              <a:gd name="T17" fmla="*/ 142 w 142"/>
              <a:gd name="T18" fmla="*/ 179 h 179"/>
            </a:gdLst>
            <a:ahLst/>
            <a:cxnLst>
              <a:cxn ang="T10">
                <a:pos x="T0" y="T1"/>
              </a:cxn>
              <a:cxn ang="T11">
                <a:pos x="T2" y="T3"/>
              </a:cxn>
              <a:cxn ang="T12">
                <a:pos x="T4" y="T5"/>
              </a:cxn>
              <a:cxn ang="T13">
                <a:pos x="T6" y="T7"/>
              </a:cxn>
              <a:cxn ang="T14">
                <a:pos x="T8" y="T9"/>
              </a:cxn>
            </a:cxnLst>
            <a:rect l="T15" t="T16" r="T17" b="T18"/>
            <a:pathLst>
              <a:path w="142" h="179">
                <a:moveTo>
                  <a:pt x="63" y="5"/>
                </a:moveTo>
                <a:lnTo>
                  <a:pt x="0" y="179"/>
                </a:lnTo>
                <a:lnTo>
                  <a:pt x="100" y="152"/>
                </a:lnTo>
                <a:lnTo>
                  <a:pt x="142" y="0"/>
                </a:lnTo>
                <a:lnTo>
                  <a:pt x="63" y="5"/>
                </a:lnTo>
                <a:close/>
              </a:path>
            </a:pathLst>
          </a:custGeom>
          <a:solidFill>
            <a:schemeClr val="accent4">
              <a:lumMod val="50000"/>
            </a:schemeClr>
          </a:solidFill>
          <a:ln w="9525">
            <a:noFill/>
            <a:round/>
            <a:headEnd/>
            <a:tailEnd/>
          </a:ln>
        </p:spPr>
        <p:txBody>
          <a:bodyPr wrap="none" anchor="ctr"/>
          <a:lstStyle/>
          <a:p>
            <a:endParaRPr lang="en-US">
              <a:latin typeface="Arial Narrow" panose="020B0606020202030204" pitchFamily="34" charset="0"/>
            </a:endParaRPr>
          </a:p>
        </p:txBody>
      </p:sp>
      <p:sp>
        <p:nvSpPr>
          <p:cNvPr id="71731" name="Freeform 49"/>
          <p:cNvSpPr>
            <a:spLocks/>
          </p:cNvSpPr>
          <p:nvPr/>
        </p:nvSpPr>
        <p:spPr bwMode="auto">
          <a:xfrm>
            <a:off x="5689601" y="1909764"/>
            <a:ext cx="644525" cy="192087"/>
          </a:xfrm>
          <a:custGeom>
            <a:avLst/>
            <a:gdLst>
              <a:gd name="T0" fmla="*/ 2147483647 w 463"/>
              <a:gd name="T1" fmla="*/ 0 h 137"/>
              <a:gd name="T2" fmla="*/ 0 w 463"/>
              <a:gd name="T3" fmla="*/ 2147483647 h 137"/>
              <a:gd name="T4" fmla="*/ 2147483647 w 463"/>
              <a:gd name="T5" fmla="*/ 2147483647 h 137"/>
              <a:gd name="T6" fmla="*/ 2147483647 w 463"/>
              <a:gd name="T7" fmla="*/ 2147483647 h 137"/>
              <a:gd name="T8" fmla="*/ 2147483647 w 463"/>
              <a:gd name="T9" fmla="*/ 2147483647 h 137"/>
              <a:gd name="T10" fmla="*/ 2147483647 w 463"/>
              <a:gd name="T11" fmla="*/ 2147483647 h 137"/>
              <a:gd name="T12" fmla="*/ 2147483647 w 463"/>
              <a:gd name="T13" fmla="*/ 2147483647 h 137"/>
              <a:gd name="T14" fmla="*/ 2147483647 w 463"/>
              <a:gd name="T15" fmla="*/ 0 h 137"/>
              <a:gd name="T16" fmla="*/ 0 60000 65536"/>
              <a:gd name="T17" fmla="*/ 0 60000 65536"/>
              <a:gd name="T18" fmla="*/ 0 60000 65536"/>
              <a:gd name="T19" fmla="*/ 0 60000 65536"/>
              <a:gd name="T20" fmla="*/ 0 60000 65536"/>
              <a:gd name="T21" fmla="*/ 0 60000 65536"/>
              <a:gd name="T22" fmla="*/ 0 60000 65536"/>
              <a:gd name="T23" fmla="*/ 0 60000 65536"/>
              <a:gd name="T24" fmla="*/ 0 w 463"/>
              <a:gd name="T25" fmla="*/ 0 h 137"/>
              <a:gd name="T26" fmla="*/ 463 w 463"/>
              <a:gd name="T27" fmla="*/ 137 h 1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3" h="137">
                <a:moveTo>
                  <a:pt x="16" y="0"/>
                </a:moveTo>
                <a:lnTo>
                  <a:pt x="0" y="105"/>
                </a:lnTo>
                <a:lnTo>
                  <a:pt x="148" y="126"/>
                </a:lnTo>
                <a:lnTo>
                  <a:pt x="300" y="137"/>
                </a:lnTo>
                <a:lnTo>
                  <a:pt x="463" y="105"/>
                </a:lnTo>
                <a:lnTo>
                  <a:pt x="463" y="5"/>
                </a:lnTo>
                <a:lnTo>
                  <a:pt x="184" y="26"/>
                </a:lnTo>
                <a:lnTo>
                  <a:pt x="16"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2" name="Freeform 50"/>
          <p:cNvSpPr>
            <a:spLocks/>
          </p:cNvSpPr>
          <p:nvPr/>
        </p:nvSpPr>
        <p:spPr bwMode="auto">
          <a:xfrm>
            <a:off x="7523163" y="4103689"/>
            <a:ext cx="285750" cy="168275"/>
          </a:xfrm>
          <a:custGeom>
            <a:avLst/>
            <a:gdLst>
              <a:gd name="T0" fmla="*/ 0 w 205"/>
              <a:gd name="T1" fmla="*/ 0 h 121"/>
              <a:gd name="T2" fmla="*/ 2147483647 w 205"/>
              <a:gd name="T3" fmla="*/ 2147483647 h 121"/>
              <a:gd name="T4" fmla="*/ 2147483647 w 205"/>
              <a:gd name="T5" fmla="*/ 2147483647 h 121"/>
              <a:gd name="T6" fmla="*/ 2147483647 w 205"/>
              <a:gd name="T7" fmla="*/ 2147483647 h 121"/>
              <a:gd name="T8" fmla="*/ 0 w 205"/>
              <a:gd name="T9" fmla="*/ 0 h 121"/>
              <a:gd name="T10" fmla="*/ 0 60000 65536"/>
              <a:gd name="T11" fmla="*/ 0 60000 65536"/>
              <a:gd name="T12" fmla="*/ 0 60000 65536"/>
              <a:gd name="T13" fmla="*/ 0 60000 65536"/>
              <a:gd name="T14" fmla="*/ 0 60000 65536"/>
              <a:gd name="T15" fmla="*/ 0 w 205"/>
              <a:gd name="T16" fmla="*/ 0 h 121"/>
              <a:gd name="T17" fmla="*/ 205 w 205"/>
              <a:gd name="T18" fmla="*/ 121 h 121"/>
            </a:gdLst>
            <a:ahLst/>
            <a:cxnLst>
              <a:cxn ang="T10">
                <a:pos x="T0" y="T1"/>
              </a:cxn>
              <a:cxn ang="T11">
                <a:pos x="T2" y="T3"/>
              </a:cxn>
              <a:cxn ang="T12">
                <a:pos x="T4" y="T5"/>
              </a:cxn>
              <a:cxn ang="T13">
                <a:pos x="T6" y="T7"/>
              </a:cxn>
              <a:cxn ang="T14">
                <a:pos x="T8" y="T9"/>
              </a:cxn>
            </a:cxnLst>
            <a:rect l="T15" t="T16" r="T17" b="T18"/>
            <a:pathLst>
              <a:path w="205" h="121">
                <a:moveTo>
                  <a:pt x="0" y="0"/>
                </a:moveTo>
                <a:lnTo>
                  <a:pt x="21" y="100"/>
                </a:lnTo>
                <a:lnTo>
                  <a:pt x="195" y="121"/>
                </a:lnTo>
                <a:lnTo>
                  <a:pt x="205" y="43"/>
                </a:lnTo>
                <a:lnTo>
                  <a:pt x="0"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3" name="Freeform 51"/>
          <p:cNvSpPr>
            <a:spLocks/>
          </p:cNvSpPr>
          <p:nvPr/>
        </p:nvSpPr>
        <p:spPr bwMode="auto">
          <a:xfrm>
            <a:off x="6115050" y="3789364"/>
            <a:ext cx="204788" cy="212725"/>
          </a:xfrm>
          <a:custGeom>
            <a:avLst/>
            <a:gdLst>
              <a:gd name="T0" fmla="*/ 2147483647 w 147"/>
              <a:gd name="T1" fmla="*/ 0 h 153"/>
              <a:gd name="T2" fmla="*/ 0 w 147"/>
              <a:gd name="T3" fmla="*/ 2147483647 h 153"/>
              <a:gd name="T4" fmla="*/ 2147483647 w 147"/>
              <a:gd name="T5" fmla="*/ 2147483647 h 153"/>
              <a:gd name="T6" fmla="*/ 2147483647 w 147"/>
              <a:gd name="T7" fmla="*/ 2147483647 h 153"/>
              <a:gd name="T8" fmla="*/ 2147483647 w 147"/>
              <a:gd name="T9" fmla="*/ 0 h 153"/>
              <a:gd name="T10" fmla="*/ 0 60000 65536"/>
              <a:gd name="T11" fmla="*/ 0 60000 65536"/>
              <a:gd name="T12" fmla="*/ 0 60000 65536"/>
              <a:gd name="T13" fmla="*/ 0 60000 65536"/>
              <a:gd name="T14" fmla="*/ 0 60000 65536"/>
              <a:gd name="T15" fmla="*/ 0 w 147"/>
              <a:gd name="T16" fmla="*/ 0 h 153"/>
              <a:gd name="T17" fmla="*/ 147 w 147"/>
              <a:gd name="T18" fmla="*/ 153 h 153"/>
            </a:gdLst>
            <a:ahLst/>
            <a:cxnLst>
              <a:cxn ang="T10">
                <a:pos x="T0" y="T1"/>
              </a:cxn>
              <a:cxn ang="T11">
                <a:pos x="T2" y="T3"/>
              </a:cxn>
              <a:cxn ang="T12">
                <a:pos x="T4" y="T5"/>
              </a:cxn>
              <a:cxn ang="T13">
                <a:pos x="T6" y="T7"/>
              </a:cxn>
              <a:cxn ang="T14">
                <a:pos x="T8" y="T9"/>
              </a:cxn>
            </a:cxnLst>
            <a:rect l="T15" t="T16" r="T17" b="T18"/>
            <a:pathLst>
              <a:path w="147" h="153">
                <a:moveTo>
                  <a:pt x="68" y="0"/>
                </a:moveTo>
                <a:lnTo>
                  <a:pt x="0" y="100"/>
                </a:lnTo>
                <a:lnTo>
                  <a:pt x="73" y="153"/>
                </a:lnTo>
                <a:lnTo>
                  <a:pt x="147" y="11"/>
                </a:lnTo>
                <a:lnTo>
                  <a:pt x="68"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4" name="Freeform 52"/>
          <p:cNvSpPr>
            <a:spLocks/>
          </p:cNvSpPr>
          <p:nvPr/>
        </p:nvSpPr>
        <p:spPr bwMode="auto">
          <a:xfrm>
            <a:off x="7986713" y="4411663"/>
            <a:ext cx="241300" cy="220662"/>
          </a:xfrm>
          <a:custGeom>
            <a:avLst/>
            <a:gdLst>
              <a:gd name="T0" fmla="*/ 2147483647 w 173"/>
              <a:gd name="T1" fmla="*/ 0 h 158"/>
              <a:gd name="T2" fmla="*/ 0 w 173"/>
              <a:gd name="T3" fmla="*/ 2147483647 h 158"/>
              <a:gd name="T4" fmla="*/ 2147483647 w 173"/>
              <a:gd name="T5" fmla="*/ 2147483647 h 158"/>
              <a:gd name="T6" fmla="*/ 2147483647 w 173"/>
              <a:gd name="T7" fmla="*/ 2147483647 h 158"/>
              <a:gd name="T8" fmla="*/ 2147483647 w 173"/>
              <a:gd name="T9" fmla="*/ 0 h 158"/>
              <a:gd name="T10" fmla="*/ 0 60000 65536"/>
              <a:gd name="T11" fmla="*/ 0 60000 65536"/>
              <a:gd name="T12" fmla="*/ 0 60000 65536"/>
              <a:gd name="T13" fmla="*/ 0 60000 65536"/>
              <a:gd name="T14" fmla="*/ 0 60000 65536"/>
              <a:gd name="T15" fmla="*/ 0 w 173"/>
              <a:gd name="T16" fmla="*/ 0 h 158"/>
              <a:gd name="T17" fmla="*/ 173 w 173"/>
              <a:gd name="T18" fmla="*/ 158 h 158"/>
            </a:gdLst>
            <a:ahLst/>
            <a:cxnLst>
              <a:cxn ang="T10">
                <a:pos x="T0" y="T1"/>
              </a:cxn>
              <a:cxn ang="T11">
                <a:pos x="T2" y="T3"/>
              </a:cxn>
              <a:cxn ang="T12">
                <a:pos x="T4" y="T5"/>
              </a:cxn>
              <a:cxn ang="T13">
                <a:pos x="T6" y="T7"/>
              </a:cxn>
              <a:cxn ang="T14">
                <a:pos x="T8" y="T9"/>
              </a:cxn>
            </a:cxnLst>
            <a:rect l="T15" t="T16" r="T17" b="T18"/>
            <a:pathLst>
              <a:path w="173" h="158">
                <a:moveTo>
                  <a:pt x="16" y="0"/>
                </a:moveTo>
                <a:lnTo>
                  <a:pt x="0" y="158"/>
                </a:lnTo>
                <a:lnTo>
                  <a:pt x="116" y="153"/>
                </a:lnTo>
                <a:lnTo>
                  <a:pt x="173" y="27"/>
                </a:lnTo>
                <a:lnTo>
                  <a:pt x="16"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5" name="Freeform 53"/>
          <p:cNvSpPr>
            <a:spLocks/>
          </p:cNvSpPr>
          <p:nvPr/>
        </p:nvSpPr>
        <p:spPr bwMode="auto">
          <a:xfrm>
            <a:off x="7273925" y="4103688"/>
            <a:ext cx="109538" cy="133350"/>
          </a:xfrm>
          <a:custGeom>
            <a:avLst/>
            <a:gdLst>
              <a:gd name="T0" fmla="*/ 0 w 79"/>
              <a:gd name="T1" fmla="*/ 0 h 95"/>
              <a:gd name="T2" fmla="*/ 0 w 79"/>
              <a:gd name="T3" fmla="*/ 2147483647 h 95"/>
              <a:gd name="T4" fmla="*/ 2147483647 w 79"/>
              <a:gd name="T5" fmla="*/ 2147483647 h 95"/>
              <a:gd name="T6" fmla="*/ 2147483647 w 79"/>
              <a:gd name="T7" fmla="*/ 2147483647 h 95"/>
              <a:gd name="T8" fmla="*/ 0 w 79"/>
              <a:gd name="T9" fmla="*/ 0 h 95"/>
              <a:gd name="T10" fmla="*/ 0 60000 65536"/>
              <a:gd name="T11" fmla="*/ 0 60000 65536"/>
              <a:gd name="T12" fmla="*/ 0 60000 65536"/>
              <a:gd name="T13" fmla="*/ 0 60000 65536"/>
              <a:gd name="T14" fmla="*/ 0 60000 65536"/>
              <a:gd name="T15" fmla="*/ 0 w 79"/>
              <a:gd name="T16" fmla="*/ 0 h 95"/>
              <a:gd name="T17" fmla="*/ 79 w 79"/>
              <a:gd name="T18" fmla="*/ 95 h 95"/>
            </a:gdLst>
            <a:ahLst/>
            <a:cxnLst>
              <a:cxn ang="T10">
                <a:pos x="T0" y="T1"/>
              </a:cxn>
              <a:cxn ang="T11">
                <a:pos x="T2" y="T3"/>
              </a:cxn>
              <a:cxn ang="T12">
                <a:pos x="T4" y="T5"/>
              </a:cxn>
              <a:cxn ang="T13">
                <a:pos x="T6" y="T7"/>
              </a:cxn>
              <a:cxn ang="T14">
                <a:pos x="T8" y="T9"/>
              </a:cxn>
            </a:cxnLst>
            <a:rect l="T15" t="T16" r="T17" b="T18"/>
            <a:pathLst>
              <a:path w="79" h="95">
                <a:moveTo>
                  <a:pt x="0" y="0"/>
                </a:moveTo>
                <a:lnTo>
                  <a:pt x="0" y="79"/>
                </a:lnTo>
                <a:lnTo>
                  <a:pt x="79" y="95"/>
                </a:lnTo>
                <a:lnTo>
                  <a:pt x="69" y="53"/>
                </a:lnTo>
                <a:lnTo>
                  <a:pt x="0"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6" name="Oval 54"/>
          <p:cNvSpPr>
            <a:spLocks noChangeArrowheads="1"/>
          </p:cNvSpPr>
          <p:nvPr/>
        </p:nvSpPr>
        <p:spPr bwMode="auto">
          <a:xfrm>
            <a:off x="5254625" y="2679700"/>
            <a:ext cx="2495550" cy="2495550"/>
          </a:xfrm>
          <a:prstGeom prst="ellipse">
            <a:avLst/>
          </a:prstGeom>
          <a:noFill/>
          <a:ln w="25400">
            <a:solidFill>
              <a:srgbClr val="333333"/>
            </a:solidFill>
            <a:prstDash val="dash"/>
            <a:round/>
            <a:headEnd/>
            <a:tailEnd/>
          </a:ln>
        </p:spPr>
        <p:txBody>
          <a:bodyPr wrap="none" anchor="ctr"/>
          <a:lstStyle/>
          <a:p>
            <a:endParaRPr lang="en-US">
              <a:latin typeface="Arial Narrow" panose="020B0606020202030204" pitchFamily="34" charset="0"/>
            </a:endParaRPr>
          </a:p>
        </p:txBody>
      </p:sp>
      <p:sp>
        <p:nvSpPr>
          <p:cNvPr id="71737" name="Freeform 55"/>
          <p:cNvSpPr>
            <a:spLocks/>
          </p:cNvSpPr>
          <p:nvPr/>
        </p:nvSpPr>
        <p:spPr bwMode="auto">
          <a:xfrm>
            <a:off x="3165476" y="2519363"/>
            <a:ext cx="1063625" cy="741362"/>
          </a:xfrm>
          <a:custGeom>
            <a:avLst/>
            <a:gdLst>
              <a:gd name="T0" fmla="*/ 2147483647 w 763"/>
              <a:gd name="T1" fmla="*/ 0 h 531"/>
              <a:gd name="T2" fmla="*/ 2147483647 w 763"/>
              <a:gd name="T3" fmla="*/ 2147483647 h 531"/>
              <a:gd name="T4" fmla="*/ 2147483647 w 763"/>
              <a:gd name="T5" fmla="*/ 2147483647 h 531"/>
              <a:gd name="T6" fmla="*/ 2147483647 w 763"/>
              <a:gd name="T7" fmla="*/ 2147483647 h 531"/>
              <a:gd name="T8" fmla="*/ 2147483647 w 763"/>
              <a:gd name="T9" fmla="*/ 2147483647 h 531"/>
              <a:gd name="T10" fmla="*/ 2147483647 w 763"/>
              <a:gd name="T11" fmla="*/ 2147483647 h 531"/>
              <a:gd name="T12" fmla="*/ 2147483647 w 763"/>
              <a:gd name="T13" fmla="*/ 2147483647 h 531"/>
              <a:gd name="T14" fmla="*/ 0 w 763"/>
              <a:gd name="T15" fmla="*/ 2147483647 h 531"/>
              <a:gd name="T16" fmla="*/ 2147483647 w 763"/>
              <a:gd name="T17" fmla="*/ 0 h 5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3"/>
              <a:gd name="T28" fmla="*/ 0 h 531"/>
              <a:gd name="T29" fmla="*/ 763 w 763"/>
              <a:gd name="T30" fmla="*/ 531 h 5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3" h="531">
                <a:moveTo>
                  <a:pt x="47" y="0"/>
                </a:moveTo>
                <a:lnTo>
                  <a:pt x="258" y="84"/>
                </a:lnTo>
                <a:lnTo>
                  <a:pt x="742" y="252"/>
                </a:lnTo>
                <a:lnTo>
                  <a:pt x="763" y="458"/>
                </a:lnTo>
                <a:lnTo>
                  <a:pt x="715" y="531"/>
                </a:lnTo>
                <a:lnTo>
                  <a:pt x="305" y="400"/>
                </a:lnTo>
                <a:lnTo>
                  <a:pt x="258" y="521"/>
                </a:lnTo>
                <a:lnTo>
                  <a:pt x="0" y="405"/>
                </a:lnTo>
                <a:lnTo>
                  <a:pt x="47"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8" name="Freeform 56"/>
          <p:cNvSpPr>
            <a:spLocks/>
          </p:cNvSpPr>
          <p:nvPr/>
        </p:nvSpPr>
        <p:spPr bwMode="auto">
          <a:xfrm>
            <a:off x="8529639" y="4164013"/>
            <a:ext cx="534987" cy="277812"/>
          </a:xfrm>
          <a:custGeom>
            <a:avLst/>
            <a:gdLst>
              <a:gd name="T0" fmla="*/ 0 w 384"/>
              <a:gd name="T1" fmla="*/ 0 h 200"/>
              <a:gd name="T2" fmla="*/ 2147483647 w 384"/>
              <a:gd name="T3" fmla="*/ 2147483647 h 200"/>
              <a:gd name="T4" fmla="*/ 2147483647 w 384"/>
              <a:gd name="T5" fmla="*/ 2147483647 h 200"/>
              <a:gd name="T6" fmla="*/ 2147483647 w 384"/>
              <a:gd name="T7" fmla="*/ 2147483647 h 200"/>
              <a:gd name="T8" fmla="*/ 0 w 384"/>
              <a:gd name="T9" fmla="*/ 0 h 200"/>
              <a:gd name="T10" fmla="*/ 0 60000 65536"/>
              <a:gd name="T11" fmla="*/ 0 60000 65536"/>
              <a:gd name="T12" fmla="*/ 0 60000 65536"/>
              <a:gd name="T13" fmla="*/ 0 60000 65536"/>
              <a:gd name="T14" fmla="*/ 0 60000 65536"/>
              <a:gd name="T15" fmla="*/ 0 w 384"/>
              <a:gd name="T16" fmla="*/ 0 h 200"/>
              <a:gd name="T17" fmla="*/ 384 w 384"/>
              <a:gd name="T18" fmla="*/ 200 h 200"/>
            </a:gdLst>
            <a:ahLst/>
            <a:cxnLst>
              <a:cxn ang="T10">
                <a:pos x="T0" y="T1"/>
              </a:cxn>
              <a:cxn ang="T11">
                <a:pos x="T2" y="T3"/>
              </a:cxn>
              <a:cxn ang="T12">
                <a:pos x="T4" y="T5"/>
              </a:cxn>
              <a:cxn ang="T13">
                <a:pos x="T6" y="T7"/>
              </a:cxn>
              <a:cxn ang="T14">
                <a:pos x="T8" y="T9"/>
              </a:cxn>
            </a:cxnLst>
            <a:rect l="T15" t="T16" r="T17" b="T18"/>
            <a:pathLst>
              <a:path w="384" h="200">
                <a:moveTo>
                  <a:pt x="0" y="0"/>
                </a:moveTo>
                <a:lnTo>
                  <a:pt x="42" y="152"/>
                </a:lnTo>
                <a:lnTo>
                  <a:pt x="369" y="200"/>
                </a:lnTo>
                <a:lnTo>
                  <a:pt x="384" y="57"/>
                </a:lnTo>
                <a:lnTo>
                  <a:pt x="0"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1739" name="Rectangle 57"/>
          <p:cNvSpPr>
            <a:spLocks noChangeArrowheads="1"/>
          </p:cNvSpPr>
          <p:nvPr/>
        </p:nvSpPr>
        <p:spPr bwMode="auto">
          <a:xfrm>
            <a:off x="7925969" y="2078038"/>
            <a:ext cx="190500" cy="125412"/>
          </a:xfrm>
          <a:prstGeom prst="rect">
            <a:avLst/>
          </a:prstGeom>
          <a:solidFill>
            <a:schemeClr val="accent5">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1740" name="Text Box 58"/>
          <p:cNvSpPr txBox="1">
            <a:spLocks noChangeArrowheads="1"/>
          </p:cNvSpPr>
          <p:nvPr/>
        </p:nvSpPr>
        <p:spPr bwMode="auto">
          <a:xfrm>
            <a:off x="8125995" y="1962150"/>
            <a:ext cx="1079142" cy="1569660"/>
          </a:xfrm>
          <a:prstGeom prst="rect">
            <a:avLst/>
          </a:prstGeom>
          <a:noFill/>
          <a:ln w="9525">
            <a:noFill/>
            <a:miter lim="800000"/>
            <a:headEnd/>
            <a:tailEnd/>
          </a:ln>
        </p:spPr>
        <p:txBody>
          <a:bodyPr wrap="none">
            <a:spAutoFit/>
          </a:bodyPr>
          <a:lstStyle/>
          <a:p>
            <a:r>
              <a:rPr lang="en-US" sz="1600" b="1">
                <a:latin typeface="Arial Narrow" panose="020B0606020202030204" pitchFamily="34" charset="0"/>
              </a:rPr>
              <a:t>Retail</a:t>
            </a:r>
          </a:p>
          <a:p>
            <a:r>
              <a:rPr lang="en-US" sz="1600" b="1">
                <a:latin typeface="Arial Narrow" panose="020B0606020202030204" pitchFamily="34" charset="0"/>
              </a:rPr>
              <a:t>Office</a:t>
            </a:r>
          </a:p>
          <a:p>
            <a:r>
              <a:rPr lang="en-US" sz="1600" b="1">
                <a:latin typeface="Arial Narrow" panose="020B0606020202030204" pitchFamily="34" charset="0"/>
              </a:rPr>
              <a:t>Industrial</a:t>
            </a:r>
          </a:p>
          <a:p>
            <a:r>
              <a:rPr lang="en-US" sz="1600" b="1">
                <a:latin typeface="Arial Narrow" panose="020B0606020202030204" pitchFamily="34" charset="0"/>
              </a:rPr>
              <a:t>Residential</a:t>
            </a:r>
          </a:p>
          <a:p>
            <a:r>
              <a:rPr lang="en-US" sz="1600" b="1">
                <a:latin typeface="Arial Narrow" panose="020B0606020202030204" pitchFamily="34" charset="0"/>
              </a:rPr>
              <a:t>Highway</a:t>
            </a:r>
          </a:p>
          <a:p>
            <a:r>
              <a:rPr lang="en-US" sz="1600" b="1">
                <a:latin typeface="Arial Narrow" panose="020B0606020202030204" pitchFamily="34" charset="0"/>
              </a:rPr>
              <a:t>Railway</a:t>
            </a:r>
          </a:p>
        </p:txBody>
      </p:sp>
      <p:sp>
        <p:nvSpPr>
          <p:cNvPr id="71741" name="Rectangle 59"/>
          <p:cNvSpPr>
            <a:spLocks noChangeArrowheads="1"/>
          </p:cNvSpPr>
          <p:nvPr/>
        </p:nvSpPr>
        <p:spPr bwMode="auto">
          <a:xfrm>
            <a:off x="7925969" y="2320926"/>
            <a:ext cx="190500" cy="125413"/>
          </a:xfrm>
          <a:prstGeom prst="rect">
            <a:avLst/>
          </a:prstGeom>
          <a:solidFill>
            <a:schemeClr val="accent4">
              <a:lumMod val="50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1742" name="Rectangle 60"/>
          <p:cNvSpPr>
            <a:spLocks noChangeArrowheads="1"/>
          </p:cNvSpPr>
          <p:nvPr/>
        </p:nvSpPr>
        <p:spPr bwMode="auto">
          <a:xfrm>
            <a:off x="7925969" y="2559051"/>
            <a:ext cx="190500" cy="125413"/>
          </a:xfrm>
          <a:prstGeom prst="rect">
            <a:avLst/>
          </a:prstGeom>
          <a:solidFill>
            <a:schemeClr val="bg2">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1743" name="Rectangle 61"/>
          <p:cNvSpPr>
            <a:spLocks noChangeArrowheads="1"/>
          </p:cNvSpPr>
          <p:nvPr/>
        </p:nvSpPr>
        <p:spPr bwMode="auto">
          <a:xfrm>
            <a:off x="7925969" y="2813051"/>
            <a:ext cx="190500" cy="125413"/>
          </a:xfrm>
          <a:prstGeom prst="rect">
            <a:avLst/>
          </a:prstGeom>
          <a:solidFill>
            <a:schemeClr val="accent3">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1744" name="Text Box 62"/>
          <p:cNvSpPr txBox="1">
            <a:spLocks noChangeArrowheads="1"/>
          </p:cNvSpPr>
          <p:nvPr/>
        </p:nvSpPr>
        <p:spPr bwMode="auto">
          <a:xfrm>
            <a:off x="6099176" y="4819650"/>
            <a:ext cx="663964" cy="400110"/>
          </a:xfrm>
          <a:prstGeom prst="rect">
            <a:avLst/>
          </a:prstGeom>
          <a:noFill/>
          <a:ln w="9525">
            <a:noFill/>
            <a:miter lim="800000"/>
            <a:headEnd/>
            <a:tailEnd/>
          </a:ln>
        </p:spPr>
        <p:txBody>
          <a:bodyPr wrap="none">
            <a:spAutoFit/>
          </a:bodyPr>
          <a:lstStyle/>
          <a:p>
            <a:r>
              <a:rPr lang="en-US" sz="2000" b="1" dirty="0">
                <a:latin typeface="Arial Narrow" panose="020B0606020202030204" pitchFamily="34" charset="0"/>
              </a:rPr>
              <a:t>Core</a:t>
            </a:r>
          </a:p>
        </p:txBody>
      </p:sp>
      <p:sp>
        <p:nvSpPr>
          <p:cNvPr id="71745" name="Line 63"/>
          <p:cNvSpPr>
            <a:spLocks noChangeShapeType="1"/>
          </p:cNvSpPr>
          <p:nvPr/>
        </p:nvSpPr>
        <p:spPr bwMode="auto">
          <a:xfrm>
            <a:off x="7933906" y="3127375"/>
            <a:ext cx="184150" cy="0"/>
          </a:xfrm>
          <a:prstGeom prst="line">
            <a:avLst/>
          </a:prstGeom>
          <a:noFill/>
          <a:ln w="31750">
            <a:solidFill>
              <a:srgbClr val="808080"/>
            </a:solidFill>
            <a:round/>
            <a:headEnd/>
            <a:tailEnd/>
          </a:ln>
        </p:spPr>
        <p:txBody>
          <a:bodyPr wrap="none" anchor="ctr"/>
          <a:lstStyle/>
          <a:p>
            <a:endParaRPr lang="en-US">
              <a:latin typeface="Arial Narrow" panose="020B0606020202030204" pitchFamily="34" charset="0"/>
            </a:endParaRPr>
          </a:p>
        </p:txBody>
      </p:sp>
      <p:sp>
        <p:nvSpPr>
          <p:cNvPr id="71746" name="Line 64"/>
          <p:cNvSpPr>
            <a:spLocks noChangeShapeType="1"/>
          </p:cNvSpPr>
          <p:nvPr/>
        </p:nvSpPr>
        <p:spPr bwMode="auto">
          <a:xfrm>
            <a:off x="7935494" y="3359150"/>
            <a:ext cx="184150" cy="0"/>
          </a:xfrm>
          <a:prstGeom prst="line">
            <a:avLst/>
          </a:prstGeom>
          <a:noFill/>
          <a:ln w="31750">
            <a:solidFill>
              <a:schemeClr val="tx1"/>
            </a:solidFill>
            <a:round/>
            <a:headEnd/>
            <a:tailEnd/>
          </a:ln>
        </p:spPr>
        <p:txBody>
          <a:bodyPr wrap="none" anchor="ctr"/>
          <a:lstStyle/>
          <a:p>
            <a:endParaRPr lang="en-US">
              <a:latin typeface="Arial Narrow" panose="020B0606020202030204" pitchFamily="34" charset="0"/>
            </a:endParaRPr>
          </a:p>
        </p:txBody>
      </p:sp>
      <p:sp>
        <p:nvSpPr>
          <p:cNvPr id="67" name="Rounded Rectangle 66"/>
          <p:cNvSpPr/>
          <p:nvPr/>
        </p:nvSpPr>
        <p:spPr bwMode="auto">
          <a:xfrm>
            <a:off x="3040081" y="1864502"/>
            <a:ext cx="6126480" cy="3657600"/>
          </a:xfrm>
          <a:prstGeom prst="roundRect">
            <a:avLst>
              <a:gd name="adj" fmla="val 4351"/>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Tree>
    <p:extLst>
      <p:ext uri="{BB962C8B-B14F-4D97-AF65-F5344CB8AC3E}">
        <p14:creationId xmlns:p14="http://schemas.microsoft.com/office/powerpoint/2010/main" val="49782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title"/>
          </p:nvPr>
        </p:nvSpPr>
        <p:spPr/>
        <p:txBody>
          <a:bodyPr/>
          <a:lstStyle/>
          <a:p>
            <a:pPr eaLnBrk="1" hangingPunct="1"/>
            <a:r>
              <a:rPr lang="en-US" dirty="0"/>
              <a:t>Transportation, Activity Systems and Land Use</a:t>
            </a:r>
          </a:p>
        </p:txBody>
      </p:sp>
      <p:sp>
        <p:nvSpPr>
          <p:cNvPr id="74757" name="Rectangle 2"/>
          <p:cNvSpPr>
            <a:spLocks noChangeArrowheads="1"/>
          </p:cNvSpPr>
          <p:nvPr/>
        </p:nvSpPr>
        <p:spPr bwMode="auto">
          <a:xfrm>
            <a:off x="2235201" y="2117725"/>
            <a:ext cx="1795463" cy="1201738"/>
          </a:xfrm>
          <a:prstGeom prst="rect">
            <a:avLst/>
          </a:prstGeom>
          <a:solidFill>
            <a:schemeClr val="bg2">
              <a:lumMod val="90000"/>
            </a:schemeClr>
          </a:solidFill>
          <a:ln w="25400">
            <a:solidFill>
              <a:schemeClr val="bg2">
                <a:lumMod val="50000"/>
              </a:schemeClr>
            </a:solidFill>
            <a:miter lim="800000"/>
            <a:headEnd/>
            <a:tailEnd/>
          </a:ln>
        </p:spPr>
        <p:txBody>
          <a:bodyPr wrap="none" anchor="ctr"/>
          <a:lstStyle/>
          <a:p>
            <a:pPr algn="ctr"/>
            <a:r>
              <a:rPr lang="en-US" sz="2000" b="1" i="1">
                <a:latin typeface="Arial Narrow" panose="020B0606020202030204" pitchFamily="34" charset="0"/>
                <a:cs typeface="Calibri" pitchFamily="34" charset="0"/>
              </a:rPr>
              <a:t>Infrastructures</a:t>
            </a:r>
          </a:p>
          <a:p>
            <a:pPr algn="ctr"/>
            <a:r>
              <a:rPr lang="en-US" sz="2000" b="1" i="1">
                <a:latin typeface="Arial Narrow" panose="020B0606020202030204" pitchFamily="34" charset="0"/>
                <a:cs typeface="Calibri" pitchFamily="34" charset="0"/>
              </a:rPr>
              <a:t>Modes</a:t>
            </a:r>
          </a:p>
          <a:p>
            <a:pPr algn="ctr"/>
            <a:r>
              <a:rPr lang="en-US" sz="2000" b="1" i="1">
                <a:latin typeface="Arial Narrow" panose="020B0606020202030204" pitchFamily="34" charset="0"/>
                <a:cs typeface="Calibri" pitchFamily="34" charset="0"/>
              </a:rPr>
              <a:t>Users</a:t>
            </a:r>
          </a:p>
        </p:txBody>
      </p:sp>
      <p:sp>
        <p:nvSpPr>
          <p:cNvPr id="74758" name="Oval 4"/>
          <p:cNvSpPr>
            <a:spLocks noChangeArrowheads="1"/>
          </p:cNvSpPr>
          <p:nvPr/>
        </p:nvSpPr>
        <p:spPr bwMode="auto">
          <a:xfrm>
            <a:off x="3815775" y="2418213"/>
            <a:ext cx="2103120" cy="640080"/>
          </a:xfrm>
          <a:prstGeom prst="ellipse">
            <a:avLst/>
          </a:prstGeom>
          <a:solidFill>
            <a:schemeClr val="accent2">
              <a:lumMod val="50000"/>
            </a:schemeClr>
          </a:solidFill>
          <a:ln w="38100">
            <a:solidFill>
              <a:schemeClr val="bg2">
                <a:lumMod val="50000"/>
              </a:schemeClr>
            </a:solidFill>
            <a:round/>
            <a:headEnd/>
            <a:tailEnd/>
          </a:ln>
          <a:effectLst/>
        </p:spPr>
        <p:txBody>
          <a:bodyPr wrap="none" anchor="ctr"/>
          <a:lstStyle/>
          <a:p>
            <a:pPr algn="ctr"/>
            <a:r>
              <a:rPr lang="en-US" sz="2000" b="1" dirty="0">
                <a:solidFill>
                  <a:srgbClr val="FFFFFF"/>
                </a:solidFill>
                <a:latin typeface="Arial Narrow" panose="020B0606020202030204" pitchFamily="34" charset="0"/>
                <a:cs typeface="Calibri" pitchFamily="34" charset="0"/>
              </a:rPr>
              <a:t>Transportation</a:t>
            </a:r>
          </a:p>
        </p:txBody>
      </p:sp>
      <p:sp>
        <p:nvSpPr>
          <p:cNvPr id="74761" name="Freeform 7"/>
          <p:cNvSpPr>
            <a:spLocks/>
          </p:cNvSpPr>
          <p:nvPr/>
        </p:nvSpPr>
        <p:spPr bwMode="auto">
          <a:xfrm>
            <a:off x="6542089" y="1317577"/>
            <a:ext cx="2397125" cy="914400"/>
          </a:xfrm>
          <a:custGeom>
            <a:avLst/>
            <a:gdLst>
              <a:gd name="T0" fmla="*/ 2147483647 w 1510"/>
              <a:gd name="T1" fmla="*/ 2147483647 h 483"/>
              <a:gd name="T2" fmla="*/ 2147483647 w 1510"/>
              <a:gd name="T3" fmla="*/ 2147483647 h 483"/>
              <a:gd name="T4" fmla="*/ 2147483647 w 1510"/>
              <a:gd name="T5" fmla="*/ 2147483647 h 483"/>
              <a:gd name="T6" fmla="*/ 0 w 1510"/>
              <a:gd name="T7" fmla="*/ 2147483647 h 483"/>
              <a:gd name="T8" fmla="*/ 2147483647 w 1510"/>
              <a:gd name="T9" fmla="*/ 2147483647 h 483"/>
              <a:gd name="T10" fmla="*/ 2147483647 w 1510"/>
              <a:gd name="T11" fmla="*/ 2147483647 h 483"/>
              <a:gd name="T12" fmla="*/ 2147483647 w 1510"/>
              <a:gd name="T13" fmla="*/ 2147483647 h 483"/>
              <a:gd name="T14" fmla="*/ 2147483647 w 1510"/>
              <a:gd name="T15" fmla="*/ 2147483647 h 483"/>
              <a:gd name="T16" fmla="*/ 2147483647 w 1510"/>
              <a:gd name="T17" fmla="*/ 2147483647 h 483"/>
              <a:gd name="T18" fmla="*/ 2147483647 w 1510"/>
              <a:gd name="T19" fmla="*/ 2147483647 h 483"/>
              <a:gd name="T20" fmla="*/ 2147483647 w 1510"/>
              <a:gd name="T21" fmla="*/ 2147483647 h 483"/>
              <a:gd name="T22" fmla="*/ 2147483647 w 1510"/>
              <a:gd name="T23" fmla="*/ 0 h 483"/>
              <a:gd name="T24" fmla="*/ 2147483647 w 1510"/>
              <a:gd name="T25" fmla="*/ 2147483647 h 483"/>
              <a:gd name="T26" fmla="*/ 2147483647 w 1510"/>
              <a:gd name="T27" fmla="*/ 2147483647 h 483"/>
              <a:gd name="T28" fmla="*/ 2147483647 w 1510"/>
              <a:gd name="T29" fmla="*/ 2147483647 h 483"/>
              <a:gd name="T30" fmla="*/ 2147483647 w 1510"/>
              <a:gd name="T31" fmla="*/ 2147483647 h 483"/>
              <a:gd name="T32" fmla="*/ 2147483647 w 1510"/>
              <a:gd name="T33" fmla="*/ 0 h 483"/>
              <a:gd name="T34" fmla="*/ 2147483647 w 1510"/>
              <a:gd name="T35" fmla="*/ 2147483647 h 4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10"/>
              <a:gd name="T55" fmla="*/ 0 h 483"/>
              <a:gd name="T56" fmla="*/ 1510 w 1510"/>
              <a:gd name="T57" fmla="*/ 483 h 4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10" h="483">
                <a:moveTo>
                  <a:pt x="381" y="32"/>
                </a:moveTo>
                <a:lnTo>
                  <a:pt x="350" y="195"/>
                </a:lnTo>
                <a:lnTo>
                  <a:pt x="148" y="187"/>
                </a:lnTo>
                <a:lnTo>
                  <a:pt x="0" y="312"/>
                </a:lnTo>
                <a:lnTo>
                  <a:pt x="124" y="429"/>
                </a:lnTo>
                <a:lnTo>
                  <a:pt x="350" y="436"/>
                </a:lnTo>
                <a:lnTo>
                  <a:pt x="638" y="483"/>
                </a:lnTo>
                <a:lnTo>
                  <a:pt x="1276" y="467"/>
                </a:lnTo>
                <a:lnTo>
                  <a:pt x="1510" y="343"/>
                </a:lnTo>
                <a:lnTo>
                  <a:pt x="1502" y="179"/>
                </a:lnTo>
                <a:lnTo>
                  <a:pt x="1455" y="55"/>
                </a:lnTo>
                <a:lnTo>
                  <a:pt x="1315" y="0"/>
                </a:lnTo>
                <a:lnTo>
                  <a:pt x="1183" y="102"/>
                </a:lnTo>
                <a:lnTo>
                  <a:pt x="1004" y="47"/>
                </a:lnTo>
                <a:lnTo>
                  <a:pt x="747" y="16"/>
                </a:lnTo>
                <a:lnTo>
                  <a:pt x="654" y="70"/>
                </a:lnTo>
                <a:lnTo>
                  <a:pt x="475" y="0"/>
                </a:lnTo>
                <a:lnTo>
                  <a:pt x="381" y="32"/>
                </a:lnTo>
                <a:close/>
              </a:path>
            </a:pathLst>
          </a:custGeom>
          <a:solidFill>
            <a:schemeClr val="bg1">
              <a:lumMod val="95000"/>
            </a:schemeClr>
          </a:solidFill>
          <a:ln w="9525">
            <a:solidFill>
              <a:srgbClr val="808080"/>
            </a:solidFill>
            <a:prstDash val="sysDot"/>
            <a:round/>
            <a:headEnd/>
            <a:tailEnd/>
          </a:ln>
        </p:spPr>
        <p:txBody>
          <a:bodyPr/>
          <a:lstStyle/>
          <a:p>
            <a:endParaRPr lang="en-US">
              <a:latin typeface="Arial Narrow" panose="020B0606020202030204" pitchFamily="34" charset="0"/>
              <a:cs typeface="Calibri" pitchFamily="34" charset="0"/>
            </a:endParaRPr>
          </a:p>
        </p:txBody>
      </p:sp>
      <p:sp>
        <p:nvSpPr>
          <p:cNvPr id="74763" name="Line 9"/>
          <p:cNvSpPr>
            <a:spLocks noChangeShapeType="1"/>
          </p:cNvSpPr>
          <p:nvPr/>
        </p:nvSpPr>
        <p:spPr bwMode="auto">
          <a:xfrm flipV="1">
            <a:off x="6715125" y="1759137"/>
            <a:ext cx="1087438" cy="122238"/>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64" name="Line 10"/>
          <p:cNvSpPr>
            <a:spLocks noChangeShapeType="1"/>
          </p:cNvSpPr>
          <p:nvPr/>
        </p:nvSpPr>
        <p:spPr bwMode="auto">
          <a:xfrm flipH="1" flipV="1">
            <a:off x="7843839" y="1800413"/>
            <a:ext cx="676275" cy="182563"/>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65" name="Line 11"/>
          <p:cNvSpPr>
            <a:spLocks noChangeShapeType="1"/>
          </p:cNvSpPr>
          <p:nvPr/>
        </p:nvSpPr>
        <p:spPr bwMode="auto">
          <a:xfrm flipH="1">
            <a:off x="7885113" y="1600162"/>
            <a:ext cx="777875" cy="130400"/>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66" name="Line 12"/>
          <p:cNvSpPr>
            <a:spLocks noChangeShapeType="1"/>
          </p:cNvSpPr>
          <p:nvPr/>
        </p:nvSpPr>
        <p:spPr bwMode="auto">
          <a:xfrm flipH="1" flipV="1">
            <a:off x="7308217" y="1574762"/>
            <a:ext cx="475297" cy="184375"/>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67" name="Line 13"/>
          <p:cNvSpPr>
            <a:spLocks noChangeShapeType="1"/>
          </p:cNvSpPr>
          <p:nvPr/>
        </p:nvSpPr>
        <p:spPr bwMode="auto">
          <a:xfrm flipV="1">
            <a:off x="7581901" y="1775013"/>
            <a:ext cx="200025" cy="246063"/>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68" name="Oval 14"/>
          <p:cNvSpPr>
            <a:spLocks noChangeArrowheads="1"/>
          </p:cNvSpPr>
          <p:nvPr/>
        </p:nvSpPr>
        <p:spPr bwMode="auto">
          <a:xfrm>
            <a:off x="7658100" y="1563240"/>
            <a:ext cx="365760" cy="36576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69" name="Oval 15"/>
          <p:cNvSpPr>
            <a:spLocks noChangeArrowheads="1"/>
          </p:cNvSpPr>
          <p:nvPr/>
        </p:nvSpPr>
        <p:spPr bwMode="auto">
          <a:xfrm>
            <a:off x="6670675" y="1800412"/>
            <a:ext cx="182880" cy="18288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70" name="Oval 16"/>
          <p:cNvSpPr>
            <a:spLocks noChangeArrowheads="1"/>
          </p:cNvSpPr>
          <p:nvPr/>
        </p:nvSpPr>
        <p:spPr bwMode="auto">
          <a:xfrm>
            <a:off x="7181850" y="1459100"/>
            <a:ext cx="182880" cy="18288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71" name="Oval 17"/>
          <p:cNvSpPr>
            <a:spLocks noChangeArrowheads="1"/>
          </p:cNvSpPr>
          <p:nvPr/>
        </p:nvSpPr>
        <p:spPr bwMode="auto">
          <a:xfrm>
            <a:off x="7434263" y="1970275"/>
            <a:ext cx="182880" cy="18288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72" name="Line 18"/>
          <p:cNvSpPr>
            <a:spLocks noChangeShapeType="1"/>
          </p:cNvSpPr>
          <p:nvPr/>
        </p:nvSpPr>
        <p:spPr bwMode="auto">
          <a:xfrm flipV="1">
            <a:off x="8482014" y="1574987"/>
            <a:ext cx="211137" cy="381000"/>
          </a:xfrm>
          <a:prstGeom prst="line">
            <a:avLst/>
          </a:prstGeom>
          <a:noFill/>
          <a:ln w="38100">
            <a:solidFill>
              <a:schemeClr val="accent6">
                <a:lumMod val="75000"/>
              </a:schemeClr>
            </a:solidFill>
            <a:round/>
            <a:headEnd/>
            <a:tailEnd/>
          </a:ln>
        </p:spPr>
        <p:txBody>
          <a:bodyPr/>
          <a:lstStyle/>
          <a:p>
            <a:endParaRPr lang="en-US">
              <a:latin typeface="Arial Narrow" panose="020B0606020202030204" pitchFamily="34" charset="0"/>
              <a:cs typeface="Calibri" pitchFamily="34" charset="0"/>
            </a:endParaRPr>
          </a:p>
        </p:txBody>
      </p:sp>
      <p:sp>
        <p:nvSpPr>
          <p:cNvPr id="74773" name="Oval 19"/>
          <p:cNvSpPr>
            <a:spLocks noChangeArrowheads="1"/>
          </p:cNvSpPr>
          <p:nvPr/>
        </p:nvSpPr>
        <p:spPr bwMode="auto">
          <a:xfrm>
            <a:off x="8564563" y="1505137"/>
            <a:ext cx="182880" cy="18288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74" name="Oval 20"/>
          <p:cNvSpPr>
            <a:spLocks noChangeArrowheads="1"/>
          </p:cNvSpPr>
          <p:nvPr/>
        </p:nvSpPr>
        <p:spPr bwMode="auto">
          <a:xfrm>
            <a:off x="8372475" y="1917887"/>
            <a:ext cx="182880" cy="182880"/>
          </a:xfrm>
          <a:prstGeom prst="ellipse">
            <a:avLst/>
          </a:prstGeom>
          <a:solidFill>
            <a:srgbClr val="FFFFFF"/>
          </a:solidFill>
          <a:ln w="19050">
            <a:solidFill>
              <a:schemeClr val="accent6">
                <a:lumMod val="75000"/>
              </a:schemeClr>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77" name="Freeform 23"/>
          <p:cNvSpPr>
            <a:spLocks/>
          </p:cNvSpPr>
          <p:nvPr/>
        </p:nvSpPr>
        <p:spPr bwMode="auto">
          <a:xfrm>
            <a:off x="6542089" y="3122386"/>
            <a:ext cx="2397125" cy="914400"/>
          </a:xfrm>
          <a:custGeom>
            <a:avLst/>
            <a:gdLst>
              <a:gd name="T0" fmla="*/ 2147483647 w 1510"/>
              <a:gd name="T1" fmla="*/ 2147483647 h 483"/>
              <a:gd name="T2" fmla="*/ 2147483647 w 1510"/>
              <a:gd name="T3" fmla="*/ 2147483647 h 483"/>
              <a:gd name="T4" fmla="*/ 2147483647 w 1510"/>
              <a:gd name="T5" fmla="*/ 2147483647 h 483"/>
              <a:gd name="T6" fmla="*/ 0 w 1510"/>
              <a:gd name="T7" fmla="*/ 2147483647 h 483"/>
              <a:gd name="T8" fmla="*/ 2147483647 w 1510"/>
              <a:gd name="T9" fmla="*/ 2147483647 h 483"/>
              <a:gd name="T10" fmla="*/ 2147483647 w 1510"/>
              <a:gd name="T11" fmla="*/ 2147483647 h 483"/>
              <a:gd name="T12" fmla="*/ 2147483647 w 1510"/>
              <a:gd name="T13" fmla="*/ 2147483647 h 483"/>
              <a:gd name="T14" fmla="*/ 2147483647 w 1510"/>
              <a:gd name="T15" fmla="*/ 2147483647 h 483"/>
              <a:gd name="T16" fmla="*/ 2147483647 w 1510"/>
              <a:gd name="T17" fmla="*/ 2147483647 h 483"/>
              <a:gd name="T18" fmla="*/ 2147483647 w 1510"/>
              <a:gd name="T19" fmla="*/ 2147483647 h 483"/>
              <a:gd name="T20" fmla="*/ 2147483647 w 1510"/>
              <a:gd name="T21" fmla="*/ 2147483647 h 483"/>
              <a:gd name="T22" fmla="*/ 2147483647 w 1510"/>
              <a:gd name="T23" fmla="*/ 0 h 483"/>
              <a:gd name="T24" fmla="*/ 2147483647 w 1510"/>
              <a:gd name="T25" fmla="*/ 2147483647 h 483"/>
              <a:gd name="T26" fmla="*/ 2147483647 w 1510"/>
              <a:gd name="T27" fmla="*/ 2147483647 h 483"/>
              <a:gd name="T28" fmla="*/ 2147483647 w 1510"/>
              <a:gd name="T29" fmla="*/ 2147483647 h 483"/>
              <a:gd name="T30" fmla="*/ 2147483647 w 1510"/>
              <a:gd name="T31" fmla="*/ 2147483647 h 483"/>
              <a:gd name="T32" fmla="*/ 2147483647 w 1510"/>
              <a:gd name="T33" fmla="*/ 0 h 483"/>
              <a:gd name="T34" fmla="*/ 2147483647 w 1510"/>
              <a:gd name="T35" fmla="*/ 2147483647 h 4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10"/>
              <a:gd name="T55" fmla="*/ 0 h 483"/>
              <a:gd name="T56" fmla="*/ 1510 w 1510"/>
              <a:gd name="T57" fmla="*/ 483 h 4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10" h="483">
                <a:moveTo>
                  <a:pt x="381" y="32"/>
                </a:moveTo>
                <a:lnTo>
                  <a:pt x="350" y="195"/>
                </a:lnTo>
                <a:lnTo>
                  <a:pt x="148" y="187"/>
                </a:lnTo>
                <a:lnTo>
                  <a:pt x="0" y="312"/>
                </a:lnTo>
                <a:lnTo>
                  <a:pt x="124" y="429"/>
                </a:lnTo>
                <a:lnTo>
                  <a:pt x="350" y="436"/>
                </a:lnTo>
                <a:lnTo>
                  <a:pt x="638" y="483"/>
                </a:lnTo>
                <a:lnTo>
                  <a:pt x="1276" y="467"/>
                </a:lnTo>
                <a:lnTo>
                  <a:pt x="1510" y="343"/>
                </a:lnTo>
                <a:lnTo>
                  <a:pt x="1502" y="179"/>
                </a:lnTo>
                <a:lnTo>
                  <a:pt x="1455" y="55"/>
                </a:lnTo>
                <a:lnTo>
                  <a:pt x="1315" y="0"/>
                </a:lnTo>
                <a:lnTo>
                  <a:pt x="1183" y="102"/>
                </a:lnTo>
                <a:lnTo>
                  <a:pt x="1004" y="47"/>
                </a:lnTo>
                <a:lnTo>
                  <a:pt x="747" y="16"/>
                </a:lnTo>
                <a:lnTo>
                  <a:pt x="654" y="70"/>
                </a:lnTo>
                <a:lnTo>
                  <a:pt x="475" y="0"/>
                </a:lnTo>
                <a:lnTo>
                  <a:pt x="381" y="32"/>
                </a:lnTo>
                <a:close/>
              </a:path>
            </a:pathLst>
          </a:custGeom>
          <a:solidFill>
            <a:schemeClr val="bg1">
              <a:lumMod val="95000"/>
            </a:schemeClr>
          </a:solidFill>
          <a:ln w="9525">
            <a:solidFill>
              <a:srgbClr val="808080"/>
            </a:solidFill>
            <a:prstDash val="sysDot"/>
            <a:round/>
            <a:headEnd/>
            <a:tailEnd/>
          </a:ln>
        </p:spPr>
        <p:txBody>
          <a:bodyPr/>
          <a:lstStyle/>
          <a:p>
            <a:endParaRPr lang="en-US">
              <a:latin typeface="Arial Narrow" panose="020B0606020202030204" pitchFamily="34" charset="0"/>
              <a:cs typeface="Calibri" pitchFamily="34" charset="0"/>
            </a:endParaRPr>
          </a:p>
        </p:txBody>
      </p:sp>
      <p:sp>
        <p:nvSpPr>
          <p:cNvPr id="74778" name="Line 24"/>
          <p:cNvSpPr>
            <a:spLocks noChangeShapeType="1"/>
          </p:cNvSpPr>
          <p:nvPr/>
        </p:nvSpPr>
        <p:spPr bwMode="auto">
          <a:xfrm flipV="1">
            <a:off x="7037389" y="3597284"/>
            <a:ext cx="528637" cy="55562"/>
          </a:xfrm>
          <a:prstGeom prst="line">
            <a:avLst/>
          </a:prstGeom>
          <a:noFill/>
          <a:ln w="5080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sp>
        <p:nvSpPr>
          <p:cNvPr id="74779" name="Oval 25"/>
          <p:cNvSpPr>
            <a:spLocks noChangeArrowheads="1"/>
          </p:cNvSpPr>
          <p:nvPr/>
        </p:nvSpPr>
        <p:spPr bwMode="auto">
          <a:xfrm>
            <a:off x="7653496" y="3409533"/>
            <a:ext cx="365760" cy="36576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0" name="Oval 26"/>
          <p:cNvSpPr>
            <a:spLocks noChangeArrowheads="1"/>
          </p:cNvSpPr>
          <p:nvPr/>
        </p:nvSpPr>
        <p:spPr bwMode="auto">
          <a:xfrm>
            <a:off x="6670675" y="3605221"/>
            <a:ext cx="182880" cy="18288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1" name="Oval 27"/>
          <p:cNvSpPr>
            <a:spLocks noChangeArrowheads="1"/>
          </p:cNvSpPr>
          <p:nvPr/>
        </p:nvSpPr>
        <p:spPr bwMode="auto">
          <a:xfrm>
            <a:off x="7181850" y="3263909"/>
            <a:ext cx="182880" cy="18288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2" name="Oval 28"/>
          <p:cNvSpPr>
            <a:spLocks noChangeArrowheads="1"/>
          </p:cNvSpPr>
          <p:nvPr/>
        </p:nvSpPr>
        <p:spPr bwMode="auto">
          <a:xfrm>
            <a:off x="7434263" y="3775084"/>
            <a:ext cx="182880" cy="18288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3" name="Oval 29"/>
          <p:cNvSpPr>
            <a:spLocks noChangeArrowheads="1"/>
          </p:cNvSpPr>
          <p:nvPr/>
        </p:nvSpPr>
        <p:spPr bwMode="auto">
          <a:xfrm>
            <a:off x="8564563" y="3309946"/>
            <a:ext cx="182880" cy="18288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4" name="Oval 30"/>
          <p:cNvSpPr>
            <a:spLocks noChangeArrowheads="1"/>
          </p:cNvSpPr>
          <p:nvPr/>
        </p:nvSpPr>
        <p:spPr bwMode="auto">
          <a:xfrm>
            <a:off x="8372475" y="3722696"/>
            <a:ext cx="182880" cy="182880"/>
          </a:xfrm>
          <a:prstGeom prst="ellipse">
            <a:avLst/>
          </a:prstGeom>
          <a:solidFill>
            <a:srgbClr val="969696"/>
          </a:solidFill>
          <a:ln w="19050">
            <a:solidFill>
              <a:srgbClr val="000000"/>
            </a:solidFill>
            <a:round/>
            <a:headEnd/>
            <a:tailEnd/>
          </a:ln>
        </p:spPr>
        <p:txBody>
          <a:bodyPr wrap="none" anchor="ctr"/>
          <a:lstStyle/>
          <a:p>
            <a:endParaRPr lang="en-US">
              <a:latin typeface="Arial Narrow" panose="020B0606020202030204" pitchFamily="34" charset="0"/>
              <a:cs typeface="Calibri" pitchFamily="34" charset="0"/>
            </a:endParaRPr>
          </a:p>
        </p:txBody>
      </p:sp>
      <p:sp>
        <p:nvSpPr>
          <p:cNvPr id="74785" name="Line 31"/>
          <p:cNvSpPr>
            <a:spLocks noChangeShapeType="1"/>
          </p:cNvSpPr>
          <p:nvPr/>
        </p:nvSpPr>
        <p:spPr bwMode="auto">
          <a:xfrm>
            <a:off x="7461250" y="3381385"/>
            <a:ext cx="196850" cy="98425"/>
          </a:xfrm>
          <a:prstGeom prst="line">
            <a:avLst/>
          </a:prstGeom>
          <a:noFill/>
          <a:ln w="3175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sp>
        <p:nvSpPr>
          <p:cNvPr id="74787" name="Line 33"/>
          <p:cNvSpPr>
            <a:spLocks noChangeShapeType="1"/>
          </p:cNvSpPr>
          <p:nvPr/>
        </p:nvSpPr>
        <p:spPr bwMode="auto">
          <a:xfrm flipV="1">
            <a:off x="8086725" y="3429009"/>
            <a:ext cx="452438" cy="88900"/>
          </a:xfrm>
          <a:prstGeom prst="line">
            <a:avLst/>
          </a:prstGeom>
          <a:noFill/>
          <a:ln w="5080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sp>
        <p:nvSpPr>
          <p:cNvPr id="74788" name="Line 34"/>
          <p:cNvSpPr>
            <a:spLocks noChangeShapeType="1"/>
          </p:cNvSpPr>
          <p:nvPr/>
        </p:nvSpPr>
        <p:spPr bwMode="auto">
          <a:xfrm>
            <a:off x="8037514" y="3652847"/>
            <a:ext cx="306387" cy="98425"/>
          </a:xfrm>
          <a:prstGeom prst="line">
            <a:avLst/>
          </a:prstGeom>
          <a:noFill/>
          <a:ln w="3175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sp>
        <p:nvSpPr>
          <p:cNvPr id="74789" name="Line 35"/>
          <p:cNvSpPr>
            <a:spLocks noChangeShapeType="1"/>
          </p:cNvSpPr>
          <p:nvPr/>
        </p:nvSpPr>
        <p:spPr bwMode="auto">
          <a:xfrm flipV="1">
            <a:off x="7550043" y="3691077"/>
            <a:ext cx="187325" cy="173037"/>
          </a:xfrm>
          <a:prstGeom prst="line">
            <a:avLst/>
          </a:prstGeom>
          <a:noFill/>
          <a:ln w="3175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sp>
        <p:nvSpPr>
          <p:cNvPr id="74790" name="Line 36"/>
          <p:cNvSpPr>
            <a:spLocks noChangeShapeType="1"/>
          </p:cNvSpPr>
          <p:nvPr/>
        </p:nvSpPr>
        <p:spPr bwMode="auto">
          <a:xfrm flipH="1">
            <a:off x="8572500" y="3467109"/>
            <a:ext cx="90488" cy="233362"/>
          </a:xfrm>
          <a:prstGeom prst="line">
            <a:avLst/>
          </a:prstGeom>
          <a:noFill/>
          <a:ln w="31750">
            <a:solidFill>
              <a:schemeClr val="accent5">
                <a:lumMod val="75000"/>
              </a:schemeClr>
            </a:solidFill>
            <a:round/>
            <a:headEnd type="triangle" w="med" len="med"/>
            <a:tailEnd type="triangle" w="med" len="med"/>
          </a:ln>
        </p:spPr>
        <p:txBody>
          <a:bodyPr/>
          <a:lstStyle/>
          <a:p>
            <a:endParaRPr lang="en-US">
              <a:latin typeface="Arial Narrow" panose="020B0606020202030204" pitchFamily="34" charset="0"/>
              <a:cs typeface="Calibri" pitchFamily="34" charset="0"/>
            </a:endParaRPr>
          </a:p>
        </p:txBody>
      </p:sp>
      <p:cxnSp>
        <p:nvCxnSpPr>
          <p:cNvPr id="74791" name="AutoShape 37"/>
          <p:cNvCxnSpPr>
            <a:cxnSpLocks noChangeShapeType="1"/>
            <a:stCxn id="74757" idx="0"/>
            <a:endCxn id="74762" idx="1"/>
          </p:cNvCxnSpPr>
          <p:nvPr/>
        </p:nvCxnSpPr>
        <p:spPr bwMode="auto">
          <a:xfrm rot="5400000" flipH="1" flipV="1">
            <a:off x="3741215" y="1197239"/>
            <a:ext cx="312205" cy="1528768"/>
          </a:xfrm>
          <a:prstGeom prst="bentConnector2">
            <a:avLst/>
          </a:prstGeom>
          <a:noFill/>
          <a:ln w="50800">
            <a:solidFill>
              <a:schemeClr val="bg2">
                <a:lumMod val="50000"/>
              </a:schemeClr>
            </a:solidFill>
            <a:miter lim="800000"/>
            <a:headEnd/>
            <a:tailEnd/>
          </a:ln>
        </p:spPr>
      </p:cxnSp>
      <p:cxnSp>
        <p:nvCxnSpPr>
          <p:cNvPr id="74792" name="AutoShape 38"/>
          <p:cNvCxnSpPr>
            <a:cxnSpLocks noChangeShapeType="1"/>
            <a:stCxn id="74757" idx="2"/>
            <a:endCxn id="74786" idx="1"/>
          </p:cNvCxnSpPr>
          <p:nvPr/>
        </p:nvCxnSpPr>
        <p:spPr bwMode="auto">
          <a:xfrm rot="16200000" flipH="1">
            <a:off x="3737506" y="2714889"/>
            <a:ext cx="319620" cy="1528768"/>
          </a:xfrm>
          <a:prstGeom prst="bentConnector2">
            <a:avLst/>
          </a:prstGeom>
          <a:noFill/>
          <a:ln w="50800">
            <a:solidFill>
              <a:schemeClr val="bg2">
                <a:lumMod val="50000"/>
              </a:schemeClr>
            </a:solidFill>
            <a:miter lim="800000"/>
            <a:headEnd/>
            <a:tailEnd/>
          </a:ln>
        </p:spPr>
      </p:cxnSp>
      <p:sp>
        <p:nvSpPr>
          <p:cNvPr id="74793" name="Rectangle 39"/>
          <p:cNvSpPr>
            <a:spLocks noChangeArrowheads="1"/>
          </p:cNvSpPr>
          <p:nvPr/>
        </p:nvSpPr>
        <p:spPr bwMode="auto">
          <a:xfrm>
            <a:off x="2231176" y="3951289"/>
            <a:ext cx="1795463" cy="1201737"/>
          </a:xfrm>
          <a:prstGeom prst="rect">
            <a:avLst/>
          </a:prstGeom>
          <a:solidFill>
            <a:schemeClr val="bg2">
              <a:lumMod val="90000"/>
            </a:schemeClr>
          </a:solidFill>
          <a:ln w="25400">
            <a:solidFill>
              <a:schemeClr val="bg2">
                <a:lumMod val="50000"/>
              </a:schemeClr>
            </a:solidFill>
            <a:miter lim="800000"/>
            <a:headEnd/>
            <a:tailEnd/>
          </a:ln>
        </p:spPr>
        <p:txBody>
          <a:bodyPr wrap="none" anchor="ctr"/>
          <a:lstStyle/>
          <a:p>
            <a:pPr algn="ctr"/>
            <a:r>
              <a:rPr lang="en-US" sz="2000" b="1" i="1">
                <a:latin typeface="Arial Narrow" panose="020B0606020202030204" pitchFamily="34" charset="0"/>
                <a:cs typeface="Calibri" pitchFamily="34" charset="0"/>
              </a:rPr>
              <a:t>Labor</a:t>
            </a:r>
          </a:p>
          <a:p>
            <a:pPr algn="ctr"/>
            <a:r>
              <a:rPr lang="en-US" sz="2000" b="1" i="1">
                <a:latin typeface="Arial Narrow" panose="020B0606020202030204" pitchFamily="34" charset="0"/>
                <a:cs typeface="Calibri" pitchFamily="34" charset="0"/>
              </a:rPr>
              <a:t>Customers</a:t>
            </a:r>
          </a:p>
          <a:p>
            <a:pPr algn="ctr"/>
            <a:r>
              <a:rPr lang="en-US" sz="2000" b="1" i="1">
                <a:latin typeface="Arial Narrow" panose="020B0606020202030204" pitchFamily="34" charset="0"/>
                <a:cs typeface="Calibri" pitchFamily="34" charset="0"/>
              </a:rPr>
              <a:t>Suppliers</a:t>
            </a:r>
          </a:p>
        </p:txBody>
      </p:sp>
      <p:sp>
        <p:nvSpPr>
          <p:cNvPr id="74794" name="Oval 40"/>
          <p:cNvSpPr>
            <a:spLocks noChangeArrowheads="1"/>
          </p:cNvSpPr>
          <p:nvPr/>
        </p:nvSpPr>
        <p:spPr bwMode="auto">
          <a:xfrm>
            <a:off x="3818950" y="4251775"/>
            <a:ext cx="2103120" cy="640080"/>
          </a:xfrm>
          <a:prstGeom prst="ellipse">
            <a:avLst/>
          </a:prstGeom>
          <a:solidFill>
            <a:schemeClr val="accent2">
              <a:lumMod val="50000"/>
            </a:schemeClr>
          </a:solidFill>
          <a:ln w="38100">
            <a:solidFill>
              <a:schemeClr val="bg2">
                <a:lumMod val="50000"/>
              </a:schemeClr>
            </a:solidFill>
            <a:round/>
            <a:headEnd/>
            <a:tailEnd/>
          </a:ln>
          <a:effectLst/>
        </p:spPr>
        <p:txBody>
          <a:bodyPr wrap="none" anchor="ctr"/>
          <a:lstStyle/>
          <a:p>
            <a:pPr algn="ctr"/>
            <a:r>
              <a:rPr lang="en-US" sz="2000" b="1">
                <a:solidFill>
                  <a:srgbClr val="FFFFFF"/>
                </a:solidFill>
                <a:latin typeface="Arial Narrow" panose="020B0606020202030204" pitchFamily="34" charset="0"/>
                <a:cs typeface="Calibri" pitchFamily="34" charset="0"/>
              </a:rPr>
              <a:t>Activity</a:t>
            </a:r>
          </a:p>
        </p:txBody>
      </p:sp>
      <p:sp>
        <p:nvSpPr>
          <p:cNvPr id="74795" name="Freeform 42"/>
          <p:cNvSpPr>
            <a:spLocks/>
          </p:cNvSpPr>
          <p:nvPr/>
        </p:nvSpPr>
        <p:spPr bwMode="auto">
          <a:xfrm>
            <a:off x="6565901" y="5040078"/>
            <a:ext cx="2397125" cy="914400"/>
          </a:xfrm>
          <a:custGeom>
            <a:avLst/>
            <a:gdLst>
              <a:gd name="T0" fmla="*/ 2147483647 w 1510"/>
              <a:gd name="T1" fmla="*/ 2147483647 h 483"/>
              <a:gd name="T2" fmla="*/ 2147483647 w 1510"/>
              <a:gd name="T3" fmla="*/ 2147483647 h 483"/>
              <a:gd name="T4" fmla="*/ 2147483647 w 1510"/>
              <a:gd name="T5" fmla="*/ 2147483647 h 483"/>
              <a:gd name="T6" fmla="*/ 0 w 1510"/>
              <a:gd name="T7" fmla="*/ 2147483647 h 483"/>
              <a:gd name="T8" fmla="*/ 2147483647 w 1510"/>
              <a:gd name="T9" fmla="*/ 2147483647 h 483"/>
              <a:gd name="T10" fmla="*/ 2147483647 w 1510"/>
              <a:gd name="T11" fmla="*/ 2147483647 h 483"/>
              <a:gd name="T12" fmla="*/ 2147483647 w 1510"/>
              <a:gd name="T13" fmla="*/ 2147483647 h 483"/>
              <a:gd name="T14" fmla="*/ 2147483647 w 1510"/>
              <a:gd name="T15" fmla="*/ 2147483647 h 483"/>
              <a:gd name="T16" fmla="*/ 2147483647 w 1510"/>
              <a:gd name="T17" fmla="*/ 2147483647 h 483"/>
              <a:gd name="T18" fmla="*/ 2147483647 w 1510"/>
              <a:gd name="T19" fmla="*/ 2147483647 h 483"/>
              <a:gd name="T20" fmla="*/ 2147483647 w 1510"/>
              <a:gd name="T21" fmla="*/ 2147483647 h 483"/>
              <a:gd name="T22" fmla="*/ 2147483647 w 1510"/>
              <a:gd name="T23" fmla="*/ 0 h 483"/>
              <a:gd name="T24" fmla="*/ 2147483647 w 1510"/>
              <a:gd name="T25" fmla="*/ 2147483647 h 483"/>
              <a:gd name="T26" fmla="*/ 2147483647 w 1510"/>
              <a:gd name="T27" fmla="*/ 2147483647 h 483"/>
              <a:gd name="T28" fmla="*/ 2147483647 w 1510"/>
              <a:gd name="T29" fmla="*/ 2147483647 h 483"/>
              <a:gd name="T30" fmla="*/ 2147483647 w 1510"/>
              <a:gd name="T31" fmla="*/ 2147483647 h 483"/>
              <a:gd name="T32" fmla="*/ 2147483647 w 1510"/>
              <a:gd name="T33" fmla="*/ 0 h 483"/>
              <a:gd name="T34" fmla="*/ 2147483647 w 1510"/>
              <a:gd name="T35" fmla="*/ 2147483647 h 4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10"/>
              <a:gd name="T55" fmla="*/ 0 h 483"/>
              <a:gd name="T56" fmla="*/ 1510 w 1510"/>
              <a:gd name="T57" fmla="*/ 483 h 4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10" h="483">
                <a:moveTo>
                  <a:pt x="381" y="32"/>
                </a:moveTo>
                <a:lnTo>
                  <a:pt x="350" y="195"/>
                </a:lnTo>
                <a:lnTo>
                  <a:pt x="148" y="187"/>
                </a:lnTo>
                <a:lnTo>
                  <a:pt x="0" y="312"/>
                </a:lnTo>
                <a:lnTo>
                  <a:pt x="124" y="429"/>
                </a:lnTo>
                <a:lnTo>
                  <a:pt x="350" y="436"/>
                </a:lnTo>
                <a:lnTo>
                  <a:pt x="638" y="483"/>
                </a:lnTo>
                <a:lnTo>
                  <a:pt x="1276" y="467"/>
                </a:lnTo>
                <a:lnTo>
                  <a:pt x="1510" y="343"/>
                </a:lnTo>
                <a:lnTo>
                  <a:pt x="1502" y="179"/>
                </a:lnTo>
                <a:lnTo>
                  <a:pt x="1455" y="55"/>
                </a:lnTo>
                <a:lnTo>
                  <a:pt x="1315" y="0"/>
                </a:lnTo>
                <a:lnTo>
                  <a:pt x="1183" y="102"/>
                </a:lnTo>
                <a:lnTo>
                  <a:pt x="1004" y="47"/>
                </a:lnTo>
                <a:lnTo>
                  <a:pt x="747" y="16"/>
                </a:lnTo>
                <a:lnTo>
                  <a:pt x="654" y="70"/>
                </a:lnTo>
                <a:lnTo>
                  <a:pt x="475" y="0"/>
                </a:lnTo>
                <a:lnTo>
                  <a:pt x="381" y="32"/>
                </a:lnTo>
                <a:close/>
              </a:path>
            </a:pathLst>
          </a:custGeom>
          <a:solidFill>
            <a:schemeClr val="accent3">
              <a:lumMod val="20000"/>
              <a:lumOff val="80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796" name="Freeform 43"/>
          <p:cNvSpPr>
            <a:spLocks/>
          </p:cNvSpPr>
          <p:nvPr/>
        </p:nvSpPr>
        <p:spPr bwMode="auto">
          <a:xfrm>
            <a:off x="6721475" y="5513388"/>
            <a:ext cx="304800" cy="190500"/>
          </a:xfrm>
          <a:custGeom>
            <a:avLst/>
            <a:gdLst>
              <a:gd name="T0" fmla="*/ 2147483647 w 192"/>
              <a:gd name="T1" fmla="*/ 0 h 120"/>
              <a:gd name="T2" fmla="*/ 2147483647 w 192"/>
              <a:gd name="T3" fmla="*/ 2147483647 h 120"/>
              <a:gd name="T4" fmla="*/ 2147483647 w 192"/>
              <a:gd name="T5" fmla="*/ 2147483647 h 120"/>
              <a:gd name="T6" fmla="*/ 2147483647 w 192"/>
              <a:gd name="T7" fmla="*/ 2147483647 h 120"/>
              <a:gd name="T8" fmla="*/ 2147483647 w 192"/>
              <a:gd name="T9" fmla="*/ 2147483647 h 120"/>
              <a:gd name="T10" fmla="*/ 2147483647 w 192"/>
              <a:gd name="T11" fmla="*/ 2147483647 h 120"/>
              <a:gd name="T12" fmla="*/ 2147483647 w 192"/>
              <a:gd name="T13" fmla="*/ 2147483647 h 120"/>
              <a:gd name="T14" fmla="*/ 2147483647 w 192"/>
              <a:gd name="T15" fmla="*/ 2147483647 h 120"/>
              <a:gd name="T16" fmla="*/ 0 w 192"/>
              <a:gd name="T17" fmla="*/ 2147483647 h 120"/>
              <a:gd name="T18" fmla="*/ 2147483647 w 192"/>
              <a:gd name="T19" fmla="*/ 0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20"/>
              <a:gd name="T32" fmla="*/ 192 w 192"/>
              <a:gd name="T33" fmla="*/ 120 h 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20">
                <a:moveTo>
                  <a:pt x="68" y="0"/>
                </a:moveTo>
                <a:lnTo>
                  <a:pt x="136" y="24"/>
                </a:lnTo>
                <a:lnTo>
                  <a:pt x="148" y="80"/>
                </a:lnTo>
                <a:lnTo>
                  <a:pt x="192" y="56"/>
                </a:lnTo>
                <a:lnTo>
                  <a:pt x="188" y="104"/>
                </a:lnTo>
                <a:lnTo>
                  <a:pt x="132" y="120"/>
                </a:lnTo>
                <a:lnTo>
                  <a:pt x="60" y="112"/>
                </a:lnTo>
                <a:lnTo>
                  <a:pt x="16" y="76"/>
                </a:lnTo>
                <a:lnTo>
                  <a:pt x="0" y="20"/>
                </a:lnTo>
                <a:lnTo>
                  <a:pt x="68" y="0"/>
                </a:lnTo>
                <a:close/>
              </a:path>
            </a:pathLst>
          </a:custGeom>
          <a:solidFill>
            <a:schemeClr val="accent3">
              <a:lumMod val="60000"/>
              <a:lumOff val="40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797" name="Freeform 44"/>
          <p:cNvSpPr>
            <a:spLocks/>
          </p:cNvSpPr>
          <p:nvPr/>
        </p:nvSpPr>
        <p:spPr bwMode="auto">
          <a:xfrm>
            <a:off x="8531225" y="5176838"/>
            <a:ext cx="285750" cy="203200"/>
          </a:xfrm>
          <a:custGeom>
            <a:avLst/>
            <a:gdLst>
              <a:gd name="T0" fmla="*/ 0 w 180"/>
              <a:gd name="T1" fmla="*/ 2147483647 h 128"/>
              <a:gd name="T2" fmla="*/ 2147483647 w 180"/>
              <a:gd name="T3" fmla="*/ 2147483647 h 128"/>
              <a:gd name="T4" fmla="*/ 2147483647 w 180"/>
              <a:gd name="T5" fmla="*/ 2147483647 h 128"/>
              <a:gd name="T6" fmla="*/ 2147483647 w 180"/>
              <a:gd name="T7" fmla="*/ 0 h 128"/>
              <a:gd name="T8" fmla="*/ 2147483647 w 180"/>
              <a:gd name="T9" fmla="*/ 2147483647 h 128"/>
              <a:gd name="T10" fmla="*/ 2147483647 w 180"/>
              <a:gd name="T11" fmla="*/ 2147483647 h 128"/>
              <a:gd name="T12" fmla="*/ 2147483647 w 180"/>
              <a:gd name="T13" fmla="*/ 2147483647 h 128"/>
              <a:gd name="T14" fmla="*/ 2147483647 w 180"/>
              <a:gd name="T15" fmla="*/ 2147483647 h 128"/>
              <a:gd name="T16" fmla="*/ 2147483647 w 180"/>
              <a:gd name="T17" fmla="*/ 2147483647 h 128"/>
              <a:gd name="T18" fmla="*/ 0 w 180"/>
              <a:gd name="T19" fmla="*/ 2147483647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0"/>
              <a:gd name="T31" fmla="*/ 0 h 128"/>
              <a:gd name="T32" fmla="*/ 180 w 180"/>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0" h="128">
                <a:moveTo>
                  <a:pt x="0" y="100"/>
                </a:moveTo>
                <a:lnTo>
                  <a:pt x="20" y="60"/>
                </a:lnTo>
                <a:lnTo>
                  <a:pt x="48" y="20"/>
                </a:lnTo>
                <a:lnTo>
                  <a:pt x="76" y="0"/>
                </a:lnTo>
                <a:lnTo>
                  <a:pt x="124" y="32"/>
                </a:lnTo>
                <a:lnTo>
                  <a:pt x="180" y="72"/>
                </a:lnTo>
                <a:lnTo>
                  <a:pt x="140" y="100"/>
                </a:lnTo>
                <a:lnTo>
                  <a:pt x="60" y="124"/>
                </a:lnTo>
                <a:lnTo>
                  <a:pt x="20" y="128"/>
                </a:lnTo>
                <a:lnTo>
                  <a:pt x="0" y="100"/>
                </a:lnTo>
                <a:close/>
              </a:path>
            </a:pathLst>
          </a:custGeom>
          <a:solidFill>
            <a:schemeClr val="accent3">
              <a:lumMod val="60000"/>
              <a:lumOff val="40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798" name="Freeform 45"/>
          <p:cNvSpPr>
            <a:spLocks/>
          </p:cNvSpPr>
          <p:nvPr/>
        </p:nvSpPr>
        <p:spPr bwMode="auto">
          <a:xfrm>
            <a:off x="8423275" y="5500688"/>
            <a:ext cx="279400" cy="247650"/>
          </a:xfrm>
          <a:custGeom>
            <a:avLst/>
            <a:gdLst>
              <a:gd name="T0" fmla="*/ 2147483647 w 176"/>
              <a:gd name="T1" fmla="*/ 2147483647 h 156"/>
              <a:gd name="T2" fmla="*/ 0 w 176"/>
              <a:gd name="T3" fmla="*/ 2147483647 h 156"/>
              <a:gd name="T4" fmla="*/ 2147483647 w 176"/>
              <a:gd name="T5" fmla="*/ 2147483647 h 156"/>
              <a:gd name="T6" fmla="*/ 2147483647 w 176"/>
              <a:gd name="T7" fmla="*/ 2147483647 h 156"/>
              <a:gd name="T8" fmla="*/ 2147483647 w 176"/>
              <a:gd name="T9" fmla="*/ 2147483647 h 156"/>
              <a:gd name="T10" fmla="*/ 2147483647 w 176"/>
              <a:gd name="T11" fmla="*/ 2147483647 h 156"/>
              <a:gd name="T12" fmla="*/ 2147483647 w 176"/>
              <a:gd name="T13" fmla="*/ 2147483647 h 156"/>
              <a:gd name="T14" fmla="*/ 2147483647 w 176"/>
              <a:gd name="T15" fmla="*/ 0 h 156"/>
              <a:gd name="T16" fmla="*/ 2147483647 w 176"/>
              <a:gd name="T17" fmla="*/ 2147483647 h 156"/>
              <a:gd name="T18" fmla="*/ 2147483647 w 176"/>
              <a:gd name="T19" fmla="*/ 2147483647 h 156"/>
              <a:gd name="T20" fmla="*/ 2147483647 w 176"/>
              <a:gd name="T21" fmla="*/ 2147483647 h 156"/>
              <a:gd name="T22" fmla="*/ 2147483647 w 176"/>
              <a:gd name="T23" fmla="*/ 2147483647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156"/>
              <a:gd name="T38" fmla="*/ 176 w 176"/>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156">
                <a:moveTo>
                  <a:pt x="16" y="76"/>
                </a:moveTo>
                <a:lnTo>
                  <a:pt x="0" y="108"/>
                </a:lnTo>
                <a:lnTo>
                  <a:pt x="44" y="156"/>
                </a:lnTo>
                <a:lnTo>
                  <a:pt x="136" y="148"/>
                </a:lnTo>
                <a:lnTo>
                  <a:pt x="168" y="92"/>
                </a:lnTo>
                <a:lnTo>
                  <a:pt x="176" y="64"/>
                </a:lnTo>
                <a:lnTo>
                  <a:pt x="156" y="48"/>
                </a:lnTo>
                <a:lnTo>
                  <a:pt x="140" y="0"/>
                </a:lnTo>
                <a:lnTo>
                  <a:pt x="120" y="20"/>
                </a:lnTo>
                <a:lnTo>
                  <a:pt x="104" y="48"/>
                </a:lnTo>
                <a:lnTo>
                  <a:pt x="68" y="56"/>
                </a:lnTo>
                <a:lnTo>
                  <a:pt x="16" y="76"/>
                </a:lnTo>
                <a:close/>
              </a:path>
            </a:pathLst>
          </a:custGeom>
          <a:solidFill>
            <a:schemeClr val="accent3">
              <a:lumMod val="60000"/>
              <a:lumOff val="40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799" name="Freeform 46"/>
          <p:cNvSpPr>
            <a:spLocks/>
          </p:cNvSpPr>
          <p:nvPr/>
        </p:nvSpPr>
        <p:spPr bwMode="auto">
          <a:xfrm>
            <a:off x="7248525" y="5176838"/>
            <a:ext cx="1231900" cy="622300"/>
          </a:xfrm>
          <a:custGeom>
            <a:avLst/>
            <a:gdLst>
              <a:gd name="T0" fmla="*/ 2147483647 w 776"/>
              <a:gd name="T1" fmla="*/ 2147483647 h 392"/>
              <a:gd name="T2" fmla="*/ 2147483647 w 776"/>
              <a:gd name="T3" fmla="*/ 2147483647 h 392"/>
              <a:gd name="T4" fmla="*/ 2147483647 w 776"/>
              <a:gd name="T5" fmla="*/ 2147483647 h 392"/>
              <a:gd name="T6" fmla="*/ 2147483647 w 776"/>
              <a:gd name="T7" fmla="*/ 2147483647 h 392"/>
              <a:gd name="T8" fmla="*/ 0 w 776"/>
              <a:gd name="T9" fmla="*/ 2147483647 h 392"/>
              <a:gd name="T10" fmla="*/ 2147483647 w 776"/>
              <a:gd name="T11" fmla="*/ 0 h 392"/>
              <a:gd name="T12" fmla="*/ 2147483647 w 776"/>
              <a:gd name="T13" fmla="*/ 2147483647 h 392"/>
              <a:gd name="T14" fmla="*/ 2147483647 w 776"/>
              <a:gd name="T15" fmla="*/ 2147483647 h 392"/>
              <a:gd name="T16" fmla="*/ 2147483647 w 776"/>
              <a:gd name="T17" fmla="*/ 2147483647 h 392"/>
              <a:gd name="T18" fmla="*/ 2147483647 w 776"/>
              <a:gd name="T19" fmla="*/ 2147483647 h 392"/>
              <a:gd name="T20" fmla="*/ 2147483647 w 776"/>
              <a:gd name="T21" fmla="*/ 2147483647 h 392"/>
              <a:gd name="T22" fmla="*/ 2147483647 w 776"/>
              <a:gd name="T23" fmla="*/ 2147483647 h 392"/>
              <a:gd name="T24" fmla="*/ 2147483647 w 776"/>
              <a:gd name="T25" fmla="*/ 2147483647 h 392"/>
              <a:gd name="T26" fmla="*/ 2147483647 w 776"/>
              <a:gd name="T27" fmla="*/ 2147483647 h 392"/>
              <a:gd name="T28" fmla="*/ 2147483647 w 776"/>
              <a:gd name="T29" fmla="*/ 2147483647 h 392"/>
              <a:gd name="T30" fmla="*/ 2147483647 w 776"/>
              <a:gd name="T31" fmla="*/ 2147483647 h 392"/>
              <a:gd name="T32" fmla="*/ 2147483647 w 776"/>
              <a:gd name="T33" fmla="*/ 2147483647 h 392"/>
              <a:gd name="T34" fmla="*/ 2147483647 w 776"/>
              <a:gd name="T35" fmla="*/ 2147483647 h 392"/>
              <a:gd name="T36" fmla="*/ 2147483647 w 776"/>
              <a:gd name="T37" fmla="*/ 2147483647 h 392"/>
              <a:gd name="T38" fmla="*/ 2147483647 w 776"/>
              <a:gd name="T39" fmla="*/ 2147483647 h 392"/>
              <a:gd name="T40" fmla="*/ 2147483647 w 776"/>
              <a:gd name="T41" fmla="*/ 2147483647 h 392"/>
              <a:gd name="T42" fmla="*/ 2147483647 w 776"/>
              <a:gd name="T43" fmla="*/ 2147483647 h 392"/>
              <a:gd name="T44" fmla="*/ 2147483647 w 776"/>
              <a:gd name="T45" fmla="*/ 2147483647 h 392"/>
              <a:gd name="T46" fmla="*/ 2147483647 w 776"/>
              <a:gd name="T47" fmla="*/ 2147483647 h 392"/>
              <a:gd name="T48" fmla="*/ 2147483647 w 776"/>
              <a:gd name="T49" fmla="*/ 2147483647 h 392"/>
              <a:gd name="T50" fmla="*/ 2147483647 w 776"/>
              <a:gd name="T51" fmla="*/ 2147483647 h 392"/>
              <a:gd name="T52" fmla="*/ 2147483647 w 776"/>
              <a:gd name="T53" fmla="*/ 2147483647 h 392"/>
              <a:gd name="T54" fmla="*/ 2147483647 w 776"/>
              <a:gd name="T55" fmla="*/ 2147483647 h 392"/>
              <a:gd name="T56" fmla="*/ 2147483647 w 776"/>
              <a:gd name="T57" fmla="*/ 2147483647 h 3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6"/>
              <a:gd name="T88" fmla="*/ 0 h 392"/>
              <a:gd name="T89" fmla="*/ 776 w 776"/>
              <a:gd name="T90" fmla="*/ 392 h 3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6" h="392">
                <a:moveTo>
                  <a:pt x="52" y="192"/>
                </a:moveTo>
                <a:lnTo>
                  <a:pt x="112" y="140"/>
                </a:lnTo>
                <a:lnTo>
                  <a:pt x="60" y="96"/>
                </a:lnTo>
                <a:lnTo>
                  <a:pt x="16" y="68"/>
                </a:lnTo>
                <a:lnTo>
                  <a:pt x="0" y="12"/>
                </a:lnTo>
                <a:lnTo>
                  <a:pt x="80" y="0"/>
                </a:lnTo>
                <a:lnTo>
                  <a:pt x="148" y="84"/>
                </a:lnTo>
                <a:lnTo>
                  <a:pt x="212" y="116"/>
                </a:lnTo>
                <a:lnTo>
                  <a:pt x="288" y="92"/>
                </a:lnTo>
                <a:lnTo>
                  <a:pt x="432" y="92"/>
                </a:lnTo>
                <a:lnTo>
                  <a:pt x="536" y="148"/>
                </a:lnTo>
                <a:lnTo>
                  <a:pt x="628" y="144"/>
                </a:lnTo>
                <a:lnTo>
                  <a:pt x="776" y="116"/>
                </a:lnTo>
                <a:lnTo>
                  <a:pt x="776" y="148"/>
                </a:lnTo>
                <a:lnTo>
                  <a:pt x="708" y="204"/>
                </a:lnTo>
                <a:lnTo>
                  <a:pt x="628" y="236"/>
                </a:lnTo>
                <a:lnTo>
                  <a:pt x="724" y="260"/>
                </a:lnTo>
                <a:lnTo>
                  <a:pt x="676" y="296"/>
                </a:lnTo>
                <a:lnTo>
                  <a:pt x="584" y="344"/>
                </a:lnTo>
                <a:lnTo>
                  <a:pt x="480" y="328"/>
                </a:lnTo>
                <a:lnTo>
                  <a:pt x="388" y="320"/>
                </a:lnTo>
                <a:lnTo>
                  <a:pt x="316" y="324"/>
                </a:lnTo>
                <a:lnTo>
                  <a:pt x="248" y="368"/>
                </a:lnTo>
                <a:lnTo>
                  <a:pt x="172" y="392"/>
                </a:lnTo>
                <a:lnTo>
                  <a:pt x="84" y="372"/>
                </a:lnTo>
                <a:lnTo>
                  <a:pt x="44" y="328"/>
                </a:lnTo>
                <a:lnTo>
                  <a:pt x="32" y="272"/>
                </a:lnTo>
                <a:lnTo>
                  <a:pt x="4" y="228"/>
                </a:lnTo>
                <a:lnTo>
                  <a:pt x="52" y="192"/>
                </a:lnTo>
                <a:close/>
              </a:path>
            </a:pathLst>
          </a:custGeom>
          <a:solidFill>
            <a:schemeClr val="accent3">
              <a:lumMod val="60000"/>
              <a:lumOff val="40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0" name="Freeform 47"/>
          <p:cNvSpPr>
            <a:spLocks/>
          </p:cNvSpPr>
          <p:nvPr/>
        </p:nvSpPr>
        <p:spPr bwMode="auto">
          <a:xfrm>
            <a:off x="7623175" y="5386388"/>
            <a:ext cx="476250" cy="260350"/>
          </a:xfrm>
          <a:custGeom>
            <a:avLst/>
            <a:gdLst>
              <a:gd name="T0" fmla="*/ 2147483647 w 300"/>
              <a:gd name="T1" fmla="*/ 2147483647 h 164"/>
              <a:gd name="T2" fmla="*/ 0 w 300"/>
              <a:gd name="T3" fmla="*/ 2147483647 h 164"/>
              <a:gd name="T4" fmla="*/ 2147483647 w 300"/>
              <a:gd name="T5" fmla="*/ 2147483647 h 164"/>
              <a:gd name="T6" fmla="*/ 2147483647 w 300"/>
              <a:gd name="T7" fmla="*/ 2147483647 h 164"/>
              <a:gd name="T8" fmla="*/ 2147483647 w 300"/>
              <a:gd name="T9" fmla="*/ 2147483647 h 164"/>
              <a:gd name="T10" fmla="*/ 2147483647 w 300"/>
              <a:gd name="T11" fmla="*/ 2147483647 h 164"/>
              <a:gd name="T12" fmla="*/ 2147483647 w 300"/>
              <a:gd name="T13" fmla="*/ 2147483647 h 164"/>
              <a:gd name="T14" fmla="*/ 2147483647 w 300"/>
              <a:gd name="T15" fmla="*/ 0 h 164"/>
              <a:gd name="T16" fmla="*/ 2147483647 w 300"/>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0"/>
              <a:gd name="T28" fmla="*/ 0 h 164"/>
              <a:gd name="T29" fmla="*/ 300 w 300"/>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0" h="164">
                <a:moveTo>
                  <a:pt x="80" y="24"/>
                </a:moveTo>
                <a:lnTo>
                  <a:pt x="0" y="56"/>
                </a:lnTo>
                <a:lnTo>
                  <a:pt x="32" y="108"/>
                </a:lnTo>
                <a:lnTo>
                  <a:pt x="108" y="140"/>
                </a:lnTo>
                <a:lnTo>
                  <a:pt x="236" y="164"/>
                </a:lnTo>
                <a:lnTo>
                  <a:pt x="300" y="92"/>
                </a:lnTo>
                <a:lnTo>
                  <a:pt x="244" y="44"/>
                </a:lnTo>
                <a:lnTo>
                  <a:pt x="188" y="0"/>
                </a:lnTo>
                <a:lnTo>
                  <a:pt x="80" y="24"/>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1" name="Freeform 48"/>
          <p:cNvSpPr>
            <a:spLocks/>
          </p:cNvSpPr>
          <p:nvPr/>
        </p:nvSpPr>
        <p:spPr bwMode="auto">
          <a:xfrm>
            <a:off x="7362825" y="5665788"/>
            <a:ext cx="203200" cy="114300"/>
          </a:xfrm>
          <a:custGeom>
            <a:avLst/>
            <a:gdLst>
              <a:gd name="T0" fmla="*/ 2147483647 w 168"/>
              <a:gd name="T1" fmla="*/ 0 h 80"/>
              <a:gd name="T2" fmla="*/ 0 w 168"/>
              <a:gd name="T3" fmla="*/ 2147483647 h 80"/>
              <a:gd name="T4" fmla="*/ 2147483647 w 168"/>
              <a:gd name="T5" fmla="*/ 2147483647 h 80"/>
              <a:gd name="T6" fmla="*/ 2147483647 w 168"/>
              <a:gd name="T7" fmla="*/ 2147483647 h 80"/>
              <a:gd name="T8" fmla="*/ 2147483647 w 168"/>
              <a:gd name="T9" fmla="*/ 2147483647 h 80"/>
              <a:gd name="T10" fmla="*/ 2147483647 w 168"/>
              <a:gd name="T11" fmla="*/ 2147483647 h 80"/>
              <a:gd name="T12" fmla="*/ 2147483647 w 168"/>
              <a:gd name="T13" fmla="*/ 0 h 80"/>
              <a:gd name="T14" fmla="*/ 0 60000 65536"/>
              <a:gd name="T15" fmla="*/ 0 60000 65536"/>
              <a:gd name="T16" fmla="*/ 0 60000 65536"/>
              <a:gd name="T17" fmla="*/ 0 60000 65536"/>
              <a:gd name="T18" fmla="*/ 0 60000 65536"/>
              <a:gd name="T19" fmla="*/ 0 60000 65536"/>
              <a:gd name="T20" fmla="*/ 0 60000 65536"/>
              <a:gd name="T21" fmla="*/ 0 w 168"/>
              <a:gd name="T22" fmla="*/ 0 h 80"/>
              <a:gd name="T23" fmla="*/ 168 w 168"/>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80">
                <a:moveTo>
                  <a:pt x="24" y="0"/>
                </a:moveTo>
                <a:lnTo>
                  <a:pt x="0" y="32"/>
                </a:lnTo>
                <a:lnTo>
                  <a:pt x="76" y="68"/>
                </a:lnTo>
                <a:lnTo>
                  <a:pt x="148" y="80"/>
                </a:lnTo>
                <a:lnTo>
                  <a:pt x="168" y="44"/>
                </a:lnTo>
                <a:lnTo>
                  <a:pt x="140" y="4"/>
                </a:lnTo>
                <a:lnTo>
                  <a:pt x="24" y="0"/>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2" name="Freeform 49"/>
          <p:cNvSpPr>
            <a:spLocks/>
          </p:cNvSpPr>
          <p:nvPr/>
        </p:nvSpPr>
        <p:spPr bwMode="auto">
          <a:xfrm>
            <a:off x="6791325" y="5557838"/>
            <a:ext cx="101600" cy="88900"/>
          </a:xfrm>
          <a:custGeom>
            <a:avLst/>
            <a:gdLst>
              <a:gd name="T0" fmla="*/ 2147483647 w 64"/>
              <a:gd name="T1" fmla="*/ 0 h 56"/>
              <a:gd name="T2" fmla="*/ 0 w 64"/>
              <a:gd name="T3" fmla="*/ 2147483647 h 56"/>
              <a:gd name="T4" fmla="*/ 2147483647 w 64"/>
              <a:gd name="T5" fmla="*/ 2147483647 h 56"/>
              <a:gd name="T6" fmla="*/ 2147483647 w 64"/>
              <a:gd name="T7" fmla="*/ 2147483647 h 56"/>
              <a:gd name="T8" fmla="*/ 2147483647 w 64"/>
              <a:gd name="T9" fmla="*/ 2147483647 h 56"/>
              <a:gd name="T10" fmla="*/ 2147483647 w 64"/>
              <a:gd name="T11" fmla="*/ 0 h 56"/>
              <a:gd name="T12" fmla="*/ 0 60000 65536"/>
              <a:gd name="T13" fmla="*/ 0 60000 65536"/>
              <a:gd name="T14" fmla="*/ 0 60000 65536"/>
              <a:gd name="T15" fmla="*/ 0 60000 65536"/>
              <a:gd name="T16" fmla="*/ 0 60000 65536"/>
              <a:gd name="T17" fmla="*/ 0 60000 65536"/>
              <a:gd name="T18" fmla="*/ 0 w 64"/>
              <a:gd name="T19" fmla="*/ 0 h 56"/>
              <a:gd name="T20" fmla="*/ 64 w 6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64" h="56">
                <a:moveTo>
                  <a:pt x="12" y="0"/>
                </a:moveTo>
                <a:lnTo>
                  <a:pt x="0" y="36"/>
                </a:lnTo>
                <a:lnTo>
                  <a:pt x="16" y="56"/>
                </a:lnTo>
                <a:lnTo>
                  <a:pt x="60" y="44"/>
                </a:lnTo>
                <a:lnTo>
                  <a:pt x="64" y="4"/>
                </a:lnTo>
                <a:lnTo>
                  <a:pt x="12" y="0"/>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3" name="Freeform 50"/>
          <p:cNvSpPr>
            <a:spLocks/>
          </p:cNvSpPr>
          <p:nvPr/>
        </p:nvSpPr>
        <p:spPr bwMode="auto">
          <a:xfrm>
            <a:off x="7273925" y="5208588"/>
            <a:ext cx="127000" cy="88900"/>
          </a:xfrm>
          <a:custGeom>
            <a:avLst/>
            <a:gdLst>
              <a:gd name="T0" fmla="*/ 2147483647 w 80"/>
              <a:gd name="T1" fmla="*/ 0 h 56"/>
              <a:gd name="T2" fmla="*/ 0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0 h 56"/>
              <a:gd name="T12" fmla="*/ 0 60000 65536"/>
              <a:gd name="T13" fmla="*/ 0 60000 65536"/>
              <a:gd name="T14" fmla="*/ 0 60000 65536"/>
              <a:gd name="T15" fmla="*/ 0 60000 65536"/>
              <a:gd name="T16" fmla="*/ 0 60000 65536"/>
              <a:gd name="T17" fmla="*/ 0 60000 65536"/>
              <a:gd name="T18" fmla="*/ 0 w 80"/>
              <a:gd name="T19" fmla="*/ 0 h 56"/>
              <a:gd name="T20" fmla="*/ 80 w 8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80" h="56">
                <a:moveTo>
                  <a:pt x="20" y="0"/>
                </a:moveTo>
                <a:lnTo>
                  <a:pt x="0" y="24"/>
                </a:lnTo>
                <a:lnTo>
                  <a:pt x="44" y="56"/>
                </a:lnTo>
                <a:lnTo>
                  <a:pt x="76" y="40"/>
                </a:lnTo>
                <a:lnTo>
                  <a:pt x="80" y="8"/>
                </a:lnTo>
                <a:lnTo>
                  <a:pt x="20" y="0"/>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4" name="Freeform 51"/>
          <p:cNvSpPr>
            <a:spLocks/>
          </p:cNvSpPr>
          <p:nvPr/>
        </p:nvSpPr>
        <p:spPr bwMode="auto">
          <a:xfrm>
            <a:off x="8594725" y="5214938"/>
            <a:ext cx="158750" cy="95250"/>
          </a:xfrm>
          <a:custGeom>
            <a:avLst/>
            <a:gdLst>
              <a:gd name="T0" fmla="*/ 2147483647 w 100"/>
              <a:gd name="T1" fmla="*/ 0 h 60"/>
              <a:gd name="T2" fmla="*/ 0 w 100"/>
              <a:gd name="T3" fmla="*/ 2147483647 h 60"/>
              <a:gd name="T4" fmla="*/ 2147483647 w 100"/>
              <a:gd name="T5" fmla="*/ 2147483647 h 60"/>
              <a:gd name="T6" fmla="*/ 2147483647 w 100"/>
              <a:gd name="T7" fmla="*/ 2147483647 h 60"/>
              <a:gd name="T8" fmla="*/ 2147483647 w 100"/>
              <a:gd name="T9" fmla="*/ 2147483647 h 60"/>
              <a:gd name="T10" fmla="*/ 2147483647 w 100"/>
              <a:gd name="T11" fmla="*/ 0 h 60"/>
              <a:gd name="T12" fmla="*/ 0 60000 65536"/>
              <a:gd name="T13" fmla="*/ 0 60000 65536"/>
              <a:gd name="T14" fmla="*/ 0 60000 65536"/>
              <a:gd name="T15" fmla="*/ 0 60000 65536"/>
              <a:gd name="T16" fmla="*/ 0 60000 65536"/>
              <a:gd name="T17" fmla="*/ 0 60000 65536"/>
              <a:gd name="T18" fmla="*/ 0 w 100"/>
              <a:gd name="T19" fmla="*/ 0 h 60"/>
              <a:gd name="T20" fmla="*/ 100 w 100"/>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00" h="60">
                <a:moveTo>
                  <a:pt x="20" y="0"/>
                </a:moveTo>
                <a:lnTo>
                  <a:pt x="0" y="28"/>
                </a:lnTo>
                <a:lnTo>
                  <a:pt x="36" y="60"/>
                </a:lnTo>
                <a:lnTo>
                  <a:pt x="100" y="52"/>
                </a:lnTo>
                <a:lnTo>
                  <a:pt x="80" y="20"/>
                </a:lnTo>
                <a:lnTo>
                  <a:pt x="20" y="0"/>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sp>
        <p:nvSpPr>
          <p:cNvPr id="74805" name="Freeform 52"/>
          <p:cNvSpPr>
            <a:spLocks/>
          </p:cNvSpPr>
          <p:nvPr/>
        </p:nvSpPr>
        <p:spPr bwMode="auto">
          <a:xfrm>
            <a:off x="8480425" y="5627688"/>
            <a:ext cx="158750" cy="88900"/>
          </a:xfrm>
          <a:custGeom>
            <a:avLst/>
            <a:gdLst>
              <a:gd name="T0" fmla="*/ 2147483647 w 100"/>
              <a:gd name="T1" fmla="*/ 0 h 56"/>
              <a:gd name="T2" fmla="*/ 2147483647 w 100"/>
              <a:gd name="T3" fmla="*/ 2147483647 h 56"/>
              <a:gd name="T4" fmla="*/ 0 w 100"/>
              <a:gd name="T5" fmla="*/ 2147483647 h 56"/>
              <a:gd name="T6" fmla="*/ 2147483647 w 100"/>
              <a:gd name="T7" fmla="*/ 2147483647 h 56"/>
              <a:gd name="T8" fmla="*/ 2147483647 w 100"/>
              <a:gd name="T9" fmla="*/ 2147483647 h 56"/>
              <a:gd name="T10" fmla="*/ 2147483647 w 100"/>
              <a:gd name="T11" fmla="*/ 2147483647 h 56"/>
              <a:gd name="T12" fmla="*/ 2147483647 w 100"/>
              <a:gd name="T13" fmla="*/ 0 h 56"/>
              <a:gd name="T14" fmla="*/ 0 60000 65536"/>
              <a:gd name="T15" fmla="*/ 0 60000 65536"/>
              <a:gd name="T16" fmla="*/ 0 60000 65536"/>
              <a:gd name="T17" fmla="*/ 0 60000 65536"/>
              <a:gd name="T18" fmla="*/ 0 60000 65536"/>
              <a:gd name="T19" fmla="*/ 0 60000 65536"/>
              <a:gd name="T20" fmla="*/ 0 60000 65536"/>
              <a:gd name="T21" fmla="*/ 0 w 100"/>
              <a:gd name="T22" fmla="*/ 0 h 56"/>
              <a:gd name="T23" fmla="*/ 100 w 100"/>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56">
                <a:moveTo>
                  <a:pt x="40" y="0"/>
                </a:moveTo>
                <a:lnTo>
                  <a:pt x="8" y="24"/>
                </a:lnTo>
                <a:lnTo>
                  <a:pt x="0" y="48"/>
                </a:lnTo>
                <a:lnTo>
                  <a:pt x="64" y="56"/>
                </a:lnTo>
                <a:lnTo>
                  <a:pt x="96" y="40"/>
                </a:lnTo>
                <a:lnTo>
                  <a:pt x="100" y="8"/>
                </a:lnTo>
                <a:lnTo>
                  <a:pt x="40" y="0"/>
                </a:lnTo>
                <a:close/>
              </a:path>
            </a:pathLst>
          </a:custGeom>
          <a:solidFill>
            <a:schemeClr val="accent3">
              <a:lumMod val="75000"/>
            </a:schemeClr>
          </a:solidFill>
          <a:ln w="9525">
            <a:solidFill>
              <a:srgbClr val="C0C0C0"/>
            </a:solidFill>
            <a:round/>
            <a:headEnd/>
            <a:tailEnd/>
          </a:ln>
        </p:spPr>
        <p:txBody>
          <a:bodyPr/>
          <a:lstStyle/>
          <a:p>
            <a:endParaRPr lang="en-US">
              <a:latin typeface="Arial Narrow" panose="020B0606020202030204" pitchFamily="34" charset="0"/>
              <a:cs typeface="Calibri" pitchFamily="34" charset="0"/>
            </a:endParaRPr>
          </a:p>
        </p:txBody>
      </p:sp>
      <p:cxnSp>
        <p:nvCxnSpPr>
          <p:cNvPr id="74808" name="AutoShape 56"/>
          <p:cNvCxnSpPr>
            <a:cxnSpLocks noChangeShapeType="1"/>
            <a:stCxn id="74793" idx="0"/>
            <a:endCxn id="74786" idx="1"/>
          </p:cNvCxnSpPr>
          <p:nvPr/>
        </p:nvCxnSpPr>
        <p:spPr bwMode="auto">
          <a:xfrm rot="5400000" flipH="1" flipV="1">
            <a:off x="3739202" y="3028791"/>
            <a:ext cx="312205" cy="1532793"/>
          </a:xfrm>
          <a:prstGeom prst="bentConnector2">
            <a:avLst/>
          </a:prstGeom>
          <a:noFill/>
          <a:ln w="50800">
            <a:solidFill>
              <a:schemeClr val="bg2">
                <a:lumMod val="50000"/>
              </a:schemeClr>
            </a:solidFill>
            <a:miter lim="800000"/>
            <a:headEnd/>
            <a:tailEnd/>
          </a:ln>
        </p:spPr>
      </p:cxnSp>
      <p:cxnSp>
        <p:nvCxnSpPr>
          <p:cNvPr id="74809" name="AutoShape 58"/>
          <p:cNvCxnSpPr>
            <a:cxnSpLocks noChangeShapeType="1"/>
            <a:stCxn id="74793" idx="2"/>
            <a:endCxn id="74807" idx="1"/>
          </p:cNvCxnSpPr>
          <p:nvPr/>
        </p:nvCxnSpPr>
        <p:spPr bwMode="auto">
          <a:xfrm rot="16200000" flipH="1">
            <a:off x="3710093" y="4571839"/>
            <a:ext cx="333908" cy="1496281"/>
          </a:xfrm>
          <a:prstGeom prst="bentConnector2">
            <a:avLst/>
          </a:prstGeom>
          <a:noFill/>
          <a:ln w="50800">
            <a:solidFill>
              <a:schemeClr val="bg2">
                <a:lumMod val="50000"/>
              </a:schemeClr>
            </a:solidFill>
            <a:miter lim="800000"/>
            <a:headEnd/>
            <a:tailEnd/>
          </a:ln>
        </p:spPr>
      </p:cxnSp>
      <p:sp>
        <p:nvSpPr>
          <p:cNvPr id="74762" name="AutoShape 8"/>
          <p:cNvSpPr>
            <a:spLocks noChangeArrowheads="1"/>
          </p:cNvSpPr>
          <p:nvPr/>
        </p:nvSpPr>
        <p:spPr bwMode="auto">
          <a:xfrm>
            <a:off x="4661700" y="1302600"/>
            <a:ext cx="1188720" cy="1005840"/>
          </a:xfrm>
          <a:prstGeom prst="rightArrow">
            <a:avLst>
              <a:gd name="adj1" fmla="val 50000"/>
              <a:gd name="adj2" fmla="val 32893"/>
            </a:avLst>
          </a:prstGeom>
          <a:solidFill>
            <a:schemeClr val="accent4">
              <a:lumMod val="40000"/>
              <a:lumOff val="60000"/>
            </a:schemeClr>
          </a:solidFill>
          <a:ln w="38100">
            <a:solidFill>
              <a:schemeClr val="accent4">
                <a:lumMod val="50000"/>
              </a:schemeClr>
            </a:solidFill>
            <a:miter lim="800000"/>
            <a:headEnd/>
            <a:tailEnd/>
          </a:ln>
        </p:spPr>
        <p:txBody>
          <a:bodyPr wrap="none" anchor="ctr"/>
          <a:lstStyle/>
          <a:p>
            <a:pPr algn="ctr">
              <a:lnSpc>
                <a:spcPct val="80000"/>
              </a:lnSpc>
            </a:pPr>
            <a:r>
              <a:rPr lang="en-US" sz="1600" b="1" dirty="0">
                <a:latin typeface="Arial Narrow" panose="020B0606020202030204" pitchFamily="34" charset="0"/>
                <a:cs typeface="Calibri" pitchFamily="34" charset="0"/>
              </a:rPr>
              <a:t>Spatial</a:t>
            </a:r>
          </a:p>
          <a:p>
            <a:pPr algn="ctr">
              <a:lnSpc>
                <a:spcPct val="80000"/>
              </a:lnSpc>
            </a:pPr>
            <a:r>
              <a:rPr lang="en-US" sz="1600" b="1" dirty="0">
                <a:latin typeface="Arial Narrow" panose="020B0606020202030204" pitchFamily="34" charset="0"/>
                <a:cs typeface="Calibri" pitchFamily="34" charset="0"/>
              </a:rPr>
              <a:t>imprint</a:t>
            </a:r>
          </a:p>
        </p:txBody>
      </p:sp>
      <p:sp>
        <p:nvSpPr>
          <p:cNvPr id="74786" name="AutoShape 32"/>
          <p:cNvSpPr>
            <a:spLocks noChangeArrowheads="1"/>
          </p:cNvSpPr>
          <p:nvPr/>
        </p:nvSpPr>
        <p:spPr bwMode="auto">
          <a:xfrm>
            <a:off x="4661700" y="3136163"/>
            <a:ext cx="1188720" cy="1005840"/>
          </a:xfrm>
          <a:prstGeom prst="rightArrow">
            <a:avLst>
              <a:gd name="adj1" fmla="val 50000"/>
              <a:gd name="adj2" fmla="val 32893"/>
            </a:avLst>
          </a:prstGeom>
          <a:solidFill>
            <a:schemeClr val="accent4">
              <a:lumMod val="40000"/>
              <a:lumOff val="60000"/>
            </a:schemeClr>
          </a:solidFill>
          <a:ln w="38100">
            <a:solidFill>
              <a:schemeClr val="accent4">
                <a:lumMod val="50000"/>
              </a:schemeClr>
            </a:solidFill>
            <a:miter lim="800000"/>
            <a:headEnd/>
            <a:tailEnd/>
          </a:ln>
        </p:spPr>
        <p:txBody>
          <a:bodyPr wrap="none" anchor="ctr"/>
          <a:lstStyle/>
          <a:p>
            <a:pPr algn="ctr">
              <a:lnSpc>
                <a:spcPct val="80000"/>
              </a:lnSpc>
            </a:pPr>
            <a:r>
              <a:rPr lang="en-US" sz="1600" b="1" dirty="0">
                <a:latin typeface="Arial Narrow" panose="020B0606020202030204" pitchFamily="34" charset="0"/>
                <a:cs typeface="Calibri" pitchFamily="34" charset="0"/>
              </a:rPr>
              <a:t>Spatial</a:t>
            </a:r>
          </a:p>
          <a:p>
            <a:pPr algn="ctr">
              <a:lnSpc>
                <a:spcPct val="80000"/>
              </a:lnSpc>
            </a:pPr>
            <a:r>
              <a:rPr lang="en-US" sz="1600" b="1" dirty="0">
                <a:latin typeface="Arial Narrow" panose="020B0606020202030204" pitchFamily="34" charset="0"/>
                <a:cs typeface="Calibri" pitchFamily="34" charset="0"/>
              </a:rPr>
              <a:t>interaction</a:t>
            </a:r>
          </a:p>
        </p:txBody>
      </p:sp>
      <p:sp>
        <p:nvSpPr>
          <p:cNvPr id="74807" name="AutoShape 55"/>
          <p:cNvSpPr>
            <a:spLocks noChangeArrowheads="1"/>
          </p:cNvSpPr>
          <p:nvPr/>
        </p:nvSpPr>
        <p:spPr bwMode="auto">
          <a:xfrm>
            <a:off x="4625188" y="4984013"/>
            <a:ext cx="1188720" cy="1005840"/>
          </a:xfrm>
          <a:prstGeom prst="rightArrow">
            <a:avLst>
              <a:gd name="adj1" fmla="val 50000"/>
              <a:gd name="adj2" fmla="val 32893"/>
            </a:avLst>
          </a:prstGeom>
          <a:solidFill>
            <a:schemeClr val="accent4">
              <a:lumMod val="40000"/>
              <a:lumOff val="60000"/>
            </a:schemeClr>
          </a:solidFill>
          <a:ln w="38100">
            <a:solidFill>
              <a:schemeClr val="accent4">
                <a:lumMod val="50000"/>
              </a:schemeClr>
            </a:solidFill>
            <a:miter lim="800000"/>
            <a:headEnd/>
            <a:tailEnd/>
          </a:ln>
        </p:spPr>
        <p:txBody>
          <a:bodyPr wrap="none" anchor="ctr"/>
          <a:lstStyle/>
          <a:p>
            <a:pPr algn="ctr">
              <a:lnSpc>
                <a:spcPct val="80000"/>
              </a:lnSpc>
            </a:pPr>
            <a:r>
              <a:rPr lang="en-US" sz="1600" b="1">
                <a:latin typeface="Arial Narrow" panose="020B0606020202030204" pitchFamily="34" charset="0"/>
                <a:cs typeface="Calibri" pitchFamily="34" charset="0"/>
              </a:rPr>
              <a:t>Spatial</a:t>
            </a:r>
          </a:p>
          <a:p>
            <a:pPr algn="ctr">
              <a:lnSpc>
                <a:spcPct val="80000"/>
              </a:lnSpc>
            </a:pPr>
            <a:r>
              <a:rPr lang="en-US" sz="1600" b="1">
                <a:latin typeface="Arial Narrow" panose="020B0606020202030204" pitchFamily="34" charset="0"/>
                <a:cs typeface="Calibri" pitchFamily="34" charset="0"/>
              </a:rPr>
              <a:t>location</a:t>
            </a:r>
          </a:p>
        </p:txBody>
      </p:sp>
      <p:sp>
        <p:nvSpPr>
          <p:cNvPr id="58" name="Rounded Rectangle 57"/>
          <p:cNvSpPr/>
          <p:nvPr/>
        </p:nvSpPr>
        <p:spPr bwMode="auto">
          <a:xfrm>
            <a:off x="6202363" y="1029806"/>
            <a:ext cx="3200400" cy="1554480"/>
          </a:xfrm>
          <a:prstGeom prst="roundRect">
            <a:avLst>
              <a:gd name="adj" fmla="val 755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4760" name="Text Box 6"/>
          <p:cNvSpPr txBox="1">
            <a:spLocks noChangeArrowheads="1"/>
          </p:cNvSpPr>
          <p:nvPr/>
        </p:nvSpPr>
        <p:spPr bwMode="auto">
          <a:xfrm>
            <a:off x="7176756" y="2432228"/>
            <a:ext cx="1283365" cy="307777"/>
          </a:xfrm>
          <a:prstGeom prst="rect">
            <a:avLst/>
          </a:prstGeom>
          <a:solidFill>
            <a:schemeClr val="bg1"/>
          </a:solidFill>
          <a:ln w="9525">
            <a:noFill/>
            <a:miter lim="800000"/>
            <a:headEnd/>
            <a:tailEnd/>
          </a:ln>
        </p:spPr>
        <p:txBody>
          <a:bodyPr wrap="none" lIns="45720" tIns="0" rIns="45720" bIns="0">
            <a:spAutoFit/>
          </a:bodyPr>
          <a:lstStyle/>
          <a:p>
            <a:pPr algn="ctr"/>
            <a:r>
              <a:rPr lang="en-US" sz="2000" b="1" dirty="0">
                <a:latin typeface="Arial Narrow" panose="020B0606020202030204" pitchFamily="34" charset="0"/>
                <a:cs typeface="Calibri" pitchFamily="34" charset="0"/>
              </a:rPr>
              <a:t>Urban Form</a:t>
            </a:r>
          </a:p>
        </p:txBody>
      </p:sp>
      <p:sp>
        <p:nvSpPr>
          <p:cNvPr id="59" name="Rounded Rectangle 58"/>
          <p:cNvSpPr/>
          <p:nvPr/>
        </p:nvSpPr>
        <p:spPr bwMode="auto">
          <a:xfrm>
            <a:off x="6198053" y="2866073"/>
            <a:ext cx="3200400" cy="1554480"/>
          </a:xfrm>
          <a:prstGeom prst="roundRect">
            <a:avLst>
              <a:gd name="adj" fmla="val 755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4776" name="Text Box 22"/>
          <p:cNvSpPr txBox="1">
            <a:spLocks noChangeArrowheads="1"/>
          </p:cNvSpPr>
          <p:nvPr/>
        </p:nvSpPr>
        <p:spPr bwMode="auto">
          <a:xfrm>
            <a:off x="6673479" y="4261263"/>
            <a:ext cx="2440733" cy="307777"/>
          </a:xfrm>
          <a:prstGeom prst="rect">
            <a:avLst/>
          </a:prstGeom>
          <a:solidFill>
            <a:schemeClr val="bg1"/>
          </a:solidFill>
          <a:ln w="9525">
            <a:noFill/>
            <a:miter lim="800000"/>
            <a:headEnd/>
            <a:tailEnd/>
          </a:ln>
        </p:spPr>
        <p:txBody>
          <a:bodyPr wrap="none" lIns="45720" tIns="0" rIns="45720" bIns="0">
            <a:spAutoFit/>
          </a:bodyPr>
          <a:lstStyle/>
          <a:p>
            <a:pPr algn="ctr"/>
            <a:r>
              <a:rPr lang="en-US" sz="2000" b="1" dirty="0">
                <a:latin typeface="Arial Narrow" panose="020B0606020202030204" pitchFamily="34" charset="0"/>
                <a:cs typeface="Calibri" pitchFamily="34" charset="0"/>
              </a:rPr>
              <a:t>Urban Spatial Structure</a:t>
            </a:r>
          </a:p>
        </p:txBody>
      </p:sp>
      <p:sp>
        <p:nvSpPr>
          <p:cNvPr id="60" name="Rounded Rectangle 59"/>
          <p:cNvSpPr/>
          <p:nvPr/>
        </p:nvSpPr>
        <p:spPr bwMode="auto">
          <a:xfrm>
            <a:off x="6198053" y="4702096"/>
            <a:ext cx="3200400" cy="1554480"/>
          </a:xfrm>
          <a:prstGeom prst="roundRect">
            <a:avLst>
              <a:gd name="adj" fmla="val 7552"/>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74806" name="Text Box 54"/>
          <p:cNvSpPr txBox="1">
            <a:spLocks noChangeArrowheads="1"/>
          </p:cNvSpPr>
          <p:nvPr/>
        </p:nvSpPr>
        <p:spPr bwMode="auto">
          <a:xfrm>
            <a:off x="6978273" y="6107463"/>
            <a:ext cx="1821974" cy="307777"/>
          </a:xfrm>
          <a:prstGeom prst="rect">
            <a:avLst/>
          </a:prstGeom>
          <a:solidFill>
            <a:schemeClr val="bg1"/>
          </a:solidFill>
          <a:ln w="9525">
            <a:noFill/>
            <a:miter lim="800000"/>
            <a:headEnd/>
            <a:tailEnd/>
          </a:ln>
        </p:spPr>
        <p:txBody>
          <a:bodyPr wrap="none" lIns="45720" tIns="0" rIns="45720" bIns="0">
            <a:spAutoFit/>
          </a:bodyPr>
          <a:lstStyle/>
          <a:p>
            <a:pPr algn="ctr"/>
            <a:r>
              <a:rPr lang="en-US" sz="2000" b="1" dirty="0">
                <a:latin typeface="Arial Narrow" panose="020B0606020202030204" pitchFamily="34" charset="0"/>
                <a:cs typeface="Calibri" pitchFamily="34" charset="0"/>
              </a:rPr>
              <a:t>Land Use Pattern</a:t>
            </a:r>
          </a:p>
        </p:txBody>
      </p:sp>
    </p:spTree>
    <p:extLst>
      <p:ext uri="{BB962C8B-B14F-4D97-AF65-F5344CB8AC3E}">
        <p14:creationId xmlns:p14="http://schemas.microsoft.com/office/powerpoint/2010/main" val="406279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A9FF-DEE4-4D86-AC31-BB69EA26C0BF}"/>
              </a:ext>
            </a:extLst>
          </p:cNvPr>
          <p:cNvSpPr>
            <a:spLocks noGrp="1"/>
          </p:cNvSpPr>
          <p:nvPr>
            <p:ph type="title"/>
          </p:nvPr>
        </p:nvSpPr>
        <p:spPr/>
        <p:txBody>
          <a:bodyPr/>
          <a:lstStyle/>
          <a:p>
            <a:r>
              <a:rPr lang="en-US" dirty="0"/>
              <a:t>Formal and Functional Land Use</a:t>
            </a:r>
          </a:p>
        </p:txBody>
      </p:sp>
      <p:pic>
        <p:nvPicPr>
          <p:cNvPr id="5" name="Picture 4">
            <a:extLst>
              <a:ext uri="{FF2B5EF4-FFF2-40B4-BE49-F238E27FC236}">
                <a16:creationId xmlns:a16="http://schemas.microsoft.com/office/drawing/2014/main" id="{072C85F4-D771-41B5-9CCE-46C43DA44E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69" b="2021"/>
          <a:stretch/>
        </p:blipFill>
        <p:spPr>
          <a:xfrm>
            <a:off x="1752600" y="748348"/>
            <a:ext cx="8686800" cy="4958364"/>
          </a:xfrm>
          <a:prstGeom prst="rect">
            <a:avLst/>
          </a:prstGeom>
        </p:spPr>
      </p:pic>
      <p:sp>
        <p:nvSpPr>
          <p:cNvPr id="6" name="Rectangle 5">
            <a:extLst>
              <a:ext uri="{FF2B5EF4-FFF2-40B4-BE49-F238E27FC236}">
                <a16:creationId xmlns:a16="http://schemas.microsoft.com/office/drawing/2014/main" id="{C5D00BC0-7070-4A0E-97E5-C4A6ED364C50}"/>
              </a:ext>
            </a:extLst>
          </p:cNvPr>
          <p:cNvSpPr/>
          <p:nvPr/>
        </p:nvSpPr>
        <p:spPr>
          <a:xfrm>
            <a:off x="3656760" y="5661879"/>
            <a:ext cx="742511" cy="830997"/>
          </a:xfrm>
          <a:prstGeom prst="rect">
            <a:avLst/>
          </a:prstGeom>
        </p:spPr>
        <p:txBody>
          <a:bodyPr wrap="square">
            <a:spAutoFit/>
          </a:bodyPr>
          <a:lstStyle/>
          <a:p>
            <a:r>
              <a:rPr lang="en-US" sz="1600" dirty="0">
                <a:latin typeface="Arial Narrow" panose="020B0606020202030204" pitchFamily="34" charset="0"/>
                <a:cs typeface="Calibri" pitchFamily="34" charset="0"/>
              </a:rPr>
              <a:t>Built up</a:t>
            </a:r>
          </a:p>
          <a:p>
            <a:r>
              <a:rPr lang="en-US" sz="1600" dirty="0">
                <a:latin typeface="Arial Narrow" panose="020B0606020202030204" pitchFamily="34" charset="0"/>
                <a:cs typeface="Calibri" pitchFamily="34" charset="0"/>
              </a:rPr>
              <a:t>Paved</a:t>
            </a:r>
          </a:p>
          <a:p>
            <a:r>
              <a:rPr lang="en-US" sz="1600" dirty="0">
                <a:latin typeface="Arial Narrow" panose="020B0606020202030204" pitchFamily="34" charset="0"/>
                <a:cs typeface="Calibri" pitchFamily="34" charset="0"/>
              </a:rPr>
              <a:t>Other</a:t>
            </a:r>
          </a:p>
        </p:txBody>
      </p:sp>
      <p:sp>
        <p:nvSpPr>
          <p:cNvPr id="7" name="Rectangle 6">
            <a:extLst>
              <a:ext uri="{FF2B5EF4-FFF2-40B4-BE49-F238E27FC236}">
                <a16:creationId xmlns:a16="http://schemas.microsoft.com/office/drawing/2014/main" id="{D799947F-4A47-4E4E-B426-16C0A4C6D790}"/>
              </a:ext>
            </a:extLst>
          </p:cNvPr>
          <p:cNvSpPr/>
          <p:nvPr/>
        </p:nvSpPr>
        <p:spPr bwMode="auto">
          <a:xfrm>
            <a:off x="3510453" y="5980263"/>
            <a:ext cx="182880" cy="182880"/>
          </a:xfrm>
          <a:prstGeom prst="rect">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8" name="Rectangle 7">
            <a:extLst>
              <a:ext uri="{FF2B5EF4-FFF2-40B4-BE49-F238E27FC236}">
                <a16:creationId xmlns:a16="http://schemas.microsoft.com/office/drawing/2014/main" id="{68AD3411-F745-4451-9E40-80E4F6018174}"/>
              </a:ext>
            </a:extLst>
          </p:cNvPr>
          <p:cNvSpPr/>
          <p:nvPr/>
        </p:nvSpPr>
        <p:spPr bwMode="auto">
          <a:xfrm>
            <a:off x="3510453" y="6233354"/>
            <a:ext cx="182880" cy="182880"/>
          </a:xfrm>
          <a:prstGeom prst="rect">
            <a:avLst/>
          </a:prstGeom>
          <a:solidFill>
            <a:schemeClr val="accent4">
              <a:lumMod val="40000"/>
              <a:lumOff val="6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2" name="Rectangle 11">
            <a:extLst>
              <a:ext uri="{FF2B5EF4-FFF2-40B4-BE49-F238E27FC236}">
                <a16:creationId xmlns:a16="http://schemas.microsoft.com/office/drawing/2014/main" id="{6CB59ED9-6EDC-4209-B864-7A29217CAF1B}"/>
              </a:ext>
            </a:extLst>
          </p:cNvPr>
          <p:cNvSpPr/>
          <p:nvPr/>
        </p:nvSpPr>
        <p:spPr bwMode="auto">
          <a:xfrm>
            <a:off x="3510453" y="5728116"/>
            <a:ext cx="182880" cy="182880"/>
          </a:xfrm>
          <a:prstGeom prst="rect">
            <a:avLst/>
          </a:prstGeom>
          <a:solidFill>
            <a:schemeClr val="tx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Rectangle 14">
            <a:extLst>
              <a:ext uri="{FF2B5EF4-FFF2-40B4-BE49-F238E27FC236}">
                <a16:creationId xmlns:a16="http://schemas.microsoft.com/office/drawing/2014/main" id="{63C42D5D-D599-4B99-996D-1FD3F3163DEE}"/>
              </a:ext>
            </a:extLst>
          </p:cNvPr>
          <p:cNvSpPr/>
          <p:nvPr/>
        </p:nvSpPr>
        <p:spPr>
          <a:xfrm>
            <a:off x="7615919" y="5683678"/>
            <a:ext cx="1263487" cy="830997"/>
          </a:xfrm>
          <a:prstGeom prst="rect">
            <a:avLst/>
          </a:prstGeom>
        </p:spPr>
        <p:txBody>
          <a:bodyPr wrap="square">
            <a:spAutoFit/>
          </a:bodyPr>
          <a:lstStyle/>
          <a:p>
            <a:r>
              <a:rPr lang="en-US" sz="1600" dirty="0">
                <a:latin typeface="Arial Narrow" panose="020B0606020202030204" pitchFamily="34" charset="0"/>
                <a:cs typeface="Calibri" pitchFamily="34" charset="0"/>
              </a:rPr>
              <a:t>Institutional</a:t>
            </a:r>
          </a:p>
          <a:p>
            <a:r>
              <a:rPr lang="en-US" sz="1600" dirty="0">
                <a:latin typeface="Arial Narrow" panose="020B0606020202030204" pitchFamily="34" charset="0"/>
                <a:cs typeface="Calibri" pitchFamily="34" charset="0"/>
              </a:rPr>
              <a:t>Commercial</a:t>
            </a:r>
          </a:p>
          <a:p>
            <a:r>
              <a:rPr lang="en-US" sz="1600" dirty="0">
                <a:latin typeface="Arial Narrow" panose="020B0606020202030204" pitchFamily="34" charset="0"/>
                <a:cs typeface="Calibri" pitchFamily="34" charset="0"/>
              </a:rPr>
              <a:t>Light industrial</a:t>
            </a:r>
          </a:p>
        </p:txBody>
      </p:sp>
      <p:sp>
        <p:nvSpPr>
          <p:cNvPr id="16" name="Rectangle 15">
            <a:extLst>
              <a:ext uri="{FF2B5EF4-FFF2-40B4-BE49-F238E27FC236}">
                <a16:creationId xmlns:a16="http://schemas.microsoft.com/office/drawing/2014/main" id="{72E22107-3629-497F-B3C8-44A14D7715F8}"/>
              </a:ext>
            </a:extLst>
          </p:cNvPr>
          <p:cNvSpPr/>
          <p:nvPr/>
        </p:nvSpPr>
        <p:spPr bwMode="auto">
          <a:xfrm>
            <a:off x="7469612" y="6002062"/>
            <a:ext cx="182880" cy="182880"/>
          </a:xfrm>
          <a:prstGeom prst="rect">
            <a:avLst/>
          </a:prstGeom>
          <a:solidFill>
            <a:srgbClr val="FF33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 name="Rectangle 16">
            <a:extLst>
              <a:ext uri="{FF2B5EF4-FFF2-40B4-BE49-F238E27FC236}">
                <a16:creationId xmlns:a16="http://schemas.microsoft.com/office/drawing/2014/main" id="{F854ADAE-B03E-40FF-B530-72759D2A1244}"/>
              </a:ext>
            </a:extLst>
          </p:cNvPr>
          <p:cNvSpPr/>
          <p:nvPr/>
        </p:nvSpPr>
        <p:spPr bwMode="auto">
          <a:xfrm>
            <a:off x="7469612" y="6255153"/>
            <a:ext cx="182880" cy="182880"/>
          </a:xfrm>
          <a:prstGeom prst="rect">
            <a:avLst/>
          </a:prstGeom>
          <a:solidFill>
            <a:srgbClr val="0066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8" name="Rectangle 17">
            <a:extLst>
              <a:ext uri="{FF2B5EF4-FFF2-40B4-BE49-F238E27FC236}">
                <a16:creationId xmlns:a16="http://schemas.microsoft.com/office/drawing/2014/main" id="{E4D26598-2876-4DB8-94F0-AA2A75F7C168}"/>
              </a:ext>
            </a:extLst>
          </p:cNvPr>
          <p:cNvSpPr/>
          <p:nvPr/>
        </p:nvSpPr>
        <p:spPr bwMode="auto">
          <a:xfrm>
            <a:off x="9177312" y="5740343"/>
            <a:ext cx="182880" cy="182880"/>
          </a:xfrm>
          <a:prstGeom prst="rect">
            <a:avLst/>
          </a:prstGeom>
          <a:solidFill>
            <a:srgbClr val="0099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9" name="Rectangle 18">
            <a:extLst>
              <a:ext uri="{FF2B5EF4-FFF2-40B4-BE49-F238E27FC236}">
                <a16:creationId xmlns:a16="http://schemas.microsoft.com/office/drawing/2014/main" id="{6933F852-EABF-4385-9659-004A56D7E220}"/>
              </a:ext>
            </a:extLst>
          </p:cNvPr>
          <p:cNvSpPr/>
          <p:nvPr/>
        </p:nvSpPr>
        <p:spPr bwMode="auto">
          <a:xfrm>
            <a:off x="9177312" y="5986119"/>
            <a:ext cx="182880" cy="182880"/>
          </a:xfrm>
          <a:prstGeom prst="rect">
            <a:avLst/>
          </a:prstGeom>
          <a:solidFill>
            <a:srgbClr val="5F5F5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0" name="Rectangle 19">
            <a:extLst>
              <a:ext uri="{FF2B5EF4-FFF2-40B4-BE49-F238E27FC236}">
                <a16:creationId xmlns:a16="http://schemas.microsoft.com/office/drawing/2014/main" id="{C8CD4DED-A051-4C27-A58C-5D2514E2654F}"/>
              </a:ext>
            </a:extLst>
          </p:cNvPr>
          <p:cNvSpPr/>
          <p:nvPr/>
        </p:nvSpPr>
        <p:spPr bwMode="auto">
          <a:xfrm>
            <a:off x="9177312" y="6239210"/>
            <a:ext cx="182880" cy="182880"/>
          </a:xfrm>
          <a:prstGeom prst="rect">
            <a:avLst/>
          </a:prstGeom>
          <a:solidFill>
            <a:srgbClr val="C0C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1" name="Rectangle 20">
            <a:extLst>
              <a:ext uri="{FF2B5EF4-FFF2-40B4-BE49-F238E27FC236}">
                <a16:creationId xmlns:a16="http://schemas.microsoft.com/office/drawing/2014/main" id="{DA1179E2-985E-4263-8C7E-79DFB06CD3E4}"/>
              </a:ext>
            </a:extLst>
          </p:cNvPr>
          <p:cNvSpPr/>
          <p:nvPr/>
        </p:nvSpPr>
        <p:spPr bwMode="auto">
          <a:xfrm>
            <a:off x="7469612" y="5749915"/>
            <a:ext cx="182880" cy="182880"/>
          </a:xfrm>
          <a:prstGeom prst="rect">
            <a:avLst/>
          </a:prstGeom>
          <a:solidFill>
            <a:srgbClr val="FF9933"/>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2" name="Rectangle 21">
            <a:extLst>
              <a:ext uri="{FF2B5EF4-FFF2-40B4-BE49-F238E27FC236}">
                <a16:creationId xmlns:a16="http://schemas.microsoft.com/office/drawing/2014/main" id="{FA003BBF-3394-4497-AA21-DFE824DE5543}"/>
              </a:ext>
            </a:extLst>
          </p:cNvPr>
          <p:cNvSpPr/>
          <p:nvPr/>
        </p:nvSpPr>
        <p:spPr>
          <a:xfrm>
            <a:off x="9360193" y="5684090"/>
            <a:ext cx="1013419" cy="830997"/>
          </a:xfrm>
          <a:prstGeom prst="rect">
            <a:avLst/>
          </a:prstGeom>
        </p:spPr>
        <p:txBody>
          <a:bodyPr wrap="none">
            <a:spAutoFit/>
          </a:bodyPr>
          <a:lstStyle/>
          <a:p>
            <a:r>
              <a:rPr lang="en-US" sz="1600" dirty="0">
                <a:latin typeface="Arial Narrow" panose="020B0606020202030204" pitchFamily="34" charset="0"/>
                <a:cs typeface="Calibri" pitchFamily="34" charset="0"/>
              </a:rPr>
              <a:t>Residential</a:t>
            </a:r>
          </a:p>
          <a:p>
            <a:r>
              <a:rPr lang="en-US" sz="1600" dirty="0">
                <a:latin typeface="Arial Narrow" panose="020B0606020202030204" pitchFamily="34" charset="0"/>
                <a:cs typeface="Calibri" pitchFamily="34" charset="0"/>
              </a:rPr>
              <a:t>Roadway</a:t>
            </a:r>
          </a:p>
          <a:p>
            <a:r>
              <a:rPr lang="en-US" sz="1600" dirty="0">
                <a:latin typeface="Arial Narrow" panose="020B0606020202030204" pitchFamily="34" charset="0"/>
                <a:cs typeface="Calibri" pitchFamily="34" charset="0"/>
              </a:rPr>
              <a:t>Parking</a:t>
            </a:r>
          </a:p>
        </p:txBody>
      </p:sp>
      <p:sp>
        <p:nvSpPr>
          <p:cNvPr id="23" name="Rectangle 22">
            <a:extLst>
              <a:ext uri="{FF2B5EF4-FFF2-40B4-BE49-F238E27FC236}">
                <a16:creationId xmlns:a16="http://schemas.microsoft.com/office/drawing/2014/main" id="{64A4A502-EDCE-47E6-9A5D-4A21276882A4}"/>
              </a:ext>
            </a:extLst>
          </p:cNvPr>
          <p:cNvSpPr/>
          <p:nvPr/>
        </p:nvSpPr>
        <p:spPr>
          <a:xfrm>
            <a:off x="1884015" y="5663508"/>
            <a:ext cx="1545616" cy="338554"/>
          </a:xfrm>
          <a:prstGeom prst="rect">
            <a:avLst/>
          </a:prstGeom>
        </p:spPr>
        <p:txBody>
          <a:bodyPr wrap="none">
            <a:spAutoFit/>
          </a:bodyPr>
          <a:lstStyle/>
          <a:p>
            <a:r>
              <a:rPr lang="en-US" sz="1600" b="1" dirty="0">
                <a:latin typeface="Arial Narrow" panose="020B0606020202030204" pitchFamily="34" charset="0"/>
                <a:cs typeface="Calibri" pitchFamily="34" charset="0"/>
              </a:rPr>
              <a:t>Formal Land Use</a:t>
            </a:r>
          </a:p>
        </p:txBody>
      </p:sp>
      <p:sp>
        <p:nvSpPr>
          <p:cNvPr id="24" name="Rectangle 23">
            <a:extLst>
              <a:ext uri="{FF2B5EF4-FFF2-40B4-BE49-F238E27FC236}">
                <a16:creationId xmlns:a16="http://schemas.microsoft.com/office/drawing/2014/main" id="{72232DEC-A28C-42D5-B515-9C63C21ED408}"/>
              </a:ext>
            </a:extLst>
          </p:cNvPr>
          <p:cNvSpPr/>
          <p:nvPr/>
        </p:nvSpPr>
        <p:spPr>
          <a:xfrm>
            <a:off x="6256147" y="5692035"/>
            <a:ext cx="1032655" cy="584775"/>
          </a:xfrm>
          <a:prstGeom prst="rect">
            <a:avLst/>
          </a:prstGeom>
        </p:spPr>
        <p:txBody>
          <a:bodyPr wrap="none">
            <a:spAutoFit/>
          </a:bodyPr>
          <a:lstStyle/>
          <a:p>
            <a:r>
              <a:rPr lang="en-US" sz="1600" b="1" dirty="0">
                <a:latin typeface="Arial Narrow" panose="020B0606020202030204" pitchFamily="34" charset="0"/>
                <a:cs typeface="Calibri" pitchFamily="34" charset="0"/>
              </a:rPr>
              <a:t>Functional</a:t>
            </a:r>
          </a:p>
          <a:p>
            <a:r>
              <a:rPr lang="en-US" sz="1600" b="1" dirty="0">
                <a:latin typeface="Arial Narrow" panose="020B0606020202030204" pitchFamily="34" charset="0"/>
                <a:cs typeface="Calibri" pitchFamily="34" charset="0"/>
              </a:rPr>
              <a:t>Land Use</a:t>
            </a:r>
          </a:p>
        </p:txBody>
      </p:sp>
    </p:spTree>
    <p:extLst>
      <p:ext uri="{BB962C8B-B14F-4D97-AF65-F5344CB8AC3E}">
        <p14:creationId xmlns:p14="http://schemas.microsoft.com/office/powerpoint/2010/main" val="72612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Land Use Footprint in Selected Central Areas</a:t>
            </a:r>
          </a:p>
        </p:txBody>
      </p:sp>
      <p:graphicFrame>
        <p:nvGraphicFramePr>
          <p:cNvPr id="9" name="Content Placeholder 8"/>
          <p:cNvGraphicFramePr>
            <a:graphicFrameLocks noGrp="1"/>
          </p:cNvGraphicFramePr>
          <p:nvPr>
            <p:ph idx="1"/>
            <p:extLst/>
          </p:nvPr>
        </p:nvGraphicFramePr>
        <p:xfrm>
          <a:off x="155575" y="1096963"/>
          <a:ext cx="11882438" cy="530383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dirty="0"/>
              <a:t>Copyright © 1998-2019,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964120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2827</Words>
  <Application>Microsoft Macintosh PowerPoint</Application>
  <PresentationFormat>Широкоэкранный</PresentationFormat>
  <Paragraphs>613</Paragraphs>
  <Slides>35</Slides>
  <Notes>21</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35</vt:i4>
      </vt:variant>
    </vt:vector>
  </HeadingPairs>
  <TitlesOfParts>
    <vt:vector size="48" baseType="lpstr">
      <vt:lpstr>Agency FB</vt:lpstr>
      <vt:lpstr>Arial</vt:lpstr>
      <vt:lpstr>Arial Narrow</vt:lpstr>
      <vt:lpstr>Arvo</vt:lpstr>
      <vt:lpstr>Calibri</vt:lpstr>
      <vt:lpstr>Calibri Light</vt:lpstr>
      <vt:lpstr>PT Sans</vt:lpstr>
      <vt:lpstr>Roboto Condensed</vt:lpstr>
      <vt:lpstr>Symbol</vt:lpstr>
      <vt:lpstr>Times</vt:lpstr>
      <vt:lpstr>Times New Roman</vt:lpstr>
      <vt:lpstr>Wingdings</vt:lpstr>
      <vt:lpstr>Тема Office</vt:lpstr>
      <vt:lpstr>AL-FARABI KAZAKH NATIONAL UNIVERSITY </vt:lpstr>
      <vt:lpstr>Презентация PowerPoint</vt:lpstr>
      <vt:lpstr>The Rationale of a Ring Road </vt:lpstr>
      <vt:lpstr>Street Network Types</vt:lpstr>
      <vt:lpstr>Scale and Urban Spatial Structure</vt:lpstr>
      <vt:lpstr>Suburban Development along an Highway Interchange </vt:lpstr>
      <vt:lpstr>Transportation, Activity Systems and Land Use</vt:lpstr>
      <vt:lpstr>Formal and Functional Land Use</vt:lpstr>
      <vt:lpstr>Land Use Footprint in Selected Central Areas</vt:lpstr>
      <vt:lpstr>Transportation / Land Use Interactions</vt:lpstr>
      <vt:lpstr>Von Thunen's Regional Land Use Model</vt:lpstr>
      <vt:lpstr>Inference of Von Thunen’s Model to the Continental United States</vt:lpstr>
      <vt:lpstr>Burgess’ Urban Land Use Model</vt:lpstr>
      <vt:lpstr>Sector and Nuclei Urban Land Use Models </vt:lpstr>
      <vt:lpstr>The Hybrid Land Use Model: Transportation and the Formation of Urban Landscapes</vt:lpstr>
      <vt:lpstr>Suitability of Travel Modes</vt:lpstr>
      <vt:lpstr>Презентация PowerPoint</vt:lpstr>
      <vt:lpstr>Distance between Access Points to Public Transit</vt:lpstr>
      <vt:lpstr>Typical Activity Space of an Urban Working Adult</vt:lpstr>
      <vt:lpstr>Weekly Distribution of Transit Scheduled Trips and Uber Pickups, Los Angeles</vt:lpstr>
      <vt:lpstr>Generic Planning Process</vt:lpstr>
      <vt:lpstr>Презентация PowerPoint</vt:lpstr>
      <vt:lpstr> Sustainable Urban Mobility Plan </vt:lpstr>
      <vt:lpstr>Презентация PowerPoint</vt:lpstr>
      <vt:lpstr>Презентация PowerPoint</vt:lpstr>
      <vt:lpstr>Transposrt in Almaty</vt:lpstr>
      <vt:lpstr>Презентация PowerPoint</vt:lpstr>
      <vt:lpstr>Презентация PowerPoint</vt:lpstr>
      <vt:lpstr>Презентация PowerPoint</vt:lpstr>
      <vt:lpstr>Презентация PowerPoint</vt:lpstr>
      <vt:lpstr>Презентация PowerPoint</vt:lpstr>
      <vt:lpstr>Using different transportation modes and capacity</vt:lpstr>
      <vt:lpstr>Презентация PowerPoint</vt:lpstr>
      <vt:lpstr>Презентация PowerPoint</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AL-FARABI KAZAKH NATIONAL UNIVERSITY </dc:title>
  <dc:creator>Асипова Жанна</dc:creator>
  <cp:lastModifiedBy>Асипова Жанна</cp:lastModifiedBy>
  <cp:revision>1</cp:revision>
  <dcterms:created xsi:type="dcterms:W3CDTF">2024-11-05T12:41:45Z</dcterms:created>
  <dcterms:modified xsi:type="dcterms:W3CDTF">2024-11-05T12:43:34Z</dcterms:modified>
</cp:coreProperties>
</file>