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8"/>
  </p:notesMasterIdLst>
  <p:handoutMasterIdLst>
    <p:handoutMasterId r:id="rId19"/>
  </p:handoutMasterIdLst>
  <p:sldIdLst>
    <p:sldId id="315" r:id="rId5"/>
    <p:sldId id="266" r:id="rId6"/>
    <p:sldId id="316" r:id="rId7"/>
    <p:sldId id="321" r:id="rId8"/>
    <p:sldId id="322" r:id="rId9"/>
    <p:sldId id="331" r:id="rId10"/>
    <p:sldId id="320" r:id="rId11"/>
    <p:sldId id="326" r:id="rId12"/>
    <p:sldId id="332" r:id="rId13"/>
    <p:sldId id="327" r:id="rId14"/>
    <p:sldId id="330" r:id="rId15"/>
    <p:sldId id="328" r:id="rId16"/>
    <p:sldId id="29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705" r:id="rId14"/>
    <p:sldLayoutId id="2147483706" r:id="rId15"/>
    <p:sldLayoutId id="2147483709" r:id="rId16"/>
    <p:sldLayoutId id="2147483682" r:id="rId17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ltyngylymstudy@gmail.co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://juz50.onlin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2800" dirty="0"/>
              <a:t>«</a:t>
            </a:r>
            <a:r>
              <a:rPr lang="ru-RU" sz="2800" dirty="0" err="1"/>
              <a:t>Массивтер</a:t>
            </a:r>
            <a:r>
              <a:rPr lang="ru-RU" sz="2800" dirty="0"/>
              <a:t> мен </a:t>
            </a:r>
            <a:r>
              <a:rPr lang="ru-RU" sz="2800" dirty="0" err="1"/>
              <a:t>жиындар</a:t>
            </a:r>
            <a:r>
              <a:rPr lang="ru-RU" sz="2800" dirty="0"/>
              <a:t>»</a:t>
            </a:r>
            <a:br>
              <a:rPr lang="ru-RU" sz="2800" dirty="0"/>
            </a:br>
            <a:r>
              <a:rPr lang="ru-RU" sz="2800" dirty="0" err="1"/>
              <a:t>Турарбек</a:t>
            </a:r>
            <a:r>
              <a:rPr lang="ru-RU" sz="2800" dirty="0"/>
              <a:t> Ә.Т.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F1E18-AD2D-13C4-08B4-4974F6842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A820FA-A865-EC0E-D60C-E6ED5DE65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</a:pPr>
            <a:r>
              <a:rPr lang="ru-KZ" altLang="ru-KZ" sz="3600" dirty="0" err="1">
                <a:solidFill>
                  <a:schemeClr val="tx1"/>
                </a:solidFill>
                <a:latin typeface="Arial Unicode MS"/>
              </a:rPr>
              <a:t>set</a:t>
            </a:r>
            <a:r>
              <a:rPr lang="ru-KZ" altLang="ru-KZ" dirty="0">
                <a:solidFill>
                  <a:schemeClr val="tx1"/>
                </a:solidFill>
              </a:rPr>
              <a:t> — </a:t>
            </a:r>
            <a:r>
              <a:rPr lang="ru-KZ" altLang="ru-KZ" dirty="0" err="1">
                <a:solidFill>
                  <a:schemeClr val="tx1"/>
                </a:solidFill>
              </a:rPr>
              <a:t>нақты</a:t>
            </a:r>
            <a:r>
              <a:rPr lang="ru-KZ" altLang="ru-KZ" dirty="0">
                <a:solidFill>
                  <a:schemeClr val="tx1"/>
                </a:solidFill>
              </a:rPr>
              <a:t> </a:t>
            </a:r>
            <a:r>
              <a:rPr lang="ru-KZ" altLang="ru-KZ" dirty="0" err="1">
                <a:solidFill>
                  <a:schemeClr val="tx1"/>
                </a:solidFill>
              </a:rPr>
              <a:t>жиын</a:t>
            </a:r>
            <a:r>
              <a:rPr lang="ru-KZ" altLang="ru-KZ" dirty="0">
                <a:solidFill>
                  <a:schemeClr val="tx1"/>
                </a:solidFill>
              </a:rPr>
              <a:t> (тек </a:t>
            </a:r>
            <a:r>
              <a:rPr lang="ru-KZ" altLang="ru-KZ" dirty="0" err="1">
                <a:solidFill>
                  <a:schemeClr val="tx1"/>
                </a:solidFill>
              </a:rPr>
              <a:t>бірегей</a:t>
            </a:r>
            <a:r>
              <a:rPr lang="ru-KZ" altLang="ru-KZ" dirty="0">
                <a:solidFill>
                  <a:schemeClr val="tx1"/>
                </a:solidFill>
              </a:rPr>
              <a:t> </a:t>
            </a:r>
            <a:r>
              <a:rPr lang="ru-KZ" altLang="ru-KZ" dirty="0" err="1">
                <a:solidFill>
                  <a:schemeClr val="tx1"/>
                </a:solidFill>
              </a:rPr>
              <a:t>мәндер</a:t>
            </a:r>
            <a:r>
              <a:rPr lang="ru-KZ" altLang="ru-KZ" dirty="0">
                <a:solidFill>
                  <a:schemeClr val="tx1"/>
                </a:solidFill>
              </a:rPr>
              <a:t>)</a:t>
            </a:r>
            <a:endParaRPr lang="ru-KZ" altLang="ru-KZ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2C257B-430D-6D55-8677-21B7FA15C00C}"/>
              </a:ext>
            </a:extLst>
          </p:cNvPr>
          <p:cNvSpPr txBox="1"/>
          <p:nvPr/>
        </p:nvSpPr>
        <p:spPr>
          <a:xfrm>
            <a:off x="87087" y="635764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8258C3C-F515-086F-8BDD-4523E2DB3B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3091543"/>
            <a:ext cx="6441412" cy="2880357"/>
          </a:xfrm>
        </p:spPr>
        <p:txBody>
          <a:bodyPr>
            <a:no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#include &lt;set&gt;</a:t>
            </a:r>
          </a:p>
          <a:p>
            <a:r>
              <a:rPr lang="en-US" sz="1200" dirty="0">
                <a:solidFill>
                  <a:srgbClr val="C00000"/>
                </a:solidFill>
              </a:rPr>
              <a:t>set</a:t>
            </a:r>
            <a:r>
              <a:rPr lang="en-US" sz="1200" dirty="0">
                <a:solidFill>
                  <a:schemeClr val="tx1"/>
                </a:solidFill>
              </a:rPr>
              <a:t>&lt;int&gt; s;</a:t>
            </a:r>
          </a:p>
          <a:p>
            <a:r>
              <a:rPr lang="en-US" sz="1200" dirty="0" err="1">
                <a:solidFill>
                  <a:schemeClr val="tx1"/>
                </a:solidFill>
              </a:rPr>
              <a:t>s.insert</a:t>
            </a:r>
            <a:r>
              <a:rPr lang="en-US" sz="1200" dirty="0">
                <a:solidFill>
                  <a:schemeClr val="tx1"/>
                </a:solidFill>
              </a:rPr>
              <a:t>(5);</a:t>
            </a:r>
          </a:p>
          <a:p>
            <a:r>
              <a:rPr lang="en-US" sz="1200" dirty="0" err="1">
                <a:solidFill>
                  <a:schemeClr val="tx1"/>
                </a:solidFill>
              </a:rPr>
              <a:t>s.insert</a:t>
            </a:r>
            <a:r>
              <a:rPr lang="en-US" sz="1200" dirty="0">
                <a:solidFill>
                  <a:schemeClr val="tx1"/>
                </a:solidFill>
              </a:rPr>
              <a:t>(3);</a:t>
            </a:r>
          </a:p>
          <a:p>
            <a:r>
              <a:rPr lang="en-US" sz="1200" dirty="0" err="1">
                <a:solidFill>
                  <a:schemeClr val="tx1"/>
                </a:solidFill>
              </a:rPr>
              <a:t>s.insert</a:t>
            </a:r>
            <a:r>
              <a:rPr lang="en-US" sz="1200" dirty="0">
                <a:solidFill>
                  <a:schemeClr val="tx1"/>
                </a:solidFill>
              </a:rPr>
              <a:t>(5); // </a:t>
            </a:r>
            <a:r>
              <a:rPr lang="ru-RU" sz="1200" dirty="0" err="1">
                <a:solidFill>
                  <a:schemeClr val="tx1"/>
                </a:solidFill>
              </a:rPr>
              <a:t>қайталанбайды</a:t>
            </a:r>
            <a:endParaRPr lang="ru-RU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for (int x : s)</a:t>
            </a:r>
          </a:p>
          <a:p>
            <a:r>
              <a:rPr lang="en-US" sz="1200" dirty="0">
                <a:solidFill>
                  <a:schemeClr val="tx1"/>
                </a:solidFill>
              </a:rPr>
              <a:t>    </a:t>
            </a:r>
            <a:r>
              <a:rPr lang="en-US" sz="1200" dirty="0" err="1">
                <a:solidFill>
                  <a:schemeClr val="tx1"/>
                </a:solidFill>
              </a:rPr>
              <a:t>cout</a:t>
            </a:r>
            <a:r>
              <a:rPr lang="en-US" sz="1200" dirty="0">
                <a:solidFill>
                  <a:schemeClr val="tx1"/>
                </a:solidFill>
              </a:rPr>
              <a:t> &lt;&lt; x &lt;&lt; " ";</a:t>
            </a:r>
          </a:p>
          <a:p>
            <a:r>
              <a:rPr lang="en-US" sz="1200" dirty="0">
                <a:solidFill>
                  <a:schemeClr val="tx1"/>
                </a:solidFill>
              </a:rPr>
              <a:t>// </a:t>
            </a:r>
            <a:r>
              <a:rPr lang="ru-RU" sz="1200" dirty="0" err="1">
                <a:solidFill>
                  <a:schemeClr val="tx1"/>
                </a:solidFill>
              </a:rPr>
              <a:t>Шығару</a:t>
            </a:r>
            <a:r>
              <a:rPr lang="ru-RU" sz="1200" dirty="0">
                <a:solidFill>
                  <a:schemeClr val="tx1"/>
                </a:solidFill>
              </a:rPr>
              <a:t>: 3 5</a:t>
            </a:r>
            <a:endParaRPr lang="ru-KZ" sz="1200" dirty="0">
              <a:solidFill>
                <a:schemeClr val="tx1"/>
              </a:solidFill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69720441-CD98-1A3F-FB63-7F17F1E752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172" y="2289404"/>
            <a:ext cx="99031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Жиын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Set) —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бұл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бірегей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қайталанбайтын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элементтерден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тұратын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деректер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құрылымы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Жиын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математикалық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жиын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түсінігіне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ұқсас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әрбір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элемент тек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рет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қана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кездеседі</a:t>
            </a:r>
            <a:r>
              <a:rPr kumimoji="0" lang="ru-RU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ru-KZ" altLang="ru-K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50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C082263E-92D5-7478-0F20-D5DAD9075D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685768"/>
              </p:ext>
            </p:extLst>
          </p:nvPr>
        </p:nvGraphicFramePr>
        <p:xfrm>
          <a:off x="4343399" y="1631541"/>
          <a:ext cx="7652658" cy="3593603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826329">
                  <a:extLst>
                    <a:ext uri="{9D8B030D-6E8A-4147-A177-3AD203B41FA5}">
                      <a16:colId xmlns:a16="http://schemas.microsoft.com/office/drawing/2014/main" val="3610541443"/>
                    </a:ext>
                  </a:extLst>
                </a:gridCol>
                <a:gridCol w="3826329">
                  <a:extLst>
                    <a:ext uri="{9D8B030D-6E8A-4147-A177-3AD203B41FA5}">
                      <a16:colId xmlns:a16="http://schemas.microsoft.com/office/drawing/2014/main" val="2632883920"/>
                    </a:ext>
                  </a:extLst>
                </a:gridCol>
              </a:tblGrid>
              <a:tr h="5749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 dirty="0" err="1"/>
                        <a:t>Түрі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 dirty="0" err="1"/>
                        <a:t>Қасиеті</a:t>
                      </a:r>
                      <a:endParaRPr lang="ru-RU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8560680"/>
                  </a:ext>
                </a:extLst>
              </a:tr>
              <a:tr h="10062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0"/>
                        <a:t>set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0"/>
                        <a:t>Элементтер автоматты түрде сұрыпталады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2369937"/>
                  </a:ext>
                </a:extLst>
              </a:tr>
              <a:tr h="10062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0"/>
                        <a:t>unordered_set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0" dirty="0" err="1"/>
                        <a:t>Элементтер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ретсіз</a:t>
                      </a:r>
                      <a:r>
                        <a:rPr lang="ru-RU" b="0" dirty="0"/>
                        <a:t>, </a:t>
                      </a:r>
                      <a:r>
                        <a:rPr lang="ru-RU" b="0" dirty="0" err="1"/>
                        <a:t>жылдам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іздеу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үшін</a:t>
                      </a:r>
                      <a:endParaRPr lang="ru-RU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8438058"/>
                  </a:ext>
                </a:extLst>
              </a:tr>
              <a:tr h="10062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b="0" dirty="0"/>
                        <a:t>multiset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0" dirty="0" err="1"/>
                        <a:t>Қайталанатын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элементтерге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рұқсат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етіледі</a:t>
                      </a:r>
                      <a:endParaRPr lang="ru-RU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6254516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5869435-5BA0-9AC0-0823-44963838AF5A}"/>
              </a:ext>
            </a:extLst>
          </p:cNvPr>
          <p:cNvSpPr txBox="1"/>
          <p:nvPr/>
        </p:nvSpPr>
        <p:spPr>
          <a:xfrm>
            <a:off x="6672943" y="337458"/>
            <a:ext cx="29658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/>
              <a:t>Жиын</a:t>
            </a:r>
            <a:r>
              <a:rPr lang="ru-RU" sz="2800" b="1" dirty="0"/>
              <a:t> т</a:t>
            </a:r>
            <a:r>
              <a:rPr lang="kk-KZ" sz="2800" b="1" dirty="0"/>
              <a:t>үрлері</a:t>
            </a:r>
            <a:endParaRPr lang="ru-KZ" sz="2800" b="1" dirty="0"/>
          </a:p>
        </p:txBody>
      </p:sp>
    </p:spTree>
    <p:extLst>
      <p:ext uri="{BB962C8B-B14F-4D97-AF65-F5344CB8AC3E}">
        <p14:creationId xmlns:p14="http://schemas.microsoft.com/office/powerpoint/2010/main" val="3617709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983B0-52C9-FDDC-D527-1228484BB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33BECA7-30B3-C170-5418-8EB547B77301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083289-75EB-3FE2-6665-91576B307628}"/>
              </a:ext>
            </a:extLst>
          </p:cNvPr>
          <p:cNvSpPr txBox="1"/>
          <p:nvPr/>
        </p:nvSpPr>
        <p:spPr>
          <a:xfrm>
            <a:off x="2656115" y="1266150"/>
            <a:ext cx="83166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 err="1">
                <a:solidFill>
                  <a:schemeClr val="bg1"/>
                </a:solidFill>
              </a:rPr>
              <a:t>Жиындардағы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стандартты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операциялар</a:t>
            </a:r>
            <a:endParaRPr lang="ru-KZ" sz="2400" dirty="0">
              <a:solidFill>
                <a:schemeClr val="bg1"/>
              </a:solidFill>
            </a:endParaRPr>
          </a:p>
        </p:txBody>
      </p:sp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894EFC0C-60A4-7DC2-D6D1-BFDE23EE0D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904145"/>
              </p:ext>
            </p:extLst>
          </p:nvPr>
        </p:nvGraphicFramePr>
        <p:xfrm>
          <a:off x="1936979" y="2598193"/>
          <a:ext cx="9612102" cy="28346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4806051">
                  <a:extLst>
                    <a:ext uri="{9D8B030D-6E8A-4147-A177-3AD203B41FA5}">
                      <a16:colId xmlns:a16="http://schemas.microsoft.com/office/drawing/2014/main" val="2645749500"/>
                    </a:ext>
                  </a:extLst>
                </a:gridCol>
                <a:gridCol w="4806051">
                  <a:extLst>
                    <a:ext uri="{9D8B030D-6E8A-4147-A177-3AD203B41FA5}">
                      <a16:colId xmlns:a16="http://schemas.microsoft.com/office/drawing/2014/main" val="18134775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Операция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/>
                        <a:t>C++-</a:t>
                      </a:r>
                      <a:r>
                        <a:rPr lang="ru-RU" dirty="0"/>
                        <a:t>та </a:t>
                      </a:r>
                      <a:r>
                        <a:rPr lang="ru-RU" dirty="0" err="1"/>
                        <a:t>жүзеге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асыру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3595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Қосу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s.insert(x);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55251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Жою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s.erase(x);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8096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Іздеу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s.find(x) != s.end()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72663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Тексеру (бар-жоқ)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/>
                        <a:t>count(x) &gt; 0 немесе find(...)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4292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Жиынды біріктіру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/>
                        <a:t>цикл арқылы </a:t>
                      </a:r>
                      <a:r>
                        <a:rPr lang="en-US"/>
                        <a:t>insert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68783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dirty="0" err="1"/>
                        <a:t>Жиындардың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қиылысуы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dirty="0" err="1"/>
                        <a:t>set_intersection</a:t>
                      </a:r>
                      <a:r>
                        <a:rPr lang="en-US" dirty="0"/>
                        <a:t>() — &lt;algorithm&gt; </a:t>
                      </a:r>
                      <a:r>
                        <a:rPr lang="ru-RU" dirty="0" err="1"/>
                        <a:t>арқылы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37170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986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755816F-F516-477A-8EF2-D8CA20267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altyngylymstudy@gmail.com</a:t>
            </a:r>
            <a:endParaRPr lang="en-US" dirty="0"/>
          </a:p>
          <a:p>
            <a:r>
              <a:rPr lang="en-US" dirty="0">
                <a:hlinkClick r:id="rId4"/>
              </a:rPr>
              <a:t>http://juz50.online/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EAC1E9-1DDA-08E1-E215-2F732594F775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4" y="1361923"/>
            <a:ext cx="7717972" cy="739020"/>
          </a:xfrm>
        </p:spPr>
        <p:txBody>
          <a:bodyPr>
            <a:normAutofit/>
          </a:bodyPr>
          <a:lstStyle/>
          <a:p>
            <a:pPr algn="ctr"/>
            <a:r>
              <a:rPr lang="kk-KZ" dirty="0"/>
              <a:t>Кіріспе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264230"/>
            <a:ext cx="7630885" cy="366846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dirty="0" err="1">
                <a:solidFill>
                  <a:schemeClr val="tx1"/>
                </a:solidFill>
              </a:rPr>
              <a:t>Көптеген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есептерді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шешу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кезінде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типті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бірнеше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мәнді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сақтау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қажет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болады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Мұндай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жағдайда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массивтер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бірөлшемді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көпөлшемді</a:t>
            </a:r>
            <a:r>
              <a:rPr lang="ru-RU" dirty="0">
                <a:solidFill>
                  <a:schemeClr val="tx1"/>
                </a:solidFill>
              </a:rPr>
              <a:t>) мен </a:t>
            </a:r>
            <a:r>
              <a:rPr lang="ru-RU" dirty="0" err="1">
                <a:solidFill>
                  <a:schemeClr val="tx1"/>
                </a:solidFill>
              </a:rPr>
              <a:t>жиындар</a:t>
            </a:r>
            <a:r>
              <a:rPr lang="ru-RU" dirty="0">
                <a:solidFill>
                  <a:schemeClr val="tx1"/>
                </a:solidFill>
              </a:rPr>
              <a:t> (</a:t>
            </a:r>
            <a:r>
              <a:rPr lang="ru-RU" dirty="0" err="1">
                <a:solidFill>
                  <a:schemeClr val="tx1"/>
                </a:solidFill>
              </a:rPr>
              <a:t>мультимассивтер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жиындық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контейнерлер</a:t>
            </a:r>
            <a:r>
              <a:rPr lang="ru-RU" dirty="0">
                <a:solidFill>
                  <a:schemeClr val="tx1"/>
                </a:solidFill>
              </a:rPr>
              <a:t>) </a:t>
            </a:r>
            <a:r>
              <a:rPr lang="ru-RU" dirty="0" err="1">
                <a:solidFill>
                  <a:schemeClr val="tx1"/>
                </a:solidFill>
              </a:rPr>
              <a:t>қолданылады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3B2A0C-8671-C00C-8D0F-5C00F34BA5C0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 </a:t>
            </a:r>
            <a:r>
              <a:rPr lang="ru-RU" dirty="0" err="1"/>
              <a:t>Бірөлшемді</a:t>
            </a:r>
            <a:r>
              <a:rPr lang="ru-RU" dirty="0"/>
              <a:t> массив</a:t>
            </a: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4F3189-CDBF-91E8-2BB5-CC425ED373C9}"/>
              </a:ext>
            </a:extLst>
          </p:cNvPr>
          <p:cNvSpPr txBox="1"/>
          <p:nvPr/>
        </p:nvSpPr>
        <p:spPr>
          <a:xfrm>
            <a:off x="4953000" y="319094"/>
            <a:ext cx="64878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/>
              <a:t>Массив</a:t>
            </a:r>
            <a:r>
              <a:rPr lang="ru-RU" dirty="0"/>
              <a:t> —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типтегі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элементті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атпен</a:t>
            </a:r>
            <a:r>
              <a:rPr lang="ru-RU" dirty="0"/>
              <a:t> </a:t>
            </a:r>
            <a:r>
              <a:rPr lang="ru-RU" dirty="0" err="1"/>
              <a:t>сипаттайтын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.</a:t>
            </a:r>
            <a:endParaRPr lang="ru-KZ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CD17C413-A031-40FD-ADA9-A1FFEE68ED6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64771" y="462243"/>
            <a:ext cx="4071258" cy="386632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>
                <a:solidFill>
                  <a:schemeClr val="tx1"/>
                </a:solidFill>
              </a:rPr>
              <a:t>Жариялау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int numbers[5];         </a:t>
            </a:r>
            <a:endParaRPr lang="kk-KZ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// </a:t>
            </a:r>
            <a:r>
              <a:rPr lang="ru-RU" dirty="0" err="1">
                <a:solidFill>
                  <a:schemeClr val="tx1"/>
                </a:solidFill>
              </a:rPr>
              <a:t>бүтін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сандар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массиві</a:t>
            </a:r>
            <a:r>
              <a:rPr lang="ru-RU" dirty="0">
                <a:solidFill>
                  <a:schemeClr val="tx1"/>
                </a:solidFill>
              </a:rPr>
              <a:t>, 5 элемент</a:t>
            </a:r>
          </a:p>
          <a:p>
            <a:r>
              <a:rPr lang="en-US" dirty="0">
                <a:solidFill>
                  <a:schemeClr val="tx1"/>
                </a:solidFill>
              </a:rPr>
              <a:t>float grades[10];       </a:t>
            </a:r>
            <a:endParaRPr lang="kk-KZ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// </a:t>
            </a:r>
            <a:r>
              <a:rPr lang="ru-RU" dirty="0" err="1">
                <a:solidFill>
                  <a:schemeClr val="tx1"/>
                </a:solidFill>
              </a:rPr>
              <a:t>нақты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сандар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массиві</a:t>
            </a:r>
            <a:r>
              <a:rPr lang="ru-RU" dirty="0">
                <a:solidFill>
                  <a:schemeClr val="tx1"/>
                </a:solidFill>
              </a:rPr>
              <a:t>, 10 элемент</a:t>
            </a:r>
          </a:p>
          <a:p>
            <a:r>
              <a:rPr lang="en-US" dirty="0">
                <a:solidFill>
                  <a:schemeClr val="tx1"/>
                </a:solidFill>
              </a:rPr>
              <a:t>char letters[3] = {'A', 'B', 'C}; </a:t>
            </a:r>
            <a:endParaRPr lang="kk-KZ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// </a:t>
            </a:r>
            <a:r>
              <a:rPr lang="ru-RU" dirty="0" err="1">
                <a:solidFill>
                  <a:schemeClr val="tx1"/>
                </a:solidFill>
              </a:rPr>
              <a:t>символдар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массиві</a:t>
            </a:r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26F85-3559-7D97-9638-6C069DFE8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Индекс</a:t>
            </a:r>
            <a:endParaRPr lang="ru-KZ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99958-4F2F-840E-9E1A-CC9C4DDB31DD}"/>
              </a:ext>
            </a:extLst>
          </p:cNvPr>
          <p:cNvSpPr txBox="1"/>
          <p:nvPr/>
        </p:nvSpPr>
        <p:spPr>
          <a:xfrm>
            <a:off x="1053494" y="3098561"/>
            <a:ext cx="60960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Мысал</a:t>
            </a:r>
            <a:r>
              <a:rPr lang="ru-RU" dirty="0"/>
              <a:t>: </a:t>
            </a:r>
            <a:r>
              <a:rPr lang="ru-RU" dirty="0" err="1"/>
              <a:t>массивке</a:t>
            </a:r>
            <a:r>
              <a:rPr lang="ru-RU" dirty="0"/>
              <a:t> </a:t>
            </a:r>
            <a:r>
              <a:rPr lang="ru-RU" dirty="0" err="1"/>
              <a:t>мән</a:t>
            </a:r>
            <a:r>
              <a:rPr lang="ru-RU" dirty="0"/>
              <a:t> беру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шығару</a:t>
            </a:r>
            <a:endParaRPr lang="en-US" dirty="0"/>
          </a:p>
          <a:p>
            <a:endParaRPr lang="en-US" dirty="0"/>
          </a:p>
          <a:p>
            <a:r>
              <a:rPr lang="en-US" dirty="0"/>
              <a:t>int </a:t>
            </a:r>
            <a:r>
              <a:rPr lang="en-US" dirty="0" err="1"/>
              <a:t>arr</a:t>
            </a:r>
            <a:r>
              <a:rPr lang="en-US" dirty="0"/>
              <a:t>[3];</a:t>
            </a:r>
          </a:p>
          <a:p>
            <a:r>
              <a:rPr lang="en-US" dirty="0" err="1"/>
              <a:t>arr</a:t>
            </a:r>
            <a:r>
              <a:rPr lang="en-US" dirty="0"/>
              <a:t>[0] = 10;</a:t>
            </a:r>
          </a:p>
          <a:p>
            <a:r>
              <a:rPr lang="en-US" dirty="0" err="1"/>
              <a:t>arr</a:t>
            </a:r>
            <a:r>
              <a:rPr lang="en-US" dirty="0"/>
              <a:t>[1] = 20;</a:t>
            </a:r>
          </a:p>
          <a:p>
            <a:r>
              <a:rPr lang="en-US" dirty="0" err="1"/>
              <a:t>arr</a:t>
            </a:r>
            <a:r>
              <a:rPr lang="en-US" dirty="0"/>
              <a:t>[2] = 30;</a:t>
            </a:r>
          </a:p>
          <a:p>
            <a:endParaRPr lang="en-US" dirty="0"/>
          </a:p>
          <a:p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3; </a:t>
            </a:r>
            <a:r>
              <a:rPr lang="en-US" dirty="0" err="1"/>
              <a:t>i</a:t>
            </a:r>
            <a:r>
              <a:rPr lang="en-US" dirty="0"/>
              <a:t>++) {</a:t>
            </a:r>
          </a:p>
          <a:p>
            <a:r>
              <a:rPr lang="en-US" dirty="0"/>
              <a:t>    </a:t>
            </a:r>
            <a:r>
              <a:rPr lang="en-US" dirty="0" err="1"/>
              <a:t>cout</a:t>
            </a:r>
            <a:r>
              <a:rPr lang="en-US" dirty="0"/>
              <a:t> &lt;&lt; </a:t>
            </a:r>
            <a:r>
              <a:rPr lang="en-US" dirty="0" err="1"/>
              <a:t>arr</a:t>
            </a:r>
            <a:r>
              <a:rPr lang="en-US" dirty="0"/>
              <a:t>[</a:t>
            </a:r>
            <a:r>
              <a:rPr lang="en-US" dirty="0" err="1"/>
              <a:t>i</a:t>
            </a:r>
            <a:r>
              <a:rPr lang="en-US" dirty="0"/>
              <a:t>] &lt;&lt; " ";</a:t>
            </a:r>
          </a:p>
          <a:p>
            <a:r>
              <a:rPr lang="en-US" dirty="0"/>
              <a:t>}</a:t>
            </a:r>
          </a:p>
          <a:p>
            <a:r>
              <a:rPr lang="en-US" dirty="0"/>
              <a:t>// </a:t>
            </a:r>
            <a:r>
              <a:rPr lang="ru-RU" dirty="0" err="1"/>
              <a:t>Шығару</a:t>
            </a:r>
            <a:r>
              <a:rPr lang="ru-RU" dirty="0"/>
              <a:t>: 10 20 30</a:t>
            </a:r>
            <a:endParaRPr lang="ru-KZ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60F7206-E1D3-E7BE-757C-AE9ABE1B2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344" y="2308162"/>
            <a:ext cx="72277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Индекс 0-ден </a:t>
            </a:r>
            <a:r>
              <a:rPr kumimoji="0" lang="ru-KZ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басталады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KZ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numbers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[0]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ru-KZ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numbers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[1]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, … </a:t>
            </a:r>
            <a:r>
              <a:rPr kumimoji="0" lang="ru-KZ" altLang="ru-KZ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numbers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[4]</a:t>
            </a:r>
            <a:r>
              <a:rPr kumimoji="0" lang="ru-KZ" altLang="ru-K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 </a:t>
            </a:r>
            <a:endParaRPr kumimoji="0" lang="ru-KZ" altLang="ru-K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63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BBC85-768F-9689-7FF6-7E595DBFD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382128"/>
            <a:ext cx="10013710" cy="1216152"/>
          </a:xfrm>
        </p:spPr>
        <p:txBody>
          <a:bodyPr/>
          <a:lstStyle/>
          <a:p>
            <a:pPr algn="ctr"/>
            <a:r>
              <a:rPr lang="ru-RU" dirty="0"/>
              <a:t>Массив </a:t>
            </a:r>
            <a:r>
              <a:rPr lang="ru-RU" dirty="0" err="1"/>
              <a:t>элементтерінің</a:t>
            </a:r>
            <a:r>
              <a:rPr lang="ru-RU" dirty="0"/>
              <a:t> </a:t>
            </a:r>
            <a:r>
              <a:rPr lang="ru-RU" dirty="0" err="1"/>
              <a:t>қосындысы</a:t>
            </a:r>
            <a:r>
              <a:rPr lang="ru-RU" dirty="0"/>
              <a:t> мен </a:t>
            </a:r>
            <a:r>
              <a:rPr lang="ru-RU" dirty="0" err="1"/>
              <a:t>орташа</a:t>
            </a:r>
            <a:r>
              <a:rPr lang="ru-RU" dirty="0"/>
              <a:t> </a:t>
            </a:r>
            <a:r>
              <a:rPr lang="ru-RU" dirty="0" err="1"/>
              <a:t>мәні</a:t>
            </a:r>
            <a:br>
              <a:rPr lang="ru-KZ" altLang="ru-KZ" sz="6000" b="0" dirty="0">
                <a:solidFill>
                  <a:schemeClr val="tx1"/>
                </a:solidFill>
                <a:latin typeface="Arial" panose="020B0604020202020204" pitchFamily="34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76BA0E-8BCD-EBC8-6640-12A23C40DFC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17600" y="2286000"/>
            <a:ext cx="8951686" cy="3683000"/>
          </a:xfrm>
        </p:spPr>
        <p:txBody>
          <a:bodyPr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int a[5] = {1, 2, 3, 4, 5};</a:t>
            </a:r>
          </a:p>
          <a:p>
            <a:r>
              <a:rPr lang="en-US" sz="1400" dirty="0">
                <a:solidFill>
                  <a:schemeClr val="tx1"/>
                </a:solidFill>
              </a:rPr>
              <a:t>int sum = 0;</a:t>
            </a:r>
          </a:p>
          <a:p>
            <a:endParaRPr lang="en-US" sz="1400" dirty="0">
              <a:solidFill>
                <a:schemeClr val="tx1"/>
              </a:solidFill>
            </a:endParaRPr>
          </a:p>
          <a:p>
            <a:r>
              <a:rPr lang="en-US" sz="1400" dirty="0">
                <a:solidFill>
                  <a:schemeClr val="tx1"/>
                </a:solidFill>
              </a:rPr>
              <a:t>for (int </a:t>
            </a:r>
            <a:r>
              <a:rPr lang="en-US" sz="1400" dirty="0" err="1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 = 0; </a:t>
            </a:r>
            <a:r>
              <a:rPr lang="en-US" sz="1400" dirty="0" err="1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 &lt; 5; </a:t>
            </a:r>
            <a:r>
              <a:rPr lang="en-US" sz="1400" dirty="0" err="1">
                <a:solidFill>
                  <a:schemeClr val="tx1"/>
                </a:solidFill>
              </a:rPr>
              <a:t>i</a:t>
            </a:r>
            <a:r>
              <a:rPr lang="en-US" sz="1400" dirty="0">
                <a:solidFill>
                  <a:schemeClr val="tx1"/>
                </a:solidFill>
              </a:rPr>
              <a:t>++) {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    sum += a[</a:t>
            </a:r>
            <a:r>
              <a:rPr lang="en-US" sz="1400" b="1" dirty="0" err="1">
                <a:solidFill>
                  <a:schemeClr val="tx1"/>
                </a:solidFill>
              </a:rPr>
              <a:t>i</a:t>
            </a:r>
            <a:r>
              <a:rPr lang="en-US" sz="1400" b="1" dirty="0">
                <a:solidFill>
                  <a:schemeClr val="tx1"/>
                </a:solidFill>
              </a:rPr>
              <a:t>];</a:t>
            </a:r>
          </a:p>
          <a:p>
            <a:r>
              <a:rPr lang="en-US" sz="1400" dirty="0">
                <a:solidFill>
                  <a:schemeClr val="tx1"/>
                </a:solidFill>
              </a:rPr>
              <a:t>}</a:t>
            </a:r>
          </a:p>
          <a:p>
            <a:r>
              <a:rPr lang="en-US" sz="1400" b="1" dirty="0">
                <a:solidFill>
                  <a:schemeClr val="tx1"/>
                </a:solidFill>
              </a:rPr>
              <a:t>float avg = sum / 5.0;</a:t>
            </a:r>
          </a:p>
          <a:p>
            <a:r>
              <a:rPr lang="en-US" sz="1400" dirty="0" err="1">
                <a:solidFill>
                  <a:schemeClr val="tx1"/>
                </a:solidFill>
              </a:rPr>
              <a:t>cout</a:t>
            </a:r>
            <a:r>
              <a:rPr lang="en-US" sz="1400" dirty="0">
                <a:solidFill>
                  <a:schemeClr val="tx1"/>
                </a:solidFill>
              </a:rPr>
              <a:t> &lt;&lt; "</a:t>
            </a:r>
            <a:r>
              <a:rPr lang="ru-RU" sz="1400" dirty="0" err="1">
                <a:solidFill>
                  <a:schemeClr val="tx1"/>
                </a:solidFill>
              </a:rPr>
              <a:t>Қосынды</a:t>
            </a:r>
            <a:r>
              <a:rPr lang="ru-RU" sz="1400" dirty="0">
                <a:solidFill>
                  <a:schemeClr val="tx1"/>
                </a:solidFill>
              </a:rPr>
              <a:t>: " &lt;&lt; </a:t>
            </a:r>
            <a:r>
              <a:rPr lang="en-US" sz="1400" dirty="0">
                <a:solidFill>
                  <a:schemeClr val="tx1"/>
                </a:solidFill>
              </a:rPr>
              <a:t>sum &lt;&lt; ", </a:t>
            </a:r>
            <a:r>
              <a:rPr lang="ru-RU" sz="1400" dirty="0" err="1">
                <a:solidFill>
                  <a:schemeClr val="tx1"/>
                </a:solidFill>
              </a:rPr>
              <a:t>Орташа</a:t>
            </a:r>
            <a:r>
              <a:rPr lang="ru-RU" sz="1400" dirty="0">
                <a:solidFill>
                  <a:schemeClr val="tx1"/>
                </a:solidFill>
              </a:rPr>
              <a:t>: " &lt;&lt; </a:t>
            </a:r>
            <a:r>
              <a:rPr lang="en-US" sz="1400" dirty="0">
                <a:solidFill>
                  <a:schemeClr val="tx1"/>
                </a:solidFill>
              </a:rPr>
              <a:t>avg;</a:t>
            </a:r>
          </a:p>
          <a:p>
            <a:r>
              <a:rPr lang="en-US" sz="1400" dirty="0">
                <a:solidFill>
                  <a:schemeClr val="tx1"/>
                </a:solidFill>
              </a:rPr>
              <a:t>// </a:t>
            </a:r>
            <a:r>
              <a:rPr lang="ru-RU" sz="1400" dirty="0" err="1">
                <a:solidFill>
                  <a:schemeClr val="tx1"/>
                </a:solidFill>
              </a:rPr>
              <a:t>Шығару</a:t>
            </a:r>
            <a:r>
              <a:rPr lang="ru-RU" sz="1400" dirty="0">
                <a:solidFill>
                  <a:schemeClr val="tx1"/>
                </a:solidFill>
              </a:rPr>
              <a:t>: </a:t>
            </a:r>
            <a:r>
              <a:rPr lang="ru-RU" sz="1400" dirty="0" err="1">
                <a:solidFill>
                  <a:schemeClr val="tx1"/>
                </a:solidFill>
              </a:rPr>
              <a:t>Қосынды</a:t>
            </a:r>
            <a:r>
              <a:rPr lang="ru-RU" sz="1400" dirty="0">
                <a:solidFill>
                  <a:schemeClr val="tx1"/>
                </a:solidFill>
              </a:rPr>
              <a:t>: 15, </a:t>
            </a:r>
            <a:r>
              <a:rPr lang="ru-RU" sz="1400" dirty="0" err="1">
                <a:solidFill>
                  <a:schemeClr val="tx1"/>
                </a:solidFill>
              </a:rPr>
              <a:t>Орташа</a:t>
            </a:r>
            <a:r>
              <a:rPr lang="ru-RU" sz="1400" dirty="0">
                <a:solidFill>
                  <a:schemeClr val="tx1"/>
                </a:solidFill>
              </a:rPr>
              <a:t>: 3</a:t>
            </a:r>
            <a:endParaRPr lang="ru-KZ" sz="14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AC413-D79C-D901-B5C3-2BCC01FE6C5D}"/>
              </a:ext>
            </a:extLst>
          </p:cNvPr>
          <p:cNvSpPr txBox="1"/>
          <p:nvPr/>
        </p:nvSpPr>
        <p:spPr>
          <a:xfrm>
            <a:off x="6281055" y="647738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A1E27DD-CF74-72CE-E5F2-28D3E8CAE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214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5F9A84-EEA2-797D-C40D-EB0B52445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Көпөлшемді</a:t>
            </a:r>
            <a:r>
              <a:rPr lang="ru-RU" dirty="0"/>
              <a:t> </a:t>
            </a:r>
            <a:r>
              <a:rPr lang="ru-RU" dirty="0" err="1"/>
              <a:t>массивтер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42659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EE7DF-21D3-2802-7102-9DCA82E6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Матрицаны</a:t>
            </a:r>
            <a:r>
              <a:rPr lang="ru-RU" dirty="0"/>
              <a:t> </a:t>
            </a:r>
            <a:r>
              <a:rPr lang="ru-RU" dirty="0" err="1"/>
              <a:t>шығару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E63CE9-B82C-7FFD-C14A-3045A8CA3F6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4694951" cy="3718557"/>
          </a:xfrm>
        </p:spPr>
        <p:txBody>
          <a:bodyPr>
            <a:normAutofit/>
          </a:bodyPr>
          <a:lstStyle/>
          <a:p>
            <a:r>
              <a:rPr lang="ru-RU" b="1" dirty="0"/>
              <a:t>Матрица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кесте</a:t>
            </a:r>
            <a:r>
              <a:rPr lang="ru-RU" dirty="0"/>
              <a:t> </a:t>
            </a:r>
            <a:r>
              <a:rPr lang="ru-RU" dirty="0" err="1"/>
              <a:t>тәрізді</a:t>
            </a:r>
            <a:r>
              <a:rPr lang="ru-RU" dirty="0"/>
              <a:t> </a:t>
            </a:r>
            <a:r>
              <a:rPr lang="ru-RU" dirty="0" err="1"/>
              <a:t>мәліметтерді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пайдаланылады</a:t>
            </a:r>
            <a:r>
              <a:rPr lang="ru-RU" dirty="0"/>
              <a:t>.</a:t>
            </a:r>
          </a:p>
          <a:p>
            <a:r>
              <a:rPr lang="en-US" dirty="0"/>
              <a:t>int matrix[2][3] = {</a:t>
            </a:r>
          </a:p>
          <a:p>
            <a:r>
              <a:rPr lang="en-US" dirty="0"/>
              <a:t>    {1, 2, 3},</a:t>
            </a:r>
          </a:p>
          <a:p>
            <a:r>
              <a:rPr lang="en-US" dirty="0"/>
              <a:t>    {4, 5, 6}</a:t>
            </a:r>
          </a:p>
          <a:p>
            <a:r>
              <a:rPr lang="en-US" dirty="0"/>
              <a:t>};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CEC87E-1E51-7053-B28A-EA791C0A3859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FA8F8C-18C6-E2A7-CB09-ED91B8EBA962}"/>
              </a:ext>
            </a:extLst>
          </p:cNvPr>
          <p:cNvSpPr txBox="1"/>
          <p:nvPr/>
        </p:nvSpPr>
        <p:spPr>
          <a:xfrm>
            <a:off x="6270169" y="2745941"/>
            <a:ext cx="60960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for</a:t>
            </a:r>
            <a:r>
              <a:rPr lang="ru-KZ" dirty="0"/>
              <a:t> (</a:t>
            </a:r>
            <a:r>
              <a:rPr lang="ru-KZ" dirty="0" err="1"/>
              <a:t>int</a:t>
            </a:r>
            <a:r>
              <a:rPr lang="ru-KZ" dirty="0"/>
              <a:t> i = 0; i &lt; 2; i++) {</a:t>
            </a:r>
          </a:p>
          <a:p>
            <a:r>
              <a:rPr lang="ru-KZ" dirty="0"/>
              <a:t>    </a:t>
            </a:r>
            <a:r>
              <a:rPr lang="ru-KZ" dirty="0" err="1"/>
              <a:t>for</a:t>
            </a:r>
            <a:r>
              <a:rPr lang="ru-KZ" dirty="0"/>
              <a:t> (</a:t>
            </a:r>
            <a:r>
              <a:rPr lang="ru-KZ" dirty="0" err="1"/>
              <a:t>int</a:t>
            </a:r>
            <a:r>
              <a:rPr lang="ru-KZ" dirty="0"/>
              <a:t> j = 0; j &lt; 3; j++) {</a:t>
            </a:r>
          </a:p>
          <a:p>
            <a:r>
              <a:rPr lang="ru-KZ" dirty="0"/>
              <a:t>        </a:t>
            </a:r>
            <a:r>
              <a:rPr lang="ru-KZ" dirty="0" err="1"/>
              <a:t>cout</a:t>
            </a:r>
            <a:r>
              <a:rPr lang="ru-KZ" dirty="0"/>
              <a:t> &lt;&lt; </a:t>
            </a:r>
            <a:r>
              <a:rPr lang="ru-KZ" dirty="0" err="1"/>
              <a:t>matrix</a:t>
            </a:r>
            <a:r>
              <a:rPr lang="ru-KZ" dirty="0"/>
              <a:t>[i][j] &lt;&lt; " ";</a:t>
            </a:r>
          </a:p>
          <a:p>
            <a:r>
              <a:rPr lang="ru-KZ" dirty="0"/>
              <a:t>    }</a:t>
            </a:r>
          </a:p>
          <a:p>
            <a:r>
              <a:rPr lang="ru-KZ" dirty="0"/>
              <a:t>    </a:t>
            </a:r>
            <a:r>
              <a:rPr lang="ru-KZ" dirty="0" err="1"/>
              <a:t>cout</a:t>
            </a:r>
            <a:r>
              <a:rPr lang="ru-KZ" dirty="0"/>
              <a:t> &lt;&lt; </a:t>
            </a:r>
            <a:r>
              <a:rPr lang="ru-KZ" dirty="0" err="1"/>
              <a:t>endl</a:t>
            </a:r>
            <a:r>
              <a:rPr lang="ru-KZ" dirty="0"/>
              <a:t>;</a:t>
            </a:r>
          </a:p>
          <a:p>
            <a:r>
              <a:rPr lang="ru-KZ" dirty="0"/>
              <a:t>}</a:t>
            </a:r>
          </a:p>
          <a:p>
            <a:r>
              <a:rPr lang="ru-KZ" dirty="0"/>
              <a:t>// </a:t>
            </a:r>
            <a:r>
              <a:rPr lang="ru-KZ" dirty="0" err="1"/>
              <a:t>Шығару</a:t>
            </a:r>
            <a:r>
              <a:rPr lang="ru-KZ" dirty="0"/>
              <a:t>:</a:t>
            </a:r>
          </a:p>
          <a:p>
            <a:r>
              <a:rPr lang="ru-KZ" dirty="0"/>
              <a:t>// 1 2 3</a:t>
            </a:r>
          </a:p>
          <a:p>
            <a:r>
              <a:rPr lang="ru-KZ" dirty="0"/>
              <a:t>// 4 5 6</a:t>
            </a:r>
          </a:p>
        </p:txBody>
      </p:sp>
    </p:spTree>
    <p:extLst>
      <p:ext uri="{BB962C8B-B14F-4D97-AF65-F5344CB8AC3E}">
        <p14:creationId xmlns:p14="http://schemas.microsoft.com/office/powerpoint/2010/main" val="2992620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116B4-A323-06A0-123A-C88DA4D0A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80E37F-56C0-4A27-74B2-F4814F7CA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Массивтермен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істеу</a:t>
            </a:r>
            <a:r>
              <a:rPr lang="ru-RU" dirty="0"/>
              <a:t> </a:t>
            </a:r>
            <a:r>
              <a:rPr lang="ru-RU" dirty="0" err="1"/>
              <a:t>міндеттері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3BFA35-0C78-B8E1-754D-183DA3B88F46}"/>
              </a:ext>
            </a:extLst>
          </p:cNvPr>
          <p:cNvSpPr txBox="1"/>
          <p:nvPr/>
        </p:nvSpPr>
        <p:spPr>
          <a:xfrm>
            <a:off x="3048000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36BEB1-4A3C-49BE-A42F-77AF8DE73E85}"/>
              </a:ext>
            </a:extLst>
          </p:cNvPr>
          <p:cNvSpPr txBox="1"/>
          <p:nvPr/>
        </p:nvSpPr>
        <p:spPr>
          <a:xfrm>
            <a:off x="1153886" y="2569417"/>
            <a:ext cx="620485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Есеп</a:t>
            </a:r>
            <a:r>
              <a:rPr lang="ru-RU" dirty="0"/>
              <a:t> 1: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элементті</a:t>
            </a:r>
            <a:r>
              <a:rPr lang="ru-RU" dirty="0"/>
              <a:t> табу</a:t>
            </a:r>
          </a:p>
          <a:p>
            <a:r>
              <a:rPr lang="en-US" b="1" dirty="0"/>
              <a:t>int a[5] = {3, 7, 2, 9, 5};</a:t>
            </a:r>
          </a:p>
          <a:p>
            <a:r>
              <a:rPr lang="en-US" b="1" dirty="0"/>
              <a:t>int max = a[0];</a:t>
            </a:r>
          </a:p>
          <a:p>
            <a:endParaRPr lang="en-US" b="1" dirty="0"/>
          </a:p>
          <a:p>
            <a:r>
              <a:rPr lang="en-US" b="1" dirty="0"/>
              <a:t>for (int </a:t>
            </a:r>
            <a:r>
              <a:rPr lang="en-US" b="1" dirty="0" err="1"/>
              <a:t>i</a:t>
            </a:r>
            <a:r>
              <a:rPr lang="en-US" b="1" dirty="0"/>
              <a:t> = 1; </a:t>
            </a:r>
            <a:r>
              <a:rPr lang="en-US" b="1" dirty="0" err="1"/>
              <a:t>i</a:t>
            </a:r>
            <a:r>
              <a:rPr lang="en-US" b="1" dirty="0"/>
              <a:t> &lt; 5; </a:t>
            </a:r>
            <a:r>
              <a:rPr lang="en-US" b="1" dirty="0" err="1"/>
              <a:t>i</a:t>
            </a:r>
            <a:r>
              <a:rPr lang="en-US" b="1" dirty="0"/>
              <a:t>++) {</a:t>
            </a:r>
          </a:p>
          <a:p>
            <a:r>
              <a:rPr lang="en-US" b="1" dirty="0"/>
              <a:t>    if (a[</a:t>
            </a:r>
            <a:r>
              <a:rPr lang="en-US" b="1" dirty="0" err="1"/>
              <a:t>i</a:t>
            </a:r>
            <a:r>
              <a:rPr lang="en-US" b="1" dirty="0"/>
              <a:t>] &gt; max) max = a[</a:t>
            </a:r>
            <a:r>
              <a:rPr lang="en-US" b="1" dirty="0" err="1"/>
              <a:t>i</a:t>
            </a:r>
            <a:r>
              <a:rPr lang="en-US" b="1" dirty="0"/>
              <a:t>];</a:t>
            </a:r>
          </a:p>
          <a:p>
            <a:r>
              <a:rPr lang="en-US" b="1" dirty="0"/>
              <a:t>}</a:t>
            </a:r>
          </a:p>
          <a:p>
            <a:r>
              <a:rPr lang="en-US" b="1" dirty="0" err="1"/>
              <a:t>cout</a:t>
            </a:r>
            <a:r>
              <a:rPr lang="en-US" b="1" dirty="0"/>
              <a:t> &lt;&lt; "</a:t>
            </a:r>
            <a:r>
              <a:rPr lang="ru-RU" b="1" dirty="0" err="1"/>
              <a:t>Ең</a:t>
            </a:r>
            <a:r>
              <a:rPr lang="ru-RU" b="1" dirty="0"/>
              <a:t> </a:t>
            </a:r>
            <a:r>
              <a:rPr lang="ru-RU" b="1" dirty="0" err="1"/>
              <a:t>үлкен</a:t>
            </a:r>
            <a:r>
              <a:rPr lang="ru-RU" b="1" dirty="0"/>
              <a:t> элемент: " &lt;&lt; </a:t>
            </a:r>
            <a:r>
              <a:rPr lang="en-US" b="1" dirty="0"/>
              <a:t>max;</a:t>
            </a:r>
            <a:endParaRPr lang="ru-KZ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795415-DA29-9A31-F2BC-FB076C0777EE}"/>
              </a:ext>
            </a:extLst>
          </p:cNvPr>
          <p:cNvSpPr txBox="1"/>
          <p:nvPr/>
        </p:nvSpPr>
        <p:spPr>
          <a:xfrm>
            <a:off x="6052457" y="2547649"/>
            <a:ext cx="6204856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Есеп</a:t>
            </a:r>
            <a:r>
              <a:rPr lang="ru-RU" dirty="0"/>
              <a:t> 2: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мәнді</a:t>
            </a:r>
            <a:r>
              <a:rPr lang="ru-RU" dirty="0"/>
              <a:t> </a:t>
            </a:r>
            <a:r>
              <a:rPr lang="ru-RU" dirty="0" err="1"/>
              <a:t>іздеу</a:t>
            </a:r>
            <a:endParaRPr lang="ru-RU" dirty="0"/>
          </a:p>
          <a:p>
            <a:r>
              <a:rPr lang="en-US" b="1" dirty="0"/>
              <a:t>int x = 4;</a:t>
            </a:r>
          </a:p>
          <a:p>
            <a:r>
              <a:rPr lang="en-US" b="1" dirty="0"/>
              <a:t>bool found = false;</a:t>
            </a:r>
          </a:p>
          <a:p>
            <a:endParaRPr lang="en-US" b="1" dirty="0"/>
          </a:p>
          <a:p>
            <a:r>
              <a:rPr lang="en-US" b="1" dirty="0"/>
              <a:t>for (int </a:t>
            </a:r>
            <a:r>
              <a:rPr lang="en-US" b="1" dirty="0" err="1"/>
              <a:t>i</a:t>
            </a:r>
            <a:r>
              <a:rPr lang="en-US" b="1" dirty="0"/>
              <a:t> = 0; </a:t>
            </a:r>
            <a:r>
              <a:rPr lang="en-US" b="1" dirty="0" err="1"/>
              <a:t>i</a:t>
            </a:r>
            <a:r>
              <a:rPr lang="en-US" b="1" dirty="0"/>
              <a:t> &lt; 5; </a:t>
            </a:r>
            <a:r>
              <a:rPr lang="en-US" b="1" dirty="0" err="1"/>
              <a:t>i</a:t>
            </a:r>
            <a:r>
              <a:rPr lang="en-US" b="1" dirty="0"/>
              <a:t>++) {</a:t>
            </a:r>
          </a:p>
          <a:p>
            <a:r>
              <a:rPr lang="en-US" b="1" dirty="0"/>
              <a:t>    if (a[</a:t>
            </a:r>
            <a:r>
              <a:rPr lang="en-US" b="1" dirty="0" err="1"/>
              <a:t>i</a:t>
            </a:r>
            <a:r>
              <a:rPr lang="en-US" b="1" dirty="0"/>
              <a:t>] == x) {</a:t>
            </a:r>
          </a:p>
          <a:p>
            <a:r>
              <a:rPr lang="en-US" b="1" dirty="0"/>
              <a:t>        found = true;</a:t>
            </a:r>
          </a:p>
          <a:p>
            <a:r>
              <a:rPr lang="en-US" b="1" dirty="0"/>
              <a:t>        break;</a:t>
            </a:r>
          </a:p>
          <a:p>
            <a:r>
              <a:rPr lang="en-US" b="1" dirty="0"/>
              <a:t>    }</a:t>
            </a:r>
          </a:p>
          <a:p>
            <a:r>
              <a:rPr lang="en-US" b="1" dirty="0"/>
              <a:t>}</a:t>
            </a:r>
          </a:p>
          <a:p>
            <a:r>
              <a:rPr lang="en-US" b="1" dirty="0" err="1"/>
              <a:t>cout</a:t>
            </a:r>
            <a:r>
              <a:rPr lang="en-US" b="1" dirty="0"/>
              <a:t> &lt;&lt; (found ? "</a:t>
            </a:r>
            <a:r>
              <a:rPr lang="ru-RU" b="1" dirty="0" err="1"/>
              <a:t>Табылды</a:t>
            </a:r>
            <a:r>
              <a:rPr lang="ru-RU" b="1" dirty="0"/>
              <a:t>" : "</a:t>
            </a:r>
            <a:r>
              <a:rPr lang="ru-RU" b="1" dirty="0" err="1"/>
              <a:t>Табылмады</a:t>
            </a:r>
            <a:r>
              <a:rPr lang="ru-RU" b="1" dirty="0"/>
              <a:t>");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302277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22ABD7-3862-1A78-FB7F-9B157CD7E2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Жиындар</a:t>
            </a:r>
            <a:r>
              <a:rPr lang="ru-RU" dirty="0"/>
              <a:t> (</a:t>
            </a:r>
            <a:r>
              <a:rPr lang="ru-RU" dirty="0" err="1"/>
              <a:t>массивтің</a:t>
            </a:r>
            <a:r>
              <a:rPr lang="ru-RU" dirty="0"/>
              <a:t>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)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71625855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12007</TotalTime>
  <Words>713</Words>
  <Application>Microsoft Office PowerPoint</Application>
  <PresentationFormat>Широкоэкранный</PresentationFormat>
  <Paragraphs>121</Paragraphs>
  <Slides>13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Meiryo</vt:lpstr>
      <vt:lpstr>Arial</vt:lpstr>
      <vt:lpstr>Arial Unicode MS</vt:lpstr>
      <vt:lpstr>Calibri</vt:lpstr>
      <vt:lpstr>Corbel</vt:lpstr>
      <vt:lpstr>Wingdings</vt:lpstr>
      <vt:lpstr>ShojiVTI</vt:lpstr>
      <vt:lpstr>«Массивтер мен жиындар» Турарбек Ә.Т.</vt:lpstr>
      <vt:lpstr>Кіріспе</vt:lpstr>
      <vt:lpstr> Бірөлшемді массив</vt:lpstr>
      <vt:lpstr>Индекс</vt:lpstr>
      <vt:lpstr>Массив элементтерінің қосындысы мен орташа мәні  </vt:lpstr>
      <vt:lpstr>Көпөлшемді массивтер</vt:lpstr>
      <vt:lpstr>Матрицаны шығару</vt:lpstr>
      <vt:lpstr>Массивтермен жұмыс істеу міндеттері</vt:lpstr>
      <vt:lpstr>Жиындар (массивтің логикалық түрі)</vt:lpstr>
      <vt:lpstr>set — нақты жиын (тек бірегей мәндер)</vt:lpstr>
      <vt:lpstr>Презентация PowerPoint</vt:lpstr>
      <vt:lpstr>Презентация PowerPoint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16</cp:revision>
  <dcterms:created xsi:type="dcterms:W3CDTF">2025-06-29T15:56:56Z</dcterms:created>
  <dcterms:modified xsi:type="dcterms:W3CDTF">2025-10-29T14:27:58Z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