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20"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19DB49E-8FB5-4C07-96D6-743759AB7EF5}"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1695CB-9FF4-4AA1-8FAE-9D82DBA5828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629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9DB49E-8FB5-4C07-96D6-743759AB7EF5}"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206298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9DB49E-8FB5-4C07-96D6-743759AB7EF5}"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68314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19DB49E-8FB5-4C07-96D6-743759AB7EF5}"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281504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19DB49E-8FB5-4C07-96D6-743759AB7EF5}"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21695CB-9FF4-4AA1-8FAE-9D82DBA58282}"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972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19DB49E-8FB5-4C07-96D6-743759AB7EF5}" type="datetimeFigureOut">
              <a:rPr lang="ru-RU" smtClean="0"/>
              <a:t>26.10.2024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473917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19DB49E-8FB5-4C07-96D6-743759AB7EF5}" type="datetimeFigureOut">
              <a:rPr lang="ru-RU" smtClean="0"/>
              <a:t>26.10.2024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2817367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19DB49E-8FB5-4C07-96D6-743759AB7EF5}" type="datetimeFigureOut">
              <a:rPr lang="ru-RU" smtClean="0"/>
              <a:t>26.10.2024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334086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19DB49E-8FB5-4C07-96D6-743759AB7EF5}" type="datetimeFigureOut">
              <a:rPr lang="ru-RU" smtClean="0"/>
              <a:t>26.10.2024</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52620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9DB49E-8FB5-4C07-96D6-743759AB7EF5}" type="datetimeFigureOut">
              <a:rPr lang="ru-RU" smtClean="0"/>
              <a:t>26.10.2024</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21695CB-9FF4-4AA1-8FAE-9D82DBA58282}" type="slidenum">
              <a:rPr lang="ru-RU" smtClean="0"/>
              <a:t>‹#›</a:t>
            </a:fld>
            <a:endParaRPr lang="ru-RU"/>
          </a:p>
        </p:txBody>
      </p:sp>
    </p:spTree>
    <p:extLst>
      <p:ext uri="{BB962C8B-B14F-4D97-AF65-F5344CB8AC3E}">
        <p14:creationId xmlns:p14="http://schemas.microsoft.com/office/powerpoint/2010/main" val="2844907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19DB49E-8FB5-4C07-96D6-743759AB7EF5}" type="datetimeFigureOut">
              <a:rPr lang="ru-RU" smtClean="0"/>
              <a:t>26.10.2024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21695CB-9FF4-4AA1-8FAE-9D82DBA58282}" type="slidenum">
              <a:rPr lang="ru-RU" smtClean="0"/>
              <a:t>‹#›</a:t>
            </a:fld>
            <a:endParaRPr lang="ru-RU"/>
          </a:p>
        </p:txBody>
      </p:sp>
    </p:spTree>
    <p:extLst>
      <p:ext uri="{BB962C8B-B14F-4D97-AF65-F5344CB8AC3E}">
        <p14:creationId xmlns:p14="http://schemas.microsoft.com/office/powerpoint/2010/main" val="95801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19DB49E-8FB5-4C07-96D6-743759AB7EF5}" type="datetimeFigureOut">
              <a:rPr lang="ru-RU" smtClean="0"/>
              <a:t>26.10.2024</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21695CB-9FF4-4AA1-8FAE-9D82DBA58282}"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4974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52880" y="2399527"/>
            <a:ext cx="9144000" cy="2782073"/>
          </a:xfrm>
        </p:spPr>
        <p:txBody>
          <a:bodyPr>
            <a:normAutofit fontScale="25000" lnSpcReduction="20000"/>
          </a:bodyPr>
          <a:lstStyle/>
          <a:p>
            <a:pPr indent="450215" algn="just">
              <a:lnSpc>
                <a:spcPct val="120000"/>
              </a:lnSpc>
              <a:spcBef>
                <a:spcPts val="0"/>
              </a:spcBef>
              <a:spcAft>
                <a:spcPts val="0"/>
              </a:spcAft>
            </a:pPr>
            <a:endParaRPr lang="kk-KZ" sz="4600" dirty="0">
              <a:latin typeface="Times New Roman" panose="02020603050405020304" pitchFamily="18" charset="0"/>
              <a:ea typeface="Calibri" panose="020F0502020204030204" pitchFamily="34" charset="0"/>
              <a:cs typeface="Times New Roman" panose="02020603050405020304" pitchFamily="18" charset="0"/>
            </a:endParaRPr>
          </a:p>
          <a:p>
            <a:pPr indent="450215" algn="ctr">
              <a:lnSpc>
                <a:spcPct val="120000"/>
              </a:lnSpc>
              <a:spcBef>
                <a:spcPts val="0"/>
              </a:spcBef>
              <a:spcAft>
                <a:spcPts val="0"/>
              </a:spcAft>
            </a:pPr>
            <a:r>
              <a:rPr lang="kk-KZ" sz="19200" b="1" kern="100" dirty="0">
                <a:effectLst/>
                <a:latin typeface="Times New Roman" panose="02020603050405020304" pitchFamily="18" charset="0"/>
                <a:ea typeface="Calibri" panose="020F0502020204030204" pitchFamily="34" charset="0"/>
                <a:cs typeface="Times New Roman" panose="02020603050405020304" pitchFamily="18" charset="0"/>
              </a:rPr>
              <a:t>Импульсты және екі </a:t>
            </a:r>
          </a:p>
          <a:p>
            <a:pPr indent="450215" algn="ctr">
              <a:lnSpc>
                <a:spcPct val="120000"/>
              </a:lnSpc>
              <a:spcBef>
                <a:spcPts val="0"/>
              </a:spcBef>
              <a:spcAft>
                <a:spcPts val="0"/>
              </a:spcAft>
            </a:pPr>
            <a:r>
              <a:rPr lang="kk-KZ" sz="19200" b="1" kern="100" dirty="0">
                <a:effectLst/>
                <a:latin typeface="Times New Roman" panose="02020603050405020304" pitchFamily="18" charset="0"/>
                <a:ea typeface="Calibri" panose="020F0502020204030204" pitchFamily="34" charset="0"/>
                <a:cs typeface="Times New Roman" panose="02020603050405020304" pitchFamily="18" charset="0"/>
              </a:rPr>
              <a:t>өлшемді ЯМР</a:t>
            </a:r>
            <a:r>
              <a:rPr lang="kk-KZ" sz="19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6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71755" indent="450215" algn="just">
              <a:lnSpc>
                <a:spcPct val="150000"/>
              </a:lnSpc>
              <a:spcAft>
                <a:spcPts val="0"/>
              </a:spcAft>
            </a:pPr>
            <a:endParaRPr lang="kk-KZ" sz="3200" dirty="0">
              <a:latin typeface="Times New Roman" panose="02020603050405020304" pitchFamily="18" charset="0"/>
              <a:ea typeface="Calibri" panose="020F0502020204030204" pitchFamily="34" charset="0"/>
              <a:cs typeface="Times New Roman" panose="02020603050405020304" pitchFamily="18" charset="0"/>
            </a:endParaRPr>
          </a:p>
          <a:p>
            <a:pPr marL="71755" indent="450215" algn="just">
              <a:lnSpc>
                <a:spcPct val="150000"/>
              </a:lnSpc>
              <a:spcAft>
                <a:spcPts val="0"/>
              </a:spcAft>
            </a:pPr>
            <a:endParaRPr lang="kk-KZ"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71755" indent="450215" algn="just">
              <a:lnSpc>
                <a:spcPct val="150000"/>
              </a:lnSpc>
              <a:spcAft>
                <a:spcPts val="0"/>
              </a:spcAft>
            </a:pPr>
            <a:r>
              <a:rPr lang="kk-KZ" sz="3200" dirty="0">
                <a:latin typeface="Times New Roman" panose="02020603050405020304" pitchFamily="18" charset="0"/>
                <a:ea typeface="Calibri" panose="020F0502020204030204" pitchFamily="34" charset="0"/>
                <a:cs typeface="Times New Roman" panose="02020603050405020304" pitchFamily="18" charset="0"/>
              </a:rPr>
              <a:t>					</a:t>
            </a:r>
            <a:endParaRPr lang="ru-RU" sz="1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2" name="TextBox 1">
            <a:extLst>
              <a:ext uri="{FF2B5EF4-FFF2-40B4-BE49-F238E27FC236}">
                <a16:creationId xmlns:a16="http://schemas.microsoft.com/office/drawing/2014/main" id="{4ADD28F5-CDB7-0FD0-40DE-7BB25300D208}"/>
              </a:ext>
            </a:extLst>
          </p:cNvPr>
          <p:cNvSpPr txBox="1"/>
          <p:nvPr/>
        </p:nvSpPr>
        <p:spPr>
          <a:xfrm>
            <a:off x="7853680" y="5181600"/>
            <a:ext cx="4217886" cy="369332"/>
          </a:xfrm>
          <a:prstGeom prst="rect">
            <a:avLst/>
          </a:prstGeom>
          <a:noFill/>
        </p:spPr>
        <p:txBody>
          <a:bodyPr wrap="none" rtlCol="0">
            <a:spAutoFit/>
          </a:bodyPr>
          <a:lstStyle/>
          <a:p>
            <a:r>
              <a:rPr lang="kk-KZ" dirty="0"/>
              <a:t>Дәріскер: Исмаилова Акмарал Газизовна</a:t>
            </a:r>
            <a:endParaRPr lang="ru-KZ" dirty="0"/>
          </a:p>
        </p:txBody>
      </p:sp>
    </p:spTree>
    <p:extLst>
      <p:ext uri="{BB962C8B-B14F-4D97-AF65-F5344CB8AC3E}">
        <p14:creationId xmlns:p14="http://schemas.microsoft.com/office/powerpoint/2010/main" val="42841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453294-0264-2C42-4C1A-7616519C1EC6}"/>
              </a:ext>
            </a:extLst>
          </p:cNvPr>
          <p:cNvSpPr>
            <a:spLocks noGrp="1"/>
          </p:cNvSpPr>
          <p:nvPr>
            <p:ph type="title"/>
          </p:nvPr>
        </p:nvSpPr>
        <p:spPr>
          <a:xfrm>
            <a:off x="701040" y="193040"/>
            <a:ext cx="10058400" cy="568960"/>
          </a:xfrm>
        </p:spPr>
        <p:txBody>
          <a:bodyPr>
            <a:normAutofit fontScale="90000"/>
          </a:bodyPr>
          <a:lstStyle/>
          <a:p>
            <a:r>
              <a:rPr lang="ru-RU" sz="4000" b="1" dirty="0" err="1">
                <a:latin typeface="Times New Roman" panose="02020603050405020304" pitchFamily="18" charset="0"/>
                <a:cs typeface="Times New Roman" panose="02020603050405020304" pitchFamily="18" charset="0"/>
              </a:rPr>
              <a:t>Импульст</a:t>
            </a:r>
            <a:r>
              <a:rPr lang="kk-KZ" sz="4000" b="1" dirty="0">
                <a:latin typeface="Times New Roman" panose="02020603050405020304" pitchFamily="18" charset="0"/>
                <a:cs typeface="Times New Roman" panose="02020603050405020304" pitchFamily="18" charset="0"/>
              </a:rPr>
              <a:t>і ЯМР спектроскопиясы</a:t>
            </a:r>
            <a:endParaRPr lang="ru-KZ" sz="40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BF4912B-59A6-DF57-DFAC-62376947B31F}"/>
              </a:ext>
            </a:extLst>
          </p:cNvPr>
          <p:cNvSpPr txBox="1"/>
          <p:nvPr/>
        </p:nvSpPr>
        <p:spPr>
          <a:xfrm>
            <a:off x="1168401" y="3992880"/>
            <a:ext cx="4023360" cy="830997"/>
          </a:xfrm>
          <a:prstGeom prst="rect">
            <a:avLst/>
          </a:prstGeom>
          <a:noFill/>
        </p:spPr>
        <p:txBody>
          <a:bodyPr wrap="square" rtlCol="0">
            <a:spAutoFit/>
          </a:bodyPr>
          <a:lstStyle/>
          <a:p>
            <a:r>
              <a:rPr lang="de-DE" sz="1600" dirty="0">
                <a:latin typeface="Times New Roman" panose="02020603050405020304" pitchFamily="18" charset="0"/>
                <a:cs typeface="Times New Roman" panose="02020603050405020304" pitchFamily="18" charset="0"/>
              </a:rPr>
              <a:t>1-</a:t>
            </a:r>
            <a:r>
              <a:rPr lang="ru-RU" sz="1600" dirty="0" err="1">
                <a:latin typeface="Times New Roman" panose="02020603050405020304" pitchFamily="18" charset="0"/>
                <a:cs typeface="Times New Roman" panose="02020603050405020304" pitchFamily="18" charset="0"/>
              </a:rPr>
              <a:t>сурет</a:t>
            </a:r>
            <a:r>
              <a:rPr lang="kk-KZ" sz="1600" dirty="0">
                <a:latin typeface="Times New Roman" panose="02020603050405020304" pitchFamily="18" charset="0"/>
                <a:cs typeface="Times New Roman" panose="02020603050405020304" pitchFamily="18" charset="0"/>
              </a:rPr>
              <a:t>. Импульстік ЯМР спектроскопиясындағы радиожиілік импульстарының тізбегі</a:t>
            </a:r>
            <a:endParaRPr lang="ru-KZ" sz="16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F2E1736-90E0-F020-7181-20A157025362}"/>
              </a:ext>
            </a:extLst>
          </p:cNvPr>
          <p:cNvSpPr txBox="1"/>
          <p:nvPr/>
        </p:nvSpPr>
        <p:spPr>
          <a:xfrm>
            <a:off x="4714240" y="1778000"/>
            <a:ext cx="6949440" cy="4524315"/>
          </a:xfrm>
          <a:prstGeom prst="rect">
            <a:avLst/>
          </a:prstGeom>
          <a:noFill/>
        </p:spPr>
        <p:txBody>
          <a:bodyPr wrap="square">
            <a:spAutoFit/>
          </a:bodyPr>
          <a:lstStyle/>
          <a:p>
            <a:pPr marL="285750" indent="-285750">
              <a:buFont typeface="Arial" panose="020B0604020202020204" pitchFamily="34" charset="0"/>
              <a:buChar char="•"/>
            </a:pPr>
            <a:r>
              <a:rPr lang="kk-KZ" dirty="0">
                <a:latin typeface="Times New Roman" panose="02020603050405020304" pitchFamily="18" charset="0"/>
                <a:cs typeface="Times New Roman" panose="02020603050405020304" pitchFamily="18" charset="0"/>
              </a:rPr>
              <a:t>Импульсті ЯМР-спектроскопиясы электромагниттік сәуле (немесе магниттік өріс) жиілігін үздіксіз өзгерту арқылы жүргізілетін спектрлерді тіркеудің дәстүрлі тәсілі, бұл сигнал-шум қатынасының төмен болуына әкеледі. Сигнал-шум қатынасын арттыру үшін қазіргі ЯМР-спектрометрлерде үлгіні қысқа мерзімді радиожиілік импульсымен сәулелендірудің ерекше әдісі жиі қолданылады. </a:t>
            </a:r>
          </a:p>
          <a:p>
            <a:pPr marL="285750" indent="-285750">
              <a:buFont typeface="Arial" panose="020B0604020202020204" pitchFamily="34" charset="0"/>
              <a:buChar char="•"/>
            </a:pPr>
            <a:r>
              <a:rPr lang="kk-KZ" dirty="0">
                <a:latin typeface="Times New Roman" panose="02020603050405020304" pitchFamily="18" charset="0"/>
                <a:cs typeface="Times New Roman" panose="02020603050405020304" pitchFamily="18" charset="0"/>
              </a:rPr>
              <a:t>Импульстың ұзақтығы </a:t>
            </a:r>
            <a:r>
              <a:rPr lang="en-US" dirty="0">
                <a:latin typeface="Times New Roman" panose="02020603050405020304" pitchFamily="18" charset="0"/>
                <a:cs typeface="Times New Roman" panose="02020603050405020304" pitchFamily="18" charset="0"/>
              </a:rPr>
              <a:t>t </a:t>
            </a:r>
            <a:r>
              <a:rPr lang="kk-KZ" dirty="0">
                <a:latin typeface="Times New Roman" panose="02020603050405020304" pitchFamily="18" charset="0"/>
                <a:cs typeface="Times New Roman" panose="02020603050405020304" pitchFamily="18" charset="0"/>
              </a:rPr>
              <a:t>шамамен 10 мкс, ал импульстар арасындағы интервал Т — 1-ден 10 секундқа дейін</a:t>
            </a:r>
          </a:p>
          <a:p>
            <a:pPr marL="285750" indent="-285750">
              <a:buFont typeface="Arial" panose="020B0604020202020204" pitchFamily="34" charset="0"/>
              <a:buChar char="•"/>
            </a:pPr>
            <a:r>
              <a:rPr lang="kk-KZ" dirty="0">
                <a:latin typeface="Times New Roman" panose="02020603050405020304" pitchFamily="18" charset="0"/>
                <a:cs typeface="Times New Roman" panose="02020603050405020304" pitchFamily="18" charset="0"/>
              </a:rPr>
              <a:t>Т уақыт ішінде магниттік өріске перпендикуляр бағытта өшетін сигналды өлшейді. Бұл өлшеу әдісін индукцияның еркін түсу әдісі деп атайды. Сигнал-шум қатынасын арттыру үшін спектрді бірнеше рет тіркеп, алынған сигналдарды қосады (жинақтайды). Осылайша,белгілі бір уақыт аралығында ЯМР спектрі алынады. Алынған мәліметтерді дәстүрлі ЯМР спектріне (жиілік көрінісіне) айналдыру үшін Фурье түрлендіруі қолданылады</a:t>
            </a:r>
            <a:endParaRPr lang="ru-KZ" dirty="0">
              <a:latin typeface="Times New Roman" panose="02020603050405020304" pitchFamily="18" charset="0"/>
              <a:cs typeface="Times New Roman" panose="02020603050405020304" pitchFamily="18" charset="0"/>
            </a:endParaRPr>
          </a:p>
        </p:txBody>
      </p:sp>
      <p:pic>
        <p:nvPicPr>
          <p:cNvPr id="13" name="Объект 12" descr="Изображение выглядит как диаграмма, линия, зарисовка, Шрифт&#10;&#10;Автоматически созданное описание">
            <a:extLst>
              <a:ext uri="{FF2B5EF4-FFF2-40B4-BE49-F238E27FC236}">
                <a16:creationId xmlns:a16="http://schemas.microsoft.com/office/drawing/2014/main" id="{55F9AE61-E368-855A-EC29-031F6023AD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3757" y="1778000"/>
            <a:ext cx="3339547" cy="2152152"/>
          </a:xfrm>
        </p:spPr>
      </p:pic>
    </p:spTree>
    <p:extLst>
      <p:ext uri="{BB962C8B-B14F-4D97-AF65-F5344CB8AC3E}">
        <p14:creationId xmlns:p14="http://schemas.microsoft.com/office/powerpoint/2010/main" val="2350036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A17EBB0-10DA-CB27-E767-4C404A6A7BCC}"/>
              </a:ext>
            </a:extLst>
          </p:cNvPr>
          <p:cNvSpPr txBox="1"/>
          <p:nvPr/>
        </p:nvSpPr>
        <p:spPr>
          <a:xfrm>
            <a:off x="1219200" y="2155050"/>
            <a:ext cx="10190480" cy="3139321"/>
          </a:xfrm>
          <a:prstGeom prst="rect">
            <a:avLst/>
          </a:prstGeom>
          <a:noFill/>
        </p:spPr>
        <p:txBody>
          <a:bodyPr wrap="square">
            <a:spAutoFit/>
          </a:bodyPr>
          <a:lstStyle/>
          <a:p>
            <a:endParaRPr lang="kk-KZ" b="1"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Химиялық ығысу</a:t>
            </a:r>
            <a:r>
              <a:rPr lang="kk-KZ" dirty="0">
                <a:latin typeface="Times New Roman" panose="02020603050405020304" pitchFamily="18" charset="0"/>
                <a:cs typeface="Times New Roman" panose="02020603050405020304" pitchFamily="18" charset="0"/>
              </a:rPr>
              <a:t>-химиялық орта әсерінен ядролардың магниттік резонанс жиіліктері біраз ығысады. Бұл құбылыстың себебі — айналадағы электрондар мен ядроларда индукцияланған қосымша магниттік өрістердің әсері болып табылады. Бұл магниттік өрістер сыртқы магниттік өріске қарама-қарсы бағытталған және ядроны одан «экрандайды» деп айтуға болады.</a:t>
            </a:r>
          </a:p>
          <a:p>
            <a:r>
              <a:rPr lang="kk-KZ" b="1" dirty="0">
                <a:latin typeface="Times New Roman" panose="02020603050405020304" pitchFamily="18" charset="0"/>
                <a:cs typeface="Times New Roman" panose="02020603050405020304" pitchFamily="18" charset="0"/>
              </a:rPr>
              <a:t>Спин-спинді өзара әрекеттесулер </a:t>
            </a:r>
            <a:r>
              <a:rPr lang="kk-KZ" dirty="0">
                <a:latin typeface="Times New Roman" panose="02020603050405020304" pitchFamily="18" charset="0"/>
                <a:cs typeface="Times New Roman" panose="02020603050405020304" pitchFamily="18" charset="0"/>
              </a:rPr>
              <a:t>әдетте химиялық байланыс жүйесі арқылы беріледі. Қатты денелердің ЯМР спектрлерінде де кеңістіктегі спиндердің тікелей өзара әрекеттесуінен туындайтын әсерлерді байқауға болады. Спин-спинді өзара әрекеттесудің әсерлері экрандау эффектілерімен (химиялық ығысулар) қосылып, сигналдың бірнеше сызыққа бөлінуі түрінде көрінеді. Спин-спинді өзара әрекеттесудің көлемі сыртқы магниттік өрістің күшіне тәуелді емес және спин-спинді өзара әрекеттесу константасымен сипатталады.</a:t>
            </a:r>
            <a:endParaRPr lang="ru-KZ" dirty="0">
              <a:latin typeface="Times New Roman" panose="02020603050405020304" pitchFamily="18" charset="0"/>
              <a:cs typeface="Times New Roman" panose="02020603050405020304" pitchFamily="18" charset="0"/>
            </a:endParaRPr>
          </a:p>
        </p:txBody>
      </p:sp>
      <p:sp>
        <p:nvSpPr>
          <p:cNvPr id="6" name="Прямоугольник: скругленные углы 5">
            <a:extLst>
              <a:ext uri="{FF2B5EF4-FFF2-40B4-BE49-F238E27FC236}">
                <a16:creationId xmlns:a16="http://schemas.microsoft.com/office/drawing/2014/main" id="{5B18336D-8AC9-081B-CC45-34CD039A49C9}"/>
              </a:ext>
            </a:extLst>
          </p:cNvPr>
          <p:cNvSpPr/>
          <p:nvPr/>
        </p:nvSpPr>
        <p:spPr>
          <a:xfrm>
            <a:off x="5082540" y="182880"/>
            <a:ext cx="2026920" cy="914400"/>
          </a:xfrm>
          <a:prstGeom prst="roundRect">
            <a:avLst/>
          </a:prstGeom>
          <a:solidFill>
            <a:schemeClr val="accent3">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kk-KZ" dirty="0"/>
              <a:t>Спектрлердің ығысуы</a:t>
            </a:r>
            <a:endParaRPr lang="ru-KZ" dirty="0"/>
          </a:p>
        </p:txBody>
      </p:sp>
      <p:cxnSp>
        <p:nvCxnSpPr>
          <p:cNvPr id="8" name="Прямая со стрелкой 7">
            <a:extLst>
              <a:ext uri="{FF2B5EF4-FFF2-40B4-BE49-F238E27FC236}">
                <a16:creationId xmlns:a16="http://schemas.microsoft.com/office/drawing/2014/main" id="{0EF95587-E633-BC0C-B471-511D13F366CC}"/>
              </a:ext>
            </a:extLst>
          </p:cNvPr>
          <p:cNvCxnSpPr>
            <a:cxnSpLocks/>
          </p:cNvCxnSpPr>
          <p:nvPr/>
        </p:nvCxnSpPr>
        <p:spPr>
          <a:xfrm flipH="1">
            <a:off x="4168140" y="863600"/>
            <a:ext cx="914400" cy="4673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id="{F9C45070-8365-68A0-D854-AE76325669D3}"/>
              </a:ext>
            </a:extLst>
          </p:cNvPr>
          <p:cNvCxnSpPr>
            <a:cxnSpLocks/>
          </p:cNvCxnSpPr>
          <p:nvPr/>
        </p:nvCxnSpPr>
        <p:spPr>
          <a:xfrm>
            <a:off x="7109460" y="935285"/>
            <a:ext cx="998220" cy="4673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809355F-B661-404C-4EEA-7113AA9A5628}"/>
              </a:ext>
            </a:extLst>
          </p:cNvPr>
          <p:cNvSpPr txBox="1"/>
          <p:nvPr/>
        </p:nvSpPr>
        <p:spPr>
          <a:xfrm>
            <a:off x="2771948" y="1354519"/>
            <a:ext cx="1911292" cy="369332"/>
          </a:xfrm>
          <a:prstGeom prst="rect">
            <a:avLst/>
          </a:prstGeom>
          <a:noFill/>
        </p:spPr>
        <p:txBody>
          <a:bodyPr wrap="none" rtlCol="0">
            <a:spAutoFit/>
          </a:bodyPr>
          <a:lstStyle/>
          <a:p>
            <a:r>
              <a:rPr lang="kk-KZ" dirty="0">
                <a:latin typeface="Times New Roman" panose="02020603050405020304" pitchFamily="18" charset="0"/>
                <a:cs typeface="Times New Roman" panose="02020603050405020304" pitchFamily="18" charset="0"/>
              </a:rPr>
              <a:t>Химиялық ығысу</a:t>
            </a:r>
            <a:endParaRPr lang="ru-KZ"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9480F036-AFF2-4E29-C112-857A89B034DB}"/>
              </a:ext>
            </a:extLst>
          </p:cNvPr>
          <p:cNvSpPr txBox="1"/>
          <p:nvPr/>
        </p:nvSpPr>
        <p:spPr>
          <a:xfrm>
            <a:off x="7109460" y="1332692"/>
            <a:ext cx="3128549" cy="369332"/>
          </a:xfrm>
          <a:prstGeom prst="rect">
            <a:avLst/>
          </a:prstGeom>
          <a:noFill/>
        </p:spPr>
        <p:txBody>
          <a:bodyPr wrap="none" rtlCol="0">
            <a:spAutoFit/>
          </a:bodyPr>
          <a:lstStyle/>
          <a:p>
            <a:r>
              <a:rPr lang="kk-KZ" dirty="0">
                <a:latin typeface="Times New Roman" panose="02020603050405020304" pitchFamily="18" charset="0"/>
                <a:cs typeface="Times New Roman" panose="02020603050405020304" pitchFamily="18" charset="0"/>
              </a:rPr>
              <a:t>Спин-спинді өзара әрекеттесу</a:t>
            </a:r>
            <a:endParaRPr lang="ru-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55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35D16E-F434-51C3-441B-9D1643D98048}"/>
              </a:ext>
            </a:extLst>
          </p:cNvPr>
          <p:cNvSpPr>
            <a:spLocks noGrp="1"/>
          </p:cNvSpPr>
          <p:nvPr>
            <p:ph type="title"/>
          </p:nvPr>
        </p:nvSpPr>
        <p:spPr>
          <a:xfrm>
            <a:off x="650240" y="779244"/>
            <a:ext cx="10058400" cy="518160"/>
          </a:xfrm>
        </p:spPr>
        <p:txBody>
          <a:bodyPr>
            <a:normAutofit fontScale="90000"/>
          </a:bodyPr>
          <a:lstStyle/>
          <a:p>
            <a:pPr algn="ctr"/>
            <a:r>
              <a:rPr lang="kk-KZ" sz="3600" b="1" dirty="0">
                <a:latin typeface="Times New Roman" panose="02020603050405020304" pitchFamily="18" charset="0"/>
                <a:cs typeface="Times New Roman" panose="02020603050405020304" pitchFamily="18" charset="0"/>
              </a:rPr>
              <a:t>ЯМР-спектрометрдің құрылымы</a:t>
            </a:r>
            <a:endParaRPr lang="ru-KZ" sz="36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E42554A-9734-943B-C4B0-8B02192789F0}"/>
              </a:ext>
            </a:extLst>
          </p:cNvPr>
          <p:cNvSpPr txBox="1"/>
          <p:nvPr/>
        </p:nvSpPr>
        <p:spPr>
          <a:xfrm>
            <a:off x="893763" y="4659104"/>
            <a:ext cx="3556000" cy="584775"/>
          </a:xfrm>
          <a:prstGeom prst="rect">
            <a:avLst/>
          </a:prstGeom>
          <a:noFill/>
        </p:spPr>
        <p:txBody>
          <a:bodyPr wrap="square" rtlCol="0">
            <a:spAutoFit/>
          </a:bodyPr>
          <a:lstStyle/>
          <a:p>
            <a:r>
              <a:rPr lang="ru-RU" sz="1600" dirty="0">
                <a:latin typeface="Times New Roman" panose="02020603050405020304" pitchFamily="18" charset="0"/>
                <a:cs typeface="Times New Roman" panose="02020603050405020304" pitchFamily="18" charset="0"/>
              </a:rPr>
              <a:t>2-сурет</a:t>
            </a:r>
            <a:r>
              <a:rPr lang="kk-KZ" sz="1600" dirty="0">
                <a:latin typeface="Times New Roman" panose="02020603050405020304" pitchFamily="18" charset="0"/>
                <a:cs typeface="Times New Roman" panose="02020603050405020304" pitchFamily="18" charset="0"/>
              </a:rPr>
              <a:t>. ЯМР-спектрометрі құрылығысының схемасы</a:t>
            </a:r>
            <a:endParaRPr lang="ru-KZ" sz="16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2C33679-DAEF-D344-A962-31FCF0237283}"/>
              </a:ext>
            </a:extLst>
          </p:cNvPr>
          <p:cNvSpPr txBox="1"/>
          <p:nvPr/>
        </p:nvSpPr>
        <p:spPr>
          <a:xfrm>
            <a:off x="4094480" y="2144276"/>
            <a:ext cx="7681277" cy="3416320"/>
          </a:xfrm>
          <a:prstGeom prst="rect">
            <a:avLst/>
          </a:prstGeom>
          <a:noFill/>
        </p:spPr>
        <p:txBody>
          <a:bodyPr wrap="square">
            <a:spAutoFit/>
          </a:bodyPr>
          <a:lstStyle/>
          <a:p>
            <a:pPr marL="285750" indent="-285750">
              <a:buFont typeface="Arial" panose="020B0604020202020204" pitchFamily="34" charset="0"/>
              <a:buChar char="•"/>
            </a:pPr>
            <a:r>
              <a:rPr lang="kk-KZ" dirty="0"/>
              <a:t>ЯМР-спектрометрі сынаманы ұстағыштан, магниттен, бір немесе бірнеше радиожиілік сәулелендіргіштері мен радиожиілік қабылдағышынан тұрады. Үлгі кішкентай пробиркаға немесе ампулаға орналастырылады және магниттің полюстері арасындағы кеңістікке орналастырылады. Өрістің біртектілігін қамтамасыз ету үшін ампуланы вертикаль ось бойынша айналдырады. Зерттелетін затты әдетте төмен тұтқырлыққа ие еріткіште ерітеді. </a:t>
            </a:r>
          </a:p>
          <a:p>
            <a:pPr marL="285750" indent="-285750">
              <a:buFont typeface="Arial" panose="020B0604020202020204" pitchFamily="34" charset="0"/>
              <a:buChar char="•"/>
            </a:pPr>
            <a:r>
              <a:rPr lang="kk-KZ" dirty="0"/>
              <a:t>Ең кең таралған еріткіштерге </a:t>
            </a:r>
            <a:r>
              <a:rPr lang="en-US" dirty="0"/>
              <a:t>CCl4, CS2 </a:t>
            </a:r>
            <a:r>
              <a:rPr lang="kk-KZ" dirty="0"/>
              <a:t>және дейтерленген еріткіштер — дейтерохлороформ </a:t>
            </a:r>
            <a:r>
              <a:rPr lang="en-US" dirty="0"/>
              <a:t>CDCI3, </a:t>
            </a:r>
            <a:r>
              <a:rPr lang="kk-KZ" dirty="0"/>
              <a:t>дейтеробензол </a:t>
            </a:r>
            <a:r>
              <a:rPr lang="en-US" dirty="0"/>
              <a:t>C6D6 </a:t>
            </a:r>
            <a:r>
              <a:rPr lang="kk-KZ" dirty="0"/>
              <a:t>жатады. 13</a:t>
            </a:r>
            <a:r>
              <a:rPr lang="en-US" dirty="0"/>
              <a:t>C </a:t>
            </a:r>
            <a:r>
              <a:rPr lang="kk-KZ" dirty="0"/>
              <a:t>ядроларымен спектроскопияда жиі дейтерохлороформ пайдаланылады</a:t>
            </a:r>
          </a:p>
          <a:p>
            <a:endParaRPr lang="kk-KZ" dirty="0"/>
          </a:p>
          <a:p>
            <a:endParaRPr lang="kk-KZ" dirty="0"/>
          </a:p>
        </p:txBody>
      </p:sp>
      <p:pic>
        <p:nvPicPr>
          <p:cNvPr id="7" name="Объект 6" descr="Изображение выглядит как диаграмма, линия, зарисовка, рисунок&#10;&#10;Автоматически созданное описание">
            <a:extLst>
              <a:ext uri="{FF2B5EF4-FFF2-40B4-BE49-F238E27FC236}">
                <a16:creationId xmlns:a16="http://schemas.microsoft.com/office/drawing/2014/main" id="{8ECBC762-DA4A-1172-3D92-D3919D13F7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8837" y="1916599"/>
            <a:ext cx="2765851" cy="2425788"/>
          </a:xfrm>
        </p:spPr>
      </p:pic>
    </p:spTree>
    <p:extLst>
      <p:ext uri="{BB962C8B-B14F-4D97-AF65-F5344CB8AC3E}">
        <p14:creationId xmlns:p14="http://schemas.microsoft.com/office/powerpoint/2010/main" val="153274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3A4E97E-2D96-87BF-3E59-C610D7EB94D3}"/>
              </a:ext>
            </a:extLst>
          </p:cNvPr>
          <p:cNvSpPr>
            <a:spLocks noGrp="1"/>
          </p:cNvSpPr>
          <p:nvPr>
            <p:ph idx="1"/>
          </p:nvPr>
        </p:nvSpPr>
        <p:spPr>
          <a:xfrm>
            <a:off x="1097280" y="548640"/>
            <a:ext cx="10058400" cy="5320454"/>
          </a:xfrm>
        </p:spPr>
        <p:txBody>
          <a:bodyPr>
            <a:noAutofit/>
          </a:bodyPr>
          <a:lstStyle/>
          <a:p>
            <a:r>
              <a:rPr lang="kk-KZ" sz="1800" dirty="0">
                <a:latin typeface="Times New Roman" panose="02020603050405020304" pitchFamily="18" charset="0"/>
                <a:cs typeface="Times New Roman" panose="02020603050405020304" pitchFamily="18" charset="0"/>
              </a:rPr>
              <a:t>Жоғары ажыратымдылықты спектрометрлерде магниттер 1,4-тен 14 Тл-ға дейінгі магниттік ағын тығыздығына ие. Протон резонансын бақылау үшін 60-тан 600 МГц-ке дейінгі жиіліктер қажет. Орташа класс спектрометрлерінде 60-тан 100 МГц-ке дейін, ал жоғары сапалы спектрометрлерде 200-600 МГц және сұйық гелиймен салқындатылған жоғары сапалы магниттер қолданылады.</a:t>
            </a:r>
          </a:p>
          <a:p>
            <a:endParaRPr lang="kk-KZ" sz="1800" dirty="0">
              <a:latin typeface="Times New Roman" panose="02020603050405020304" pitchFamily="18" charset="0"/>
              <a:cs typeface="Times New Roman" panose="02020603050405020304" pitchFamily="18" charset="0"/>
            </a:endParaRPr>
          </a:p>
          <a:p>
            <a:r>
              <a:rPr lang="kk-KZ" sz="1800" dirty="0">
                <a:latin typeface="Times New Roman" panose="02020603050405020304" pitchFamily="18" charset="0"/>
                <a:cs typeface="Times New Roman" panose="02020603050405020304" pitchFamily="18" charset="0"/>
              </a:rPr>
              <a:t>Ядроларды қоздыру және сигналды тіркеу үшін жоғары жиілікті радиотолқындар диапазонында жұмыс істейтін сәулелендіргіш және қабылдағыш қолданылады. Тарихи тұрғыдан ЯМР спектрлерін тіркеудің ең ерте тәсілі сәулелендіру жиілігін немесе магниттік өріс күшін үздіксіз өзгерту болып табылды. Қазіргі уақытта импульсті спектрометрлер мен Фурье түрлендірулері кеңінен қолданылады.</a:t>
            </a:r>
          </a:p>
          <a:p>
            <a:endParaRPr lang="kk-KZ" sz="1800" dirty="0">
              <a:latin typeface="Times New Roman" panose="02020603050405020304" pitchFamily="18" charset="0"/>
              <a:cs typeface="Times New Roman" panose="02020603050405020304" pitchFamily="18" charset="0"/>
            </a:endParaRPr>
          </a:p>
          <a:p>
            <a:r>
              <a:rPr lang="kk-KZ" sz="1800" dirty="0">
                <a:latin typeface="Times New Roman" panose="02020603050405020304" pitchFamily="18" charset="0"/>
                <a:cs typeface="Times New Roman" panose="02020603050405020304" pitchFamily="18" charset="0"/>
              </a:rPr>
              <a:t>ЯМР спектрлерін өңдегенде, оларды әдетте интегралдайды. Бұл кезде әдеттегі спектр (пиктер түрінде) мен ақпарат қосымша интегралдық спектр түрінде (сатыланған қисық) беріледі. Әрбір сатының биіктігі пиктің ауданын көрсетеді. Пиктер аудандарын өлшеудің салыстырмалы қатесі әдетте +2% құрайды</a:t>
            </a:r>
            <a:endParaRPr lang="ru-K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578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61219B-1C1D-3677-8491-2BE9D145DCCA}"/>
              </a:ext>
            </a:extLst>
          </p:cNvPr>
          <p:cNvSpPr>
            <a:spLocks noGrp="1"/>
          </p:cNvSpPr>
          <p:nvPr>
            <p:ph type="title"/>
          </p:nvPr>
        </p:nvSpPr>
        <p:spPr>
          <a:xfrm>
            <a:off x="1066800" y="914400"/>
            <a:ext cx="10058400" cy="548640"/>
          </a:xfrm>
        </p:spPr>
        <p:txBody>
          <a:bodyPr>
            <a:normAutofit fontScale="90000"/>
          </a:bodyPr>
          <a:lstStyle/>
          <a:p>
            <a:r>
              <a:rPr lang="ru-RU" sz="3600" b="1" dirty="0">
                <a:latin typeface="Times New Roman" panose="02020603050405020304" pitchFamily="18" charset="0"/>
                <a:cs typeface="Times New Roman" panose="02020603050405020304" pitchFamily="18" charset="0"/>
              </a:rPr>
              <a:t>ЯМР </a:t>
            </a:r>
            <a:r>
              <a:rPr lang="ru-RU" sz="3600" b="1" dirty="0" err="1">
                <a:latin typeface="Times New Roman" panose="02020603050405020304" pitchFamily="18" charset="0"/>
                <a:cs typeface="Times New Roman" panose="02020603050405020304" pitchFamily="18" charset="0"/>
              </a:rPr>
              <a:t>спектроскопиясы</a:t>
            </a:r>
            <a:r>
              <a:rPr lang="ru-RU" sz="3600" b="1" dirty="0">
                <a:latin typeface="Times New Roman" panose="02020603050405020304" pitchFamily="18" charset="0"/>
                <a:cs typeface="Times New Roman" panose="02020603050405020304" pitchFamily="18" charset="0"/>
              </a:rPr>
              <a:t> 1^Н </a:t>
            </a:r>
            <a:r>
              <a:rPr lang="ru-RU" sz="3600" b="1" dirty="0" err="1">
                <a:latin typeface="Times New Roman" panose="02020603050405020304" pitchFamily="18" charset="0"/>
                <a:cs typeface="Times New Roman" panose="02020603050405020304" pitchFamily="18" charset="0"/>
              </a:rPr>
              <a:t>үшін</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қолданылуы</a:t>
            </a:r>
            <a:r>
              <a:rPr lang="ru-RU" sz="3600" b="1" dirty="0">
                <a:latin typeface="Times New Roman" panose="02020603050405020304" pitchFamily="18" charset="0"/>
                <a:cs typeface="Times New Roman" panose="02020603050405020304" pitchFamily="18" charset="0"/>
              </a:rPr>
              <a:t> </a:t>
            </a:r>
            <a:endParaRPr lang="ru-KZ" sz="36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0C5013E-AA4C-8502-B02E-17BF9B6E9383}"/>
              </a:ext>
            </a:extLst>
          </p:cNvPr>
          <p:cNvSpPr txBox="1"/>
          <p:nvPr/>
        </p:nvSpPr>
        <p:spPr>
          <a:xfrm>
            <a:off x="1229360" y="2374821"/>
            <a:ext cx="9398000" cy="2862322"/>
          </a:xfrm>
          <a:prstGeom prst="rect">
            <a:avLst/>
          </a:prstGeom>
          <a:noFill/>
        </p:spPr>
        <p:txBody>
          <a:bodyPr wrap="square">
            <a:spAutoFit/>
          </a:bodyPr>
          <a:lstStyle/>
          <a:p>
            <a:r>
              <a:rPr lang="kk-KZ" dirty="0">
                <a:latin typeface="Times New Roman" panose="02020603050405020304" pitchFamily="18" charset="0"/>
                <a:cs typeface="Times New Roman" panose="02020603050405020304" pitchFamily="18" charset="0"/>
              </a:rPr>
              <a:t>ЯМР спектроскопиясының ^1Н ядроларында қолданудың ең маңызды саласы — органикалық, биоорганикалық және металлорганикалық қосылыстардың құрылымын анықтау. Оны анықтау үшін бірінші ретті спектрлерден алынған негізгі мәліметтер қолданылады:</a:t>
            </a:r>
          </a:p>
          <a:p>
            <a:endParaRPr lang="kk-KZ"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Химиялық эквивалент емес протон сигналдарының саны.</a:t>
            </a:r>
          </a:p>
          <a:p>
            <a:r>
              <a:rPr lang="kk-KZ" dirty="0">
                <a:latin typeface="Times New Roman" panose="02020603050405020304" pitchFamily="18" charset="0"/>
                <a:cs typeface="Times New Roman" panose="02020603050405020304" pitchFamily="18" charset="0"/>
              </a:rPr>
              <a:t>- Сигналдардың химиялық ығысу мөлшерлері.</a:t>
            </a:r>
          </a:p>
          <a:p>
            <a:r>
              <a:rPr lang="kk-KZ" dirty="0">
                <a:latin typeface="Times New Roman" panose="02020603050405020304" pitchFamily="18" charset="0"/>
                <a:cs typeface="Times New Roman" panose="02020603050405020304" pitchFamily="18" charset="0"/>
              </a:rPr>
              <a:t>- Пиктер тобының мультиплеттілігі.</a:t>
            </a:r>
          </a:p>
          <a:p>
            <a:r>
              <a:rPr lang="kk-KZ" dirty="0">
                <a:latin typeface="Times New Roman" panose="02020603050405020304" pitchFamily="18" charset="0"/>
                <a:cs typeface="Times New Roman" panose="02020603050405020304" pitchFamily="18" charset="0"/>
              </a:rPr>
              <a:t>- Спин-спин өзара әрекеттесу константасының мәндері.</a:t>
            </a:r>
          </a:p>
          <a:p>
            <a:r>
              <a:rPr lang="kk-KZ" dirty="0">
                <a:latin typeface="Times New Roman" panose="02020603050405020304" pitchFamily="18" charset="0"/>
                <a:cs typeface="Times New Roman" panose="02020603050405020304" pitchFamily="18" charset="0"/>
              </a:rPr>
              <a:t>- Пиктердің аудандары, бұл протондардың салыстырмалы санының көрсеткіші.</a:t>
            </a:r>
          </a:p>
        </p:txBody>
      </p:sp>
    </p:spTree>
    <p:extLst>
      <p:ext uri="{BB962C8B-B14F-4D97-AF65-F5344CB8AC3E}">
        <p14:creationId xmlns:p14="http://schemas.microsoft.com/office/powerpoint/2010/main" val="3421163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BE67C1-D396-433C-CBDB-2550D049BFF5}"/>
              </a:ext>
            </a:extLst>
          </p:cNvPr>
          <p:cNvSpPr>
            <a:spLocks noGrp="1"/>
          </p:cNvSpPr>
          <p:nvPr>
            <p:ph type="title"/>
          </p:nvPr>
        </p:nvSpPr>
        <p:spPr>
          <a:xfrm>
            <a:off x="1066800" y="563603"/>
            <a:ext cx="10058400" cy="1713654"/>
          </a:xfrm>
        </p:spPr>
        <p:txBody>
          <a:bodyPr>
            <a:normAutofit fontScale="90000"/>
          </a:bodyPr>
          <a:lstStyle/>
          <a:p>
            <a:br>
              <a:rPr lang="kk-KZ" dirty="0"/>
            </a:br>
            <a:r>
              <a:rPr lang="kk-KZ" sz="4000" b="1" dirty="0">
                <a:latin typeface="Times New Roman" panose="02020603050405020304" pitchFamily="18" charset="0"/>
                <a:cs typeface="Times New Roman" panose="02020603050405020304" pitchFamily="18" charset="0"/>
              </a:rPr>
              <a:t>ЯМР спектроскопиясының ^13</a:t>
            </a:r>
            <a:r>
              <a:rPr lang="en-US" sz="4000" b="1" dirty="0">
                <a:latin typeface="Times New Roman" panose="02020603050405020304" pitchFamily="18" charset="0"/>
                <a:cs typeface="Times New Roman" panose="02020603050405020304" pitchFamily="18" charset="0"/>
              </a:rPr>
              <a:t>C </a:t>
            </a:r>
            <a:r>
              <a:rPr lang="kk-KZ" sz="4000" b="1" dirty="0">
                <a:latin typeface="Times New Roman" panose="02020603050405020304" pitchFamily="18" charset="0"/>
                <a:cs typeface="Times New Roman" panose="02020603050405020304" pitchFamily="18" charset="0"/>
              </a:rPr>
              <a:t>қолданылуы</a:t>
            </a:r>
            <a:br>
              <a:rPr lang="kk-KZ" dirty="0"/>
            </a:br>
            <a:br>
              <a:rPr lang="kk-KZ" dirty="0"/>
            </a:br>
            <a:endParaRPr lang="ru-KZ" dirty="0"/>
          </a:p>
        </p:txBody>
      </p:sp>
      <p:sp>
        <p:nvSpPr>
          <p:cNvPr id="5" name="TextBox 4">
            <a:extLst>
              <a:ext uri="{FF2B5EF4-FFF2-40B4-BE49-F238E27FC236}">
                <a16:creationId xmlns:a16="http://schemas.microsoft.com/office/drawing/2014/main" id="{9FA3F621-3901-D68F-CAA4-C0F5A4FEBC94}"/>
              </a:ext>
            </a:extLst>
          </p:cNvPr>
          <p:cNvSpPr txBox="1"/>
          <p:nvPr/>
        </p:nvSpPr>
        <p:spPr>
          <a:xfrm>
            <a:off x="1160897" y="1420430"/>
            <a:ext cx="10170160" cy="1200329"/>
          </a:xfrm>
          <a:prstGeom prst="rect">
            <a:avLst/>
          </a:prstGeom>
          <a:noFill/>
        </p:spPr>
        <p:txBody>
          <a:bodyPr wrap="square">
            <a:spAutoFit/>
          </a:bodyPr>
          <a:lstStyle/>
          <a:p>
            <a:r>
              <a:rPr lang="kk-KZ" dirty="0"/>
              <a:t>13</a:t>
            </a:r>
            <a:r>
              <a:rPr lang="en-US" dirty="0"/>
              <a:t>^C </a:t>
            </a:r>
            <a:r>
              <a:rPr lang="kk-KZ" dirty="0"/>
              <a:t>изотопының табиғи мөлшері 1,1% құрайды. 13^</a:t>
            </a:r>
            <a:r>
              <a:rPr lang="en-US" dirty="0"/>
              <a:t>C </a:t>
            </a:r>
            <a:r>
              <a:rPr lang="kk-KZ" dirty="0"/>
              <a:t>ядроларының гиромагниттік қатынасы ^1</a:t>
            </a:r>
            <a:r>
              <a:rPr lang="en-US" dirty="0"/>
              <a:t>H-</a:t>
            </a:r>
            <a:r>
              <a:rPr lang="kk-KZ" dirty="0"/>
              <a:t>мен салыстырғанда төмен (</a:t>
            </a:r>
            <a:r>
              <a:rPr lang="de-DE" dirty="0"/>
              <a:t>1-</a:t>
            </a:r>
            <a:r>
              <a:rPr lang="kk-KZ" dirty="0"/>
              <a:t>кесте). Осы себептерге байланысты 13^</a:t>
            </a:r>
            <a:r>
              <a:rPr lang="en-US" dirty="0"/>
              <a:t>C </a:t>
            </a:r>
            <a:r>
              <a:rPr lang="kk-KZ" dirty="0"/>
              <a:t>ЯМР спектроскопиясындағы сезімталдық 1^</a:t>
            </a:r>
            <a:r>
              <a:rPr lang="en-US" dirty="0"/>
              <a:t>H </a:t>
            </a:r>
            <a:r>
              <a:rPr lang="kk-KZ" dirty="0"/>
              <a:t>спектроскопиясынан 6000 есе төмен. Тек Фурье түрлендіруі бар құралдардың дамуы 13^</a:t>
            </a:r>
            <a:r>
              <a:rPr lang="en-US" dirty="0"/>
              <a:t>C </a:t>
            </a:r>
            <a:r>
              <a:rPr lang="kk-KZ" dirty="0"/>
              <a:t>ЯМР спектроскопиясын күнделікті зерттеу әдісіне айналдырды</a:t>
            </a:r>
            <a:endParaRPr lang="ru-KZ" dirty="0"/>
          </a:p>
        </p:txBody>
      </p:sp>
      <p:sp>
        <p:nvSpPr>
          <p:cNvPr id="8" name="TextBox 7">
            <a:extLst>
              <a:ext uri="{FF2B5EF4-FFF2-40B4-BE49-F238E27FC236}">
                <a16:creationId xmlns:a16="http://schemas.microsoft.com/office/drawing/2014/main" id="{E9326896-CBA9-44C7-B405-B02B1934BA50}"/>
              </a:ext>
            </a:extLst>
          </p:cNvPr>
          <p:cNvSpPr txBox="1"/>
          <p:nvPr/>
        </p:nvSpPr>
        <p:spPr>
          <a:xfrm>
            <a:off x="2852124" y="5885291"/>
            <a:ext cx="6393673" cy="369332"/>
          </a:xfrm>
          <a:prstGeom prst="rect">
            <a:avLst/>
          </a:prstGeom>
          <a:noFill/>
        </p:spPr>
        <p:txBody>
          <a:bodyPr wrap="none" rtlCol="0">
            <a:spAutoFit/>
          </a:bodyPr>
          <a:lstStyle/>
          <a:p>
            <a:r>
              <a:rPr lang="kk-KZ" dirty="0"/>
              <a:t>1-кесте. ЯМР спектроскопиясы үшін ең маңызды сипаттамалар</a:t>
            </a:r>
            <a:endParaRPr lang="ru-KZ" dirty="0"/>
          </a:p>
        </p:txBody>
      </p:sp>
      <p:pic>
        <p:nvPicPr>
          <p:cNvPr id="4" name="Рисунок 3">
            <a:extLst>
              <a:ext uri="{FF2B5EF4-FFF2-40B4-BE49-F238E27FC236}">
                <a16:creationId xmlns:a16="http://schemas.microsoft.com/office/drawing/2014/main" id="{F8078D00-0DE6-FD1E-1AE6-82E4A6E94A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9583" y="2620759"/>
            <a:ext cx="6892833" cy="3160685"/>
          </a:xfrm>
          <a:prstGeom prst="rect">
            <a:avLst/>
          </a:prstGeom>
        </p:spPr>
      </p:pic>
    </p:spTree>
    <p:extLst>
      <p:ext uri="{BB962C8B-B14F-4D97-AF65-F5344CB8AC3E}">
        <p14:creationId xmlns:p14="http://schemas.microsoft.com/office/powerpoint/2010/main" val="4073708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7D624F-1165-EAAC-4730-3D3901B1C4AE}"/>
              </a:ext>
            </a:extLst>
          </p:cNvPr>
          <p:cNvSpPr txBox="1"/>
          <p:nvPr/>
        </p:nvSpPr>
        <p:spPr>
          <a:xfrm>
            <a:off x="1244010" y="2007643"/>
            <a:ext cx="9909544" cy="3170099"/>
          </a:xfrm>
          <a:prstGeom prst="rect">
            <a:avLst/>
          </a:prstGeom>
          <a:noFill/>
        </p:spPr>
        <p:txBody>
          <a:bodyPr wrap="square">
            <a:spAutoFit/>
          </a:bodyPr>
          <a:lstStyle/>
          <a:p>
            <a:r>
              <a:rPr lang="kk-KZ" sz="2000" b="1" dirty="0">
                <a:latin typeface="Times New Roman" panose="02020603050405020304" pitchFamily="18" charset="0"/>
                <a:cs typeface="Times New Roman" panose="02020603050405020304" pitchFamily="18" charset="0"/>
              </a:rPr>
              <a:t>13</a:t>
            </a:r>
            <a:r>
              <a:rPr lang="en-US" sz="2000" b="1" dirty="0">
                <a:latin typeface="Times New Roman" panose="02020603050405020304" pitchFamily="18" charset="0"/>
                <a:cs typeface="Times New Roman" panose="02020603050405020304" pitchFamily="18" charset="0"/>
              </a:rPr>
              <a:t>^C </a:t>
            </a:r>
            <a:r>
              <a:rPr lang="kk-KZ" sz="2000" b="1" dirty="0">
                <a:latin typeface="Times New Roman" panose="02020603050405020304" pitchFamily="18" charset="0"/>
                <a:cs typeface="Times New Roman" panose="02020603050405020304" pitchFamily="18" charset="0"/>
              </a:rPr>
              <a:t>ЯМР спектроскопиясының ерекше маңызы </a:t>
            </a:r>
            <a:r>
              <a:rPr lang="kk-KZ" sz="2000" dirty="0">
                <a:latin typeface="Times New Roman" panose="02020603050405020304" pitchFamily="18" charset="0"/>
                <a:cs typeface="Times New Roman" panose="02020603050405020304" pitchFamily="18" charset="0"/>
              </a:rPr>
              <a:t>— ол молекуланың көміртек скелетінің құрылымы туралы тікелей ақпарат береді, ал 1^</a:t>
            </a:r>
            <a:r>
              <a:rPr lang="en-US" sz="2000" dirty="0">
                <a:latin typeface="Times New Roman" panose="02020603050405020304" pitchFamily="18" charset="0"/>
                <a:cs typeface="Times New Roman" panose="02020603050405020304" pitchFamily="18" charset="0"/>
              </a:rPr>
              <a:t>H </a:t>
            </a:r>
            <a:r>
              <a:rPr lang="kk-KZ" sz="2000" dirty="0">
                <a:latin typeface="Times New Roman" panose="02020603050405020304" pitchFamily="18" charset="0"/>
                <a:cs typeface="Times New Roman" panose="02020603050405020304" pitchFamily="18" charset="0"/>
              </a:rPr>
              <a:t>ЯМР спектроскопиясы көбінесе перифериялық құрылымдар туралы мәлімет береді. 13^</a:t>
            </a:r>
            <a:r>
              <a:rPr lang="en-US" sz="2000" dirty="0">
                <a:latin typeface="Times New Roman" panose="02020603050405020304" pitchFamily="18" charset="0"/>
                <a:cs typeface="Times New Roman" panose="02020603050405020304" pitchFamily="18" charset="0"/>
              </a:rPr>
              <a:t>C </a:t>
            </a:r>
            <a:r>
              <a:rPr lang="kk-KZ" sz="2000" dirty="0">
                <a:latin typeface="Times New Roman" panose="02020603050405020304" pitchFamily="18" charset="0"/>
                <a:cs typeface="Times New Roman" panose="02020603050405020304" pitchFamily="18" charset="0"/>
              </a:rPr>
              <a:t>ядроларының химиялық ығысу диапазоны 200 м.д.-ге дейін жетеді, бұл протондармен салыстырғанда едәуір кең.</a:t>
            </a:r>
          </a:p>
          <a:p>
            <a:endParaRPr lang="kk-KZ" sz="2000" dirty="0">
              <a:latin typeface="Times New Roman" panose="02020603050405020304" pitchFamily="18" charset="0"/>
              <a:cs typeface="Times New Roman" panose="02020603050405020304" pitchFamily="18" charset="0"/>
            </a:endParaRPr>
          </a:p>
          <a:p>
            <a:r>
              <a:rPr lang="kk-KZ" sz="2000" b="1" dirty="0">
                <a:latin typeface="Times New Roman" panose="02020603050405020304" pitchFamily="18" charset="0"/>
                <a:cs typeface="Times New Roman" panose="02020603050405020304" pitchFamily="18" charset="0"/>
              </a:rPr>
              <a:t>1^</a:t>
            </a:r>
            <a:r>
              <a:rPr lang="en-US" sz="2000" b="1" dirty="0">
                <a:latin typeface="Times New Roman" panose="02020603050405020304" pitchFamily="18" charset="0"/>
                <a:cs typeface="Times New Roman" panose="02020603050405020304" pitchFamily="18" charset="0"/>
              </a:rPr>
              <a:t>H </a:t>
            </a:r>
            <a:r>
              <a:rPr lang="kk-KZ" sz="2000" b="1" dirty="0">
                <a:latin typeface="Times New Roman" panose="02020603050405020304" pitchFamily="18" charset="0"/>
                <a:cs typeface="Times New Roman" panose="02020603050405020304" pitchFamily="18" charset="0"/>
              </a:rPr>
              <a:t>ЯМР спектроскопиясынан айырмашылығы</a:t>
            </a:r>
            <a:r>
              <a:rPr lang="kk-KZ" sz="2000" dirty="0">
                <a:latin typeface="Times New Roman" panose="02020603050405020304" pitchFamily="18" charset="0"/>
                <a:cs typeface="Times New Roman" panose="02020603050405020304" pitchFamily="18" charset="0"/>
              </a:rPr>
              <a:t>, 13^</a:t>
            </a:r>
            <a:r>
              <a:rPr lang="en-US" sz="2000" dirty="0">
                <a:latin typeface="Times New Roman" panose="02020603050405020304" pitchFamily="18" charset="0"/>
                <a:cs typeface="Times New Roman" panose="02020603050405020304" pitchFamily="18" charset="0"/>
              </a:rPr>
              <a:t>C </a:t>
            </a:r>
            <a:r>
              <a:rPr lang="kk-KZ" sz="2000" dirty="0">
                <a:latin typeface="Times New Roman" panose="02020603050405020304" pitchFamily="18" charset="0"/>
                <a:cs typeface="Times New Roman" panose="02020603050405020304" pitchFamily="18" charset="0"/>
              </a:rPr>
              <a:t>ядроларында гомоядерлік спин-спин өзара әрекеттесулері маңызды рөл атқармайды, себебі бір молекулада екі 13^</a:t>
            </a:r>
            <a:r>
              <a:rPr lang="en-US" sz="2000" dirty="0">
                <a:latin typeface="Times New Roman" panose="02020603050405020304" pitchFamily="18" charset="0"/>
                <a:cs typeface="Times New Roman" panose="02020603050405020304" pitchFamily="18" charset="0"/>
              </a:rPr>
              <a:t>C </a:t>
            </a:r>
            <a:r>
              <a:rPr lang="kk-KZ" sz="2000" dirty="0">
                <a:latin typeface="Times New Roman" panose="02020603050405020304" pitchFamily="18" charset="0"/>
                <a:cs typeface="Times New Roman" panose="02020603050405020304" pitchFamily="18" charset="0"/>
              </a:rPr>
              <a:t>ядросының бір мезгілде болу ықтималдығы өте төмен. 13^</a:t>
            </a:r>
            <a:r>
              <a:rPr lang="en-US" sz="2000" dirty="0">
                <a:latin typeface="Times New Roman" panose="02020603050405020304" pitchFamily="18" charset="0"/>
                <a:cs typeface="Times New Roman" panose="02020603050405020304" pitchFamily="18" charset="0"/>
              </a:rPr>
              <a:t>C </a:t>
            </a:r>
            <a:r>
              <a:rPr lang="kk-KZ" sz="2000" dirty="0">
                <a:latin typeface="Times New Roman" panose="02020603050405020304" pitchFamily="18" charset="0"/>
                <a:cs typeface="Times New Roman" panose="02020603050405020304" pitchFamily="18" charset="0"/>
              </a:rPr>
              <a:t>және 12^</a:t>
            </a:r>
            <a:r>
              <a:rPr lang="en-US" sz="2000" dirty="0">
                <a:latin typeface="Times New Roman" panose="02020603050405020304" pitchFamily="18" charset="0"/>
                <a:cs typeface="Times New Roman" panose="02020603050405020304" pitchFamily="18" charset="0"/>
              </a:rPr>
              <a:t>C </a:t>
            </a:r>
            <a:r>
              <a:rPr lang="kk-KZ" sz="2000" dirty="0">
                <a:latin typeface="Times New Roman" panose="02020603050405020304" pitchFamily="18" charset="0"/>
                <a:cs typeface="Times New Roman" panose="02020603050405020304" pitchFamily="18" charset="0"/>
              </a:rPr>
              <a:t>ядролары арасындағы өзара әрекеттесулер мүмкін емес, өйткені 12^</a:t>
            </a:r>
            <a:r>
              <a:rPr lang="en-US" sz="2000" dirty="0">
                <a:latin typeface="Times New Roman" panose="02020603050405020304" pitchFamily="18" charset="0"/>
                <a:cs typeface="Times New Roman" panose="02020603050405020304" pitchFamily="18" charset="0"/>
              </a:rPr>
              <a:t>C </a:t>
            </a:r>
            <a:r>
              <a:rPr lang="kk-KZ" sz="2000" dirty="0">
                <a:latin typeface="Times New Roman" panose="02020603050405020304" pitchFamily="18" charset="0"/>
                <a:cs typeface="Times New Roman" panose="02020603050405020304" pitchFamily="18" charset="0"/>
              </a:rPr>
              <a:t>ядросы спинге ие емес.</a:t>
            </a:r>
          </a:p>
        </p:txBody>
      </p:sp>
    </p:spTree>
    <p:extLst>
      <p:ext uri="{BB962C8B-B14F-4D97-AF65-F5344CB8AC3E}">
        <p14:creationId xmlns:p14="http://schemas.microsoft.com/office/powerpoint/2010/main" val="3084145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2486B6-2FF8-F77C-9BB4-99F331071BBC}"/>
              </a:ext>
            </a:extLst>
          </p:cNvPr>
          <p:cNvSpPr>
            <a:spLocks noGrp="1"/>
          </p:cNvSpPr>
          <p:nvPr>
            <p:ph type="title"/>
          </p:nvPr>
        </p:nvSpPr>
        <p:spPr>
          <a:xfrm>
            <a:off x="1066800" y="792480"/>
            <a:ext cx="10058400" cy="670560"/>
          </a:xfrm>
        </p:spPr>
        <p:txBody>
          <a:bodyPr>
            <a:normAutofit/>
          </a:bodyPr>
          <a:lstStyle/>
          <a:p>
            <a:r>
              <a:rPr lang="kk-KZ" sz="3600" b="1" dirty="0">
                <a:latin typeface="Times New Roman" panose="02020603050405020304" pitchFamily="18" charset="0"/>
                <a:cs typeface="Times New Roman" panose="02020603050405020304" pitchFamily="18" charset="0"/>
              </a:rPr>
              <a:t>Екі өлшемді ЯМР спектроскопиясы</a:t>
            </a:r>
            <a:endParaRPr lang="ru-KZ" sz="36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D0F192F-DDE1-726E-10DC-9310FA7A7E58}"/>
              </a:ext>
            </a:extLst>
          </p:cNvPr>
          <p:cNvSpPr txBox="1"/>
          <p:nvPr/>
        </p:nvSpPr>
        <p:spPr>
          <a:xfrm>
            <a:off x="1066800" y="1706880"/>
            <a:ext cx="10515600" cy="3970318"/>
          </a:xfrm>
          <a:prstGeom prst="rect">
            <a:avLst/>
          </a:prstGeom>
          <a:noFill/>
        </p:spPr>
        <p:txBody>
          <a:bodyPr wrap="square">
            <a:spAutoFit/>
          </a:bodyPr>
          <a:lstStyle/>
          <a:p>
            <a:r>
              <a:rPr lang="kk-KZ" dirty="0">
                <a:latin typeface="Times New Roman" panose="02020603050405020304" pitchFamily="18" charset="0"/>
                <a:cs typeface="Times New Roman" panose="02020603050405020304" pitchFamily="18" charset="0"/>
              </a:rPr>
              <a:t>Екі өлшемді ЯМР спектроскопиясы — бұл зерттеу әдісі нәтижесінде ЯМР сигналдарының интенсивтілігінің екі жиілік айнымаласына тәуелділігі алынады. Графикалық тұрғыдан екі өлшемді ЯМР спектрлері үш өлшемді диаграмма түрінде ұсынылады.</a:t>
            </a:r>
          </a:p>
          <a:p>
            <a:endParaRPr lang="kk-KZ"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Мысалы, егер бір оське химиялық ығысу мәндерін, ал екінші оське спин-спин өзара әрекеттесу константасының мәндерін орналастырса, онда </a:t>
            </a:r>
            <a:r>
              <a:rPr lang="en-US" dirty="0">
                <a:latin typeface="Times New Roman" panose="02020603050405020304" pitchFamily="18" charset="0"/>
                <a:cs typeface="Times New Roman" panose="02020603050405020304" pitchFamily="18" charset="0"/>
              </a:rPr>
              <a:t>J-</a:t>
            </a:r>
            <a:r>
              <a:rPr lang="kk-KZ" dirty="0">
                <a:latin typeface="Times New Roman" panose="02020603050405020304" pitchFamily="18" charset="0"/>
                <a:cs typeface="Times New Roman" panose="02020603050405020304" pitchFamily="18" charset="0"/>
              </a:rPr>
              <a:t>спектр пайда болады. Егер екі осьте де химиялық ығысу мәндері орналастырылса, онда оларды екі өлшемді </a:t>
            </a:r>
            <a:r>
              <a:rPr lang="el-GR" dirty="0">
                <a:latin typeface="Times New Roman" panose="02020603050405020304" pitchFamily="18" charset="0"/>
                <a:cs typeface="Times New Roman" panose="02020603050405020304" pitchFamily="18" charset="0"/>
              </a:rPr>
              <a:t>β-</a:t>
            </a:r>
            <a:r>
              <a:rPr lang="kk-KZ" dirty="0">
                <a:latin typeface="Times New Roman" panose="02020603050405020304" pitchFamily="18" charset="0"/>
                <a:cs typeface="Times New Roman" panose="02020603050405020304" pitchFamily="18" charset="0"/>
              </a:rPr>
              <a:t>спектрлер немесе корреляциялық спектрлер (</a:t>
            </a:r>
            <a:r>
              <a:rPr lang="en-US" dirty="0">
                <a:latin typeface="Times New Roman" panose="02020603050405020304" pitchFamily="18" charset="0"/>
                <a:cs typeface="Times New Roman" panose="02020603050405020304" pitchFamily="18" charset="0"/>
              </a:rPr>
              <a:t>COSY) </a:t>
            </a:r>
            <a:r>
              <a:rPr lang="kk-KZ" dirty="0">
                <a:latin typeface="Times New Roman" panose="02020603050405020304" pitchFamily="18" charset="0"/>
                <a:cs typeface="Times New Roman" panose="02020603050405020304" pitchFamily="18" charset="0"/>
              </a:rPr>
              <a:t>деп атайды. Протондардың коррелирленген химиялық ығысу спектрлері </a:t>
            </a:r>
            <a:r>
              <a:rPr lang="en-US" dirty="0">
                <a:latin typeface="Times New Roman" panose="02020603050405020304" pitchFamily="18" charset="0"/>
                <a:cs typeface="Times New Roman" panose="02020603050405020304" pitchFamily="18" charset="0"/>
              </a:rPr>
              <a:t>H,H-COSY </a:t>
            </a:r>
            <a:r>
              <a:rPr lang="kk-KZ" dirty="0">
                <a:latin typeface="Times New Roman" panose="02020603050405020304" pitchFamily="18" charset="0"/>
                <a:cs typeface="Times New Roman" panose="02020603050405020304" pitchFamily="18" charset="0"/>
              </a:rPr>
              <a:t>спектрлері деп аталады. Сондай-ақ корреляциялық гетероядерлік спектрлер (мысалы, ^1</a:t>
            </a:r>
            <a:r>
              <a:rPr lang="en-US" dirty="0">
                <a:latin typeface="Times New Roman" panose="02020603050405020304" pitchFamily="18" charset="0"/>
                <a:cs typeface="Times New Roman" panose="02020603050405020304" pitchFamily="18" charset="0"/>
              </a:rPr>
              <a:t>H </a:t>
            </a:r>
            <a:r>
              <a:rPr lang="kk-KZ" dirty="0">
                <a:latin typeface="Times New Roman" panose="02020603050405020304" pitchFamily="18" charset="0"/>
                <a:cs typeface="Times New Roman" panose="02020603050405020304" pitchFamily="18" charset="0"/>
              </a:rPr>
              <a:t>және ^13</a:t>
            </a:r>
            <a:r>
              <a:rPr lang="en-US" dirty="0">
                <a:latin typeface="Times New Roman" panose="02020603050405020304" pitchFamily="18" charset="0"/>
                <a:cs typeface="Times New Roman" panose="02020603050405020304" pitchFamily="18" charset="0"/>
              </a:rPr>
              <a:t>C) </a:t>
            </a:r>
            <a:r>
              <a:rPr lang="kk-KZ" dirty="0">
                <a:latin typeface="Times New Roman" panose="02020603050405020304" pitchFamily="18" charset="0"/>
                <a:cs typeface="Times New Roman" panose="02020603050405020304" pitchFamily="18" charset="0"/>
              </a:rPr>
              <a:t>алуға болады.</a:t>
            </a:r>
          </a:p>
          <a:p>
            <a:endParaRPr lang="kk-KZ"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Бұл қазіргі заманғы ЯМР спектроскопиясының барлық түрлері импульс әдісіне негізделген, мұнда еркін түсу индукциясын  (жоғарыда импульс әдістері туралы айтылған) тек қосымша импульстер сериясынан кейін ғана өлшейді. Екі өлшемді спектроскопия әдістері дәстүрлі бір өлшемді ЯМР әдістерінен әлдеқайда күрделі спектрлерде сигналды идентификациялау арқылы анықтауға мүмкіндік береді</a:t>
            </a:r>
          </a:p>
        </p:txBody>
      </p:sp>
    </p:spTree>
    <p:extLst>
      <p:ext uri="{BB962C8B-B14F-4D97-AF65-F5344CB8AC3E}">
        <p14:creationId xmlns:p14="http://schemas.microsoft.com/office/powerpoint/2010/main" val="2478415555"/>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132</TotalTime>
  <Words>899</Words>
  <Application>Microsoft Office PowerPoint</Application>
  <PresentationFormat>Широкоэкранный</PresentationFormat>
  <Paragraphs>47</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Ретро</vt:lpstr>
      <vt:lpstr>Презентация PowerPoint</vt:lpstr>
      <vt:lpstr>Импульсті ЯМР спектроскопиясы</vt:lpstr>
      <vt:lpstr>Презентация PowerPoint</vt:lpstr>
      <vt:lpstr>ЯМР-спектрометрдің құрылымы</vt:lpstr>
      <vt:lpstr>Презентация PowerPoint</vt:lpstr>
      <vt:lpstr>ЯМР спектроскопиясы 1^Н үшін қолданылуы </vt:lpstr>
      <vt:lpstr> ЯМР спектроскопиясының ^13C қолданылуы  </vt:lpstr>
      <vt:lpstr>Презентация PowerPoint</vt:lpstr>
      <vt:lpstr>Екі өлшемді ЯМР спектроскопиясы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Akmaral Ismailova</dc:creator>
  <cp:lastModifiedBy>Исмаилова Акмарал</cp:lastModifiedBy>
  <cp:revision>9</cp:revision>
  <dcterms:created xsi:type="dcterms:W3CDTF">2024-04-30T00:55:22Z</dcterms:created>
  <dcterms:modified xsi:type="dcterms:W3CDTF">2024-10-26T08:24:49Z</dcterms:modified>
</cp:coreProperties>
</file>