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16"/>
  </p:notesMasterIdLst>
  <p:handoutMasterIdLst>
    <p:handoutMasterId r:id="rId17"/>
  </p:handoutMasterIdLst>
  <p:sldIdLst>
    <p:sldId id="263" r:id="rId5"/>
    <p:sldId id="283" r:id="rId6"/>
    <p:sldId id="284" r:id="rId7"/>
    <p:sldId id="285" r:id="rId8"/>
    <p:sldId id="287" r:id="rId9"/>
    <p:sldId id="288" r:id="rId10"/>
    <p:sldId id="299" r:id="rId11"/>
    <p:sldId id="291" r:id="rId12"/>
    <p:sldId id="293" r:id="rId13"/>
    <p:sldId id="300" r:id="rId14"/>
    <p:sldId id="281" r:id="rId15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EFE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06799F8-075E-4A3A-A7F6-7FBC6576F1A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74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406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3E47F476-161E-4A04-A0FB-965A0EEB43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32E49AB-875B-42C8-941C-0DE0DBD2D3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84D98C1-1D35-4AC1-86CE-3983443D2DC2}" type="datetime1">
              <a:rPr lang="ru-RU" smtClean="0"/>
              <a:t>03.05.2021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3EFBA4A-EC84-4A1C-951D-F76333FEEC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60085306-E124-4DA3-9455-10E28A78FE3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5FAA0D8-202C-4D3D-887A-429ECB6FFB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4069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08F80-7E6B-44D5-A446-1C0594CA0811}" type="datetime1">
              <a:rPr lang="ru-RU" smtClean="0"/>
              <a:pPr/>
              <a:t>03.05.2021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014E932-560F-4669-93FB-097F2F5C118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198645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3202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8216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915128" y="1397977"/>
            <a:ext cx="8361229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79906" y="4475023"/>
            <a:ext cx="6831673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8A44D028-484A-4016-A0FD-DCEBE353592D}" type="datetime1">
              <a:rPr lang="ru-RU" noProof="0" smtClean="0"/>
              <a:t>03.05.2021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id="{79965FD7-DA9A-4AFB-B8C8-34AC1FEE9F72}"/>
              </a:ext>
            </a:extLst>
          </p:cNvPr>
          <p:cNvSpPr/>
          <p:nvPr userDrawn="1"/>
        </p:nvSpPr>
        <p:spPr>
          <a:xfrm flipV="1">
            <a:off x="887674" y="726883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5" name="Г-образная фигура 14">
            <a:extLst>
              <a:ext uri="{FF2B5EF4-FFF2-40B4-BE49-F238E27FC236}">
                <a16:creationId xmlns:a16="http://schemas.microsoft.com/office/drawing/2014/main" id="{92465177-72B9-4DCF-8F98-0C79F3EE32EC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012958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1485900"/>
          </a:xfrm>
        </p:spPr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Текст 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 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7" name="Дата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B0B504-960D-4FF3-82DC-E4C3635A674B}" type="datetime1">
              <a:rPr lang="ru-RU" noProof="0" smtClean="0"/>
              <a:t>03.05.2021</a:t>
            </a:fld>
            <a:endParaRPr lang="ru-RU" noProof="0" dirty="0"/>
          </a:p>
        </p:txBody>
      </p:sp>
      <p:sp>
        <p:nvSpPr>
          <p:cNvPr id="8" name="Нижний колонтитул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:a16="http://schemas.microsoft.com/office/drawing/2014/main" id="{91236E78-C797-4C31-BA0C-DB193BAF6D2D}"/>
              </a:ext>
            </a:extLst>
          </p:cNvPr>
          <p:cNvSpPr/>
          <p:nvPr userDrawn="1"/>
        </p:nvSpPr>
        <p:spPr>
          <a:xfrm rot="10800000" flipV="1">
            <a:off x="8391654" y="1873024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0" name="Г-образная фигура 9">
            <a:extLst>
              <a:ext uri="{FF2B5EF4-FFF2-40B4-BE49-F238E27FC236}">
                <a16:creationId xmlns:a16="http://schemas.microsoft.com/office/drawing/2014/main" id="{BFA658F0-F295-40A9-8BA8-1F6CBDFBBE09}"/>
              </a:ext>
            </a:extLst>
          </p:cNvPr>
          <p:cNvSpPr/>
          <p:nvPr userDrawn="1"/>
        </p:nvSpPr>
        <p:spPr>
          <a:xfrm flipH="1">
            <a:off x="8152968" y="1752327"/>
            <a:ext cx="3152309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740073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DF7B7-CD0A-4A43-BE35-20EDFB8432A1}" type="datetime1">
              <a:rPr lang="ru-RU" noProof="0" smtClean="0"/>
              <a:t>03.05.2021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72544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6F59C7-98D5-4FFA-80E3-9889813E74BE}" type="datetime1">
              <a:rPr lang="ru-RU" noProof="0" smtClean="0"/>
              <a:t>03.05.2021</a:t>
            </a:fld>
            <a:endParaRPr lang="ru-RU" noProof="0" dirty="0"/>
          </a:p>
        </p:txBody>
      </p:sp>
      <p:sp>
        <p:nvSpPr>
          <p:cNvPr id="3" name="Нижний колонтитул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990140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, второй вариант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Г-образная фигура 9">
            <a:extLst>
              <a:ext uri="{FF2B5EF4-FFF2-40B4-BE49-F238E27FC236}">
                <a16:creationId xmlns:a16="http://schemas.microsoft.com/office/drawing/2014/main" id="{13412040-642F-40C5-8AB5-C0E8D41B481B}"/>
              </a:ext>
            </a:extLst>
          </p:cNvPr>
          <p:cNvSpPr/>
          <p:nvPr userDrawn="1"/>
        </p:nvSpPr>
        <p:spPr>
          <a:xfrm flipV="1">
            <a:off x="870090" y="709300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9" name="Прямоугольник 8" title="Боковая панель">
            <a:extLst>
              <a:ext uri="{FF2B5EF4-FFF2-40B4-BE49-F238E27FC236}">
                <a16:creationId xmlns:a16="http://schemas.microsoft.com/office/drawing/2014/main" id="{BADD331D-DA8D-4D47-A2BB-F4875FDB16A4}"/>
              </a:ext>
            </a:extLst>
          </p:cNvPr>
          <p:cNvSpPr/>
          <p:nvPr userDrawn="1"/>
        </p:nvSpPr>
        <p:spPr>
          <a:xfrm rot="5400000">
            <a:off x="5791174" y="457175"/>
            <a:ext cx="609651" cy="1219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397977" y="1151796"/>
            <a:ext cx="9504485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97977" y="4897053"/>
            <a:ext cx="9504485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7FB405CF-C7E9-4233-9137-7641E9EC63E9}" type="datetime1">
              <a:rPr lang="ru-RU" noProof="0" smtClean="0"/>
              <a:t>03.05.2021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:a16="http://schemas.microsoft.com/office/drawing/2014/main" id="{68D376A1-CC76-4C90-B2CF-F89EA13E7942}"/>
              </a:ext>
            </a:extLst>
          </p:cNvPr>
          <p:cNvSpPr/>
          <p:nvPr userDrawn="1"/>
        </p:nvSpPr>
        <p:spPr>
          <a:xfrm rot="10800000" flipV="1">
            <a:off x="8549910" y="1820273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8286317" y="1685653"/>
            <a:ext cx="3152309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233502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720213"/>
          </a:xfrm>
        </p:spPr>
        <p:txBody>
          <a:bodyPr rtlCol="0">
            <a:no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84671"/>
            <a:ext cx="9601200" cy="4382729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02538B1-C940-4406-BCB8-DC91D6A15B03}" type="datetime1">
              <a:rPr lang="ru-RU" noProof="0" smtClean="0"/>
              <a:t>03.05.2021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cxnSp>
        <p:nvCxnSpPr>
          <p:cNvPr id="7" name="Прямая соединительная линия 6">
            <a:extLst>
              <a:ext uri="{FF2B5EF4-FFF2-40B4-BE49-F238E27FC236}">
                <a16:creationId xmlns:a16="http://schemas.microsoft.com/office/drawing/2014/main" id="{CBEFB83C-E1EC-41AC-BFF6-9D094E2D43C6}"/>
              </a:ext>
            </a:extLst>
          </p:cNvPr>
          <p:cNvCxnSpPr/>
          <p:nvPr userDrawn="1"/>
        </p:nvCxnSpPr>
        <p:spPr>
          <a:xfrm>
            <a:off x="1465008" y="1445344"/>
            <a:ext cx="9468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994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 и рисунком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7" name="Овал 26">
            <a:extLst>
              <a:ext uri="{FF2B5EF4-FFF2-40B4-BE49-F238E27FC236}">
                <a16:creationId xmlns:a16="http://schemas.microsoft.com/office/drawing/2014/main" id="{C222C1B9-FA56-4CEA-AD98-25A595D942F8}"/>
              </a:ext>
            </a:extLst>
          </p:cNvPr>
          <p:cNvSpPr/>
          <p:nvPr userDrawn="1"/>
        </p:nvSpPr>
        <p:spPr bwMode="white">
          <a:xfrm>
            <a:off x="7040199" y="564425"/>
            <a:ext cx="4356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D55F6BDF-291F-4C2E-B9D8-9EC1D2DC17B1}" type="datetime1">
              <a:rPr lang="ru-RU" noProof="0" smtClean="0"/>
              <a:t>03.05.2021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Рисунок 12">
            <a:extLst>
              <a:ext uri="{FF2B5EF4-FFF2-40B4-BE49-F238E27FC236}">
                <a16:creationId xmlns:a16="http://schemas.microsoft.com/office/drawing/2014/main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5761" y="670570"/>
            <a:ext cx="4151312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17" name="Объект 15">
            <a:extLst>
              <a:ext uri="{FF2B5EF4-FFF2-40B4-BE49-F238E27FC236}">
                <a16:creationId xmlns:a16="http://schemas.microsoft.com/office/drawing/2014/main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747294" y="5188236"/>
            <a:ext cx="4858459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 marL="0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1pPr>
            <a:lvl2pPr marL="530352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2pPr>
            <a:lvl3pPr marL="9875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14447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marL="1901952" indent="0" algn="ctr">
              <a:buNone/>
              <a:defRPr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808449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6533E58D-9F3B-48E0-8486-BA34FFA7DE3F}" type="datetime1">
              <a:rPr lang="ru-RU" noProof="0" smtClean="0"/>
              <a:t>03.05.2021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8" name="Объект 2">
            <a:extLst>
              <a:ext uri="{FF2B5EF4-FFF2-40B4-BE49-F238E27FC236}">
                <a16:creationId xmlns:a16="http://schemas.microsoft.com/office/drawing/2014/main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5360" y="518474"/>
            <a:ext cx="4910394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8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8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6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 rtl="0">
              <a:buNone/>
            </a:pPr>
            <a:r>
              <a:rPr lang="ru-RU" noProof="0"/>
              <a:t>Образец текста</a:t>
            </a:r>
          </a:p>
          <a:p>
            <a:pPr marL="0" lvl="1" indent="0" algn="ctr" rtl="0">
              <a:buNone/>
            </a:pPr>
            <a:r>
              <a:rPr lang="ru-RU" noProof="0"/>
              <a:t>Второй уровень</a:t>
            </a:r>
          </a:p>
          <a:p>
            <a:pPr marL="0" lvl="2" indent="0" algn="ctr" rtl="0">
              <a:buNone/>
            </a:pPr>
            <a:r>
              <a:rPr lang="ru-RU" noProof="0"/>
              <a:t>Третий уровень</a:t>
            </a:r>
          </a:p>
          <a:p>
            <a:pPr marL="0" lvl="3" indent="0" algn="ctr" rtl="0">
              <a:buNone/>
            </a:pPr>
            <a:r>
              <a:rPr lang="ru-RU" noProof="0"/>
              <a:t>Четвертый уровень</a:t>
            </a:r>
          </a:p>
          <a:p>
            <a:pPr marL="0" lvl="4" indent="0" algn="ctr" rtl="0">
              <a:buNone/>
            </a:pPr>
            <a:r>
              <a:rPr lang="ru-RU" noProof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686602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, 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id="{1F430D42-50DC-4502-A3E8-251FE7F0809D}"/>
              </a:ext>
            </a:extLst>
          </p:cNvPr>
          <p:cNvSpPr/>
          <p:nvPr userDrawn="1"/>
        </p:nvSpPr>
        <p:spPr>
          <a:xfrm>
            <a:off x="507591" y="5289755"/>
            <a:ext cx="5270049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accent3"/>
              </a:solidFill>
            </a:endParaRPr>
          </a:p>
        </p:txBody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44414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AE8A9B8D-2AF0-47C1-AFB2-AFA473452CA4}" type="datetime1">
              <a:rPr lang="ru-RU" noProof="0" smtClean="0"/>
              <a:t>03.05.2021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06245" y="668595"/>
            <a:ext cx="4646651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0275" y="5352418"/>
            <a:ext cx="5148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rtlCol="0" anchor="ctr" anchorCtr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1pPr>
            <a:lvl2pPr marL="530352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2pPr>
            <a:lvl3pPr marL="9875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3pPr>
            <a:lvl4pPr marL="14447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4pPr>
            <a:lvl5pPr marL="1901952" indent="0" algn="ctr">
              <a:buFont typeface="Arial" panose="020B0604020202020204" pitchFamily="34" charset="0"/>
              <a:buNone/>
              <a:defRPr sz="1400">
                <a:solidFill>
                  <a:schemeClr val="accent3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282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36176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20DE436B-AA2E-4BBC-9B20-7E2E324BF6AF}" type="datetime1">
              <a:rPr lang="ru-RU" noProof="0" smtClean="0"/>
              <a:t>03.05.2021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9" name="Рисунок 18">
            <a:extLst>
              <a:ext uri="{FF2B5EF4-FFF2-40B4-BE49-F238E27FC236}">
                <a16:creationId xmlns:a16="http://schemas.microsoft.com/office/drawing/2014/main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06246" y="668595"/>
            <a:ext cx="4646651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rtlCol="0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5789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65025" y="1301360"/>
            <a:ext cx="9612971" cy="2852737"/>
          </a:xfrm>
        </p:spPr>
        <p:txBody>
          <a:bodyPr rtlCol="0" anchor="b">
            <a:normAutofit/>
          </a:bodyPr>
          <a:lstStyle>
            <a:lvl1pPr algn="r">
              <a:defRPr sz="72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 rtlCol="0"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639766FF-2E5B-4390-A077-3C50F4CE4E45}" type="datetime1">
              <a:rPr lang="ru-RU" noProof="0" smtClean="0"/>
              <a:t>03.05.2021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 rtlCol="0"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Г-образная фигура 8">
            <a:extLst>
              <a:ext uri="{FF2B5EF4-FFF2-40B4-BE49-F238E27FC236}">
                <a16:creationId xmlns:a16="http://schemas.microsoft.com/office/drawing/2014/main" id="{BF5B4C6D-2825-4690-8D32-39CBF5E0F7E6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id="{DFD43940-6D78-4E75-BDB6-8792768BB894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592144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 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8D6DC7A-2B30-4DA5-83AF-530085FAEFDA}" type="datetime1">
              <a:rPr lang="ru-RU" noProof="0" smtClean="0"/>
              <a:t>03.05.2021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68850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Боковая панель">
            <a:extLst>
              <a:ext uri="{FF2B5EF4-FFF2-40B4-BE49-F238E27FC236}">
                <a16:creationId xmlns:a16="http://schemas.microsoft.com/office/drawing/2014/main" id="{FFA7AFEF-D97A-4A94-A884-7F95E91332B7}"/>
              </a:ext>
            </a:extLst>
          </p:cNvPr>
          <p:cNvSpPr/>
          <p:nvPr/>
        </p:nvSpPr>
        <p:spPr>
          <a:xfrm>
            <a:off x="622095" y="0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983497E4-9A7A-409D-84E3-BA65B26BE651}" type="datetime1">
              <a:rPr lang="ru-RU" noProof="0" smtClean="0"/>
              <a:t>03.05.2021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algn="ctr"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9" name="Прямоугольник 8" title="Боковая панель"/>
          <p:cNvSpPr/>
          <p:nvPr/>
        </p:nvSpPr>
        <p:spPr>
          <a:xfrm>
            <a:off x="478095" y="376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56303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0" r:id="rId2"/>
    <p:sldLayoutId id="2147483662" r:id="rId3"/>
    <p:sldLayoutId id="2147483668" r:id="rId4"/>
    <p:sldLayoutId id="2147483671" r:id="rId5"/>
    <p:sldLayoutId id="2147483669" r:id="rId6"/>
    <p:sldLayoutId id="214748367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Arial" panose="020B0604020202020204" pitchFamily="34" charset="0"/>
        <a:buChar char="•"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8732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4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304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7876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187702" indent="-28575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F28594-E3E7-4921-BB26-C93A4252F5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9247" y="1284573"/>
            <a:ext cx="8361229" cy="862144"/>
          </a:xfrm>
        </p:spPr>
        <p:txBody>
          <a:bodyPr rtlCol="0"/>
          <a:lstStyle/>
          <a:p>
            <a:r>
              <a:rPr lang="en-US" sz="4000" b="1" dirty="0"/>
              <a:t>Language resources</a:t>
            </a:r>
            <a:endParaRPr lang="ru-RU" sz="4000" cap="none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25F28594-E3E7-4921-BB26-C93A4252F5E9}"/>
              </a:ext>
            </a:extLst>
          </p:cNvPr>
          <p:cNvSpPr txBox="1">
            <a:spLocks/>
          </p:cNvSpPr>
          <p:nvPr/>
        </p:nvSpPr>
        <p:spPr>
          <a:xfrm>
            <a:off x="1889247" y="2246254"/>
            <a:ext cx="8361229" cy="86214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66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/>
              <a:t>Module: LEXICON AS LR. INTRODUCTION TO LEXICOGRAPHY</a:t>
            </a:r>
            <a:endParaRPr lang="ru-RU" sz="4000" dirty="0"/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3BCAE2CE-F5D8-4BB6-A52B-9737F0CA11B5}"/>
              </a:ext>
            </a:extLst>
          </p:cNvPr>
          <p:cNvSpPr txBox="1">
            <a:spLocks/>
          </p:cNvSpPr>
          <p:nvPr/>
        </p:nvSpPr>
        <p:spPr>
          <a:xfrm>
            <a:off x="2654022" y="194053"/>
            <a:ext cx="6831673" cy="757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/>
              <a:t>al-</a:t>
            </a:r>
            <a:r>
              <a:rPr lang="en-US" sz="3600" b="1" dirty="0" err="1"/>
              <a:t>Farabi</a:t>
            </a:r>
            <a:r>
              <a:rPr lang="en-US" sz="3600" b="1" dirty="0"/>
              <a:t> </a:t>
            </a:r>
            <a:r>
              <a:rPr lang="en-US" sz="3600" b="1" dirty="0" err="1"/>
              <a:t>KazNU</a:t>
            </a:r>
            <a:endParaRPr lang="ru-RU" sz="3600" b="1" dirty="0"/>
          </a:p>
        </p:txBody>
      </p:sp>
      <p:sp>
        <p:nvSpPr>
          <p:cNvPr id="6" name="Подзаголовок 2">
            <a:extLst>
              <a:ext uri="{FF2B5EF4-FFF2-40B4-BE49-F238E27FC236}">
                <a16:creationId xmlns:a16="http://schemas.microsoft.com/office/drawing/2014/main" id="{3BCAE2CE-F5D8-4BB6-A52B-9737F0CA11B5}"/>
              </a:ext>
            </a:extLst>
          </p:cNvPr>
          <p:cNvSpPr txBox="1">
            <a:spLocks/>
          </p:cNvSpPr>
          <p:nvPr/>
        </p:nvSpPr>
        <p:spPr>
          <a:xfrm>
            <a:off x="2654023" y="6289594"/>
            <a:ext cx="6831673" cy="4334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/>
              <a:t>2021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25F28594-E3E7-4921-BB26-C93A4252F5E9}"/>
              </a:ext>
            </a:extLst>
          </p:cNvPr>
          <p:cNvSpPr txBox="1">
            <a:spLocks/>
          </p:cNvSpPr>
          <p:nvPr/>
        </p:nvSpPr>
        <p:spPr>
          <a:xfrm>
            <a:off x="1889246" y="4003787"/>
            <a:ext cx="8361229" cy="86214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66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/>
              <a:t>Lecture </a:t>
            </a:r>
            <a:r>
              <a:rPr lang="ru-RU" sz="4000" b="1" dirty="0"/>
              <a:t> № 7</a:t>
            </a:r>
          </a:p>
          <a:p>
            <a:r>
              <a:rPr lang="en-US" sz="4000" dirty="0"/>
              <a:t>Monolingual, bilingual and multilingual dictionaries</a:t>
            </a:r>
            <a:r>
              <a:rPr lang="ru-RU" sz="4000" b="1" dirty="0"/>
              <a:t>	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424638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C76B07-FDBD-4CB7-8170-67F9956B8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5689242"/>
          </a:xfrm>
        </p:spPr>
        <p:txBody>
          <a:bodyPr>
            <a:normAutofit/>
          </a:bodyPr>
          <a:lstStyle/>
          <a:p>
            <a:br>
              <a:rPr lang="ru-RU" sz="1600" dirty="0"/>
            </a:br>
            <a:br>
              <a:rPr lang="ru-RU" sz="1600" dirty="0"/>
            </a:br>
            <a:r>
              <a:rPr lang="en-US" sz="1800" dirty="0"/>
              <a:t>References:</a:t>
            </a:r>
            <a:br>
              <a:rPr lang="en-US" sz="1800" dirty="0"/>
            </a:br>
            <a:br>
              <a:rPr lang="en-US" sz="1800" dirty="0"/>
            </a:br>
            <a:r>
              <a:rPr lang="en-US" sz="1800" dirty="0"/>
              <a:t>1. </a:t>
            </a:r>
            <a:r>
              <a:rPr lang="en-US" sz="1800" dirty="0" err="1"/>
              <a:t>Apazhev</a:t>
            </a:r>
            <a:r>
              <a:rPr lang="en-US" sz="1800" dirty="0"/>
              <a:t> M. L. Lexicography: Theory and Practice. - Nalchik, </a:t>
            </a:r>
            <a:r>
              <a:rPr lang="ru-RU" sz="1800" dirty="0"/>
              <a:t> </a:t>
            </a:r>
            <a:r>
              <a:rPr lang="en-US" sz="1800" dirty="0"/>
              <a:t>Elbrus, 2005, 382p</a:t>
            </a:r>
            <a:br>
              <a:rPr lang="en-US" sz="1600" dirty="0"/>
            </a:b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326504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BC9891-6751-47AC-8441-AE5A5C595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0776" y="444114"/>
            <a:ext cx="4644000" cy="1341602"/>
          </a:xfrm>
        </p:spPr>
        <p:txBody>
          <a:bodyPr rtlCol="0">
            <a:noAutofit/>
          </a:bodyPr>
          <a:lstStyle/>
          <a:p>
            <a:pPr rtl="0"/>
            <a:r>
              <a:rPr lang="en-US" sz="3500"/>
              <a:t>Questions</a:t>
            </a:r>
            <a:r>
              <a:rPr lang="ru-RU" sz="3500"/>
              <a:t>? </a:t>
            </a:r>
            <a:endParaRPr lang="ru-RU" sz="35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903E92E-7C10-4FDF-B7B0-BF5A5A7DC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043" y="2139709"/>
            <a:ext cx="5469466" cy="1962082"/>
          </a:xfrm>
        </p:spPr>
        <p:txBody>
          <a:bodyPr rtlCol="0"/>
          <a:lstStyle/>
          <a:p>
            <a:pPr marL="0" indent="0">
              <a:buNone/>
            </a:pPr>
            <a:r>
              <a:rPr lang="ru-RU" dirty="0"/>
              <a:t>...</a:t>
            </a:r>
          </a:p>
          <a:p>
            <a:endParaRPr lang="ru-RU" dirty="0"/>
          </a:p>
        </p:txBody>
      </p:sp>
      <p:sp>
        <p:nvSpPr>
          <p:cNvPr id="4" name="Текст 3">
            <a:extLst>
              <a:ext uri="{FF2B5EF4-FFF2-40B4-BE49-F238E27FC236}">
                <a16:creationId xmlns:a16="http://schemas.microsoft.com/office/drawing/2014/main" id="{5F0C8121-738F-4674-914D-B3EE5ED89F5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endParaRPr lang="ru-RU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813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altLang="en-US"/>
            </a:br>
            <a:br>
              <a:rPr lang="ru-RU" altLang="en-US"/>
            </a:br>
            <a:endParaRPr lang="ru-RU" alt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2209800" y="533400"/>
            <a:ext cx="78613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 altLang="en-US" sz="3200">
              <a:latin typeface="Arial" panose="020B0604020202020204" pitchFamily="34" charset="0"/>
            </a:endParaRP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2209800" y="457200"/>
            <a:ext cx="7696200" cy="550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13347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78117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42887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3076575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533775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990975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448175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905375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 dirty="0">
                <a:solidFill>
                  <a:schemeClr val="tx2"/>
                </a:solidFill>
                <a:latin typeface="Arial" panose="020B0604020202020204" pitchFamily="34" charset="0"/>
              </a:rPr>
              <a:t>Contents:</a:t>
            </a:r>
          </a:p>
          <a:p>
            <a:endParaRPr lang="en-US" altLang="en-US" sz="3200" dirty="0">
              <a:latin typeface="Arial" panose="020B0604020202020204" pitchFamily="34" charset="0"/>
            </a:endParaRPr>
          </a:p>
          <a:p>
            <a:r>
              <a:rPr lang="en-US" altLang="en-US" sz="3200" dirty="0">
                <a:latin typeface="Arial" panose="020B0604020202020204" pitchFamily="34" charset="0"/>
              </a:rPr>
              <a:t>1. Lexicography.</a:t>
            </a:r>
          </a:p>
          <a:p>
            <a:endParaRPr lang="en-US" altLang="en-US" sz="3200" dirty="0">
              <a:latin typeface="Arial" panose="020B0604020202020204" pitchFamily="34" charset="0"/>
            </a:endParaRPr>
          </a:p>
          <a:p>
            <a:r>
              <a:rPr lang="en-US" altLang="en-US" sz="3200" dirty="0">
                <a:latin typeface="Arial" panose="020B0604020202020204" pitchFamily="34" charset="0"/>
              </a:rPr>
              <a:t>2. Types of dictionaries.</a:t>
            </a:r>
          </a:p>
          <a:p>
            <a:endParaRPr lang="en-US" altLang="en-US" sz="3200" dirty="0">
              <a:latin typeface="Arial" panose="020B0604020202020204" pitchFamily="34" charset="0"/>
            </a:endParaRPr>
          </a:p>
          <a:p>
            <a:r>
              <a:rPr lang="en-US" altLang="en-US" sz="3200" dirty="0">
                <a:latin typeface="Arial" panose="020B0604020202020204" pitchFamily="34" charset="0"/>
              </a:rPr>
              <a:t>3. Linguistic dictionaries and their types.</a:t>
            </a:r>
          </a:p>
          <a:p>
            <a:endParaRPr lang="en-US" altLang="en-US" sz="3200" dirty="0">
              <a:latin typeface="Arial" panose="020B0604020202020204" pitchFamily="34" charset="0"/>
            </a:endParaRPr>
          </a:p>
          <a:p>
            <a:r>
              <a:rPr lang="en-US" altLang="en-US" sz="3200" dirty="0">
                <a:latin typeface="Arial" panose="020B0604020202020204" pitchFamily="34" charset="0"/>
              </a:rPr>
              <a:t>4. Explanatory dictionaries.</a:t>
            </a:r>
          </a:p>
          <a:p>
            <a:endParaRPr lang="en-US" altLang="en-US" sz="3200" dirty="0">
              <a:latin typeface="Arial" panose="020B0604020202020204" pitchFamily="34" charset="0"/>
            </a:endParaRPr>
          </a:p>
          <a:p>
            <a:r>
              <a:rPr lang="en-US" altLang="en-US" sz="3200" dirty="0">
                <a:latin typeface="Arial" panose="020B0604020202020204" pitchFamily="34" charset="0"/>
              </a:rPr>
              <a:t>5. </a:t>
            </a:r>
            <a:r>
              <a:rPr lang="kk-KZ" altLang="en-US" sz="3200" dirty="0">
                <a:latin typeface="Arial" panose="020B0604020202020204" pitchFamily="34" charset="0"/>
              </a:rPr>
              <a:t>Т</a:t>
            </a:r>
            <a:r>
              <a:rPr lang="en-US" altLang="en-US" sz="3200" dirty="0" err="1">
                <a:latin typeface="Arial" panose="020B0604020202020204" pitchFamily="34" charset="0"/>
              </a:rPr>
              <a:t>ypes</a:t>
            </a:r>
            <a:r>
              <a:rPr lang="en-US" altLang="en-US" sz="3200" dirty="0">
                <a:latin typeface="Arial" panose="020B0604020202020204" pitchFamily="34" charset="0"/>
              </a:rPr>
              <a:t> of word interpretation</a:t>
            </a:r>
            <a:endParaRPr lang="ru-RU" altLang="en-US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601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1293814"/>
            <a:ext cx="8001000" cy="3387725"/>
          </a:xfrm>
          <a:noFill/>
          <a:ln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3600" dirty="0">
                <a:latin typeface="Arial" panose="020B0604020202020204" pitchFamily="34" charset="0"/>
              </a:rPr>
              <a:t>Lexicography is the science that deals with the theory and practice of compiling dictionaries. </a:t>
            </a:r>
            <a:br>
              <a:rPr lang="kk-KZ" altLang="en-US" sz="3600" dirty="0">
                <a:latin typeface="Arial" panose="020B0604020202020204" pitchFamily="34" charset="0"/>
              </a:rPr>
            </a:br>
            <a:br>
              <a:rPr lang="kk-KZ" altLang="en-US" sz="3600" dirty="0">
                <a:latin typeface="Arial" panose="020B0604020202020204" pitchFamily="34" charset="0"/>
              </a:rPr>
            </a:br>
            <a:r>
              <a:rPr lang="en-US" altLang="en-US" sz="3600" dirty="0">
                <a:latin typeface="Arial" panose="020B0604020202020204" pitchFamily="34" charset="0"/>
              </a:rPr>
              <a:t>Glossary - an alphabetical list of words explained in a dictionary.</a:t>
            </a:r>
            <a:endParaRPr lang="ru-RU" altLang="en-US" sz="3600" i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760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1114933"/>
            <a:ext cx="10058400" cy="5578475"/>
          </a:xfrm>
          <a:noFill/>
          <a:ln/>
        </p:spPr>
        <p:txBody>
          <a:bodyPr>
            <a:normAutofit/>
          </a:bodyPr>
          <a:lstStyle/>
          <a:p>
            <a:pPr algn="just"/>
            <a:r>
              <a:rPr lang="kk-KZ" altLang="en-US" sz="3000" dirty="0">
                <a:solidFill>
                  <a:schemeClr val="tx1"/>
                </a:solidFill>
                <a:latin typeface="Arial" panose="020B0604020202020204" pitchFamily="34" charset="0"/>
              </a:rPr>
              <a:t>	</a:t>
            </a:r>
            <a:r>
              <a:rPr lang="en-US" altLang="en-US" sz="3000" dirty="0">
                <a:solidFill>
                  <a:schemeClr val="tx1"/>
                </a:solidFill>
                <a:latin typeface="Arial" panose="020B0604020202020204" pitchFamily="34" charset="0"/>
              </a:rPr>
              <a:t>All dictionaries are divided into encyclopedic and linguistic. In encyclopedic dictionaries - nouns (names of people, names of cities, rivers, etc.); in linguistic dictionaries - words of different parts of speech. Encyclopedic dictionaries are compiled in order to inform about the world of things and phenomena: they explain scientific concepts, provide information about famous people, etc. linguistic dictionaries contain information about words. So in explanatory dictionaries, information is given about the meaning of a word, its spelling and pronunciation, about grammatical properties, about stylistic coloring, examples of its use in the text.</a:t>
            </a:r>
            <a:endParaRPr lang="ru-RU" altLang="en-US" sz="3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697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647700"/>
            <a:ext cx="7772400" cy="1066800"/>
          </a:xfrm>
          <a:noFill/>
          <a:ln/>
        </p:spPr>
        <p:txBody>
          <a:bodyPr/>
          <a:lstStyle/>
          <a:p>
            <a:pPr algn="ctr"/>
            <a:r>
              <a:rPr lang="en-US" altLang="en-US" sz="4000" dirty="0"/>
              <a:t>Types of linguistic dictionaries</a:t>
            </a:r>
            <a:br>
              <a:rPr lang="ru-RU" altLang="en-US" sz="32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ru-RU" altLang="en-US" sz="32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99616" y="1508760"/>
            <a:ext cx="9875520" cy="4434840"/>
          </a:xfrm>
          <a:noFill/>
          <a:ln/>
        </p:spPr>
        <p:txBody>
          <a:bodyPr/>
          <a:lstStyle/>
          <a:p>
            <a:r>
              <a:rPr lang="en-US" b="1" dirty="0"/>
              <a:t>1. Bilingual: English-Russian, Chinese-Russian, etc. Created for translation.</a:t>
            </a:r>
          </a:p>
          <a:p>
            <a:r>
              <a:rPr lang="en-US" b="1" dirty="0"/>
              <a:t>2. Monolingual.</a:t>
            </a:r>
          </a:p>
          <a:p>
            <a:r>
              <a:rPr lang="en-US" b="1" dirty="0"/>
              <a:t>Monolingual dictionaries can be divided into several groups according to the following criteria:</a:t>
            </a:r>
          </a:p>
          <a:p>
            <a:r>
              <a:rPr lang="en-US" dirty="0"/>
              <a:t>The vocabulary is described in the dictionary.</a:t>
            </a:r>
          </a:p>
          <a:p>
            <a:r>
              <a:rPr lang="en-US" b="1" dirty="0"/>
              <a:t>On this basis, dictionaries are divided into dictionaries of the literary language, dictionaries of dialect, jargon, etc.</a:t>
            </a:r>
          </a:p>
          <a:p>
            <a:r>
              <a:rPr lang="en-US" b="1" dirty="0"/>
              <a:t>2) The information about the word is contained.</a:t>
            </a:r>
          </a:p>
          <a:p>
            <a:pPr marL="0" indent="0">
              <a:lnSpc>
                <a:spcPct val="90000"/>
              </a:lnSpc>
              <a:buNone/>
            </a:pPr>
            <a:endParaRPr lang="ru-RU" altLang="en-US" sz="3000" dirty="0"/>
          </a:p>
        </p:txBody>
      </p:sp>
    </p:spTree>
    <p:extLst>
      <p:ext uri="{BB962C8B-B14F-4D97-AF65-F5344CB8AC3E}">
        <p14:creationId xmlns:p14="http://schemas.microsoft.com/office/powerpoint/2010/main" val="2550124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dirty="0"/>
              <a:t>Types of dictionaries</a:t>
            </a:r>
            <a:br>
              <a:rPr lang="ru-RU" altLang="en-US" dirty="0"/>
            </a:br>
            <a:br>
              <a:rPr lang="ru-RU" altLang="en-US" dirty="0"/>
            </a:br>
            <a:br>
              <a:rPr lang="ru-RU" altLang="en-US" dirty="0"/>
            </a:br>
            <a:br>
              <a:rPr lang="ru-RU" altLang="en-US" dirty="0"/>
            </a:br>
            <a:endParaRPr lang="ru-RU" altLang="en-US" dirty="0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97280" y="1755648"/>
            <a:ext cx="11000232" cy="3806952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altLang="en-US" sz="2000" dirty="0"/>
              <a:t>Complex dictionaries - the maximum amount of information about a word.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en-US" sz="2000" dirty="0"/>
              <a:t>Aspect dictionaries - contain information of only one kind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en-US" sz="2000" dirty="0"/>
              <a:t>Spelling dictionaries - writing a word.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en-US" sz="2000" dirty="0"/>
              <a:t>Spelling dictionaries - correct spelling and pronunciation.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en-US" sz="2000" dirty="0"/>
              <a:t>Etymological dictionaries - the origin of the word.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en-US" sz="2000" dirty="0"/>
              <a:t>Phraseological dictionaries –phraseological units.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en-US" sz="2000" dirty="0"/>
              <a:t>Dictionaries of synonyms, antonyms, paronyms are separate vocabulary groups.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en-US" sz="2000" dirty="0"/>
              <a:t>Explanatory dictionaries - the meaning of a word, its interpretation.</a:t>
            </a:r>
            <a:endParaRPr lang="ru-RU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119029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dirty="0"/>
              <a:t>Types of dictionaries</a:t>
            </a:r>
            <a:br>
              <a:rPr lang="ru-RU" altLang="en-US" dirty="0"/>
            </a:br>
            <a:br>
              <a:rPr lang="ru-RU" altLang="en-US" dirty="0"/>
            </a:br>
            <a:br>
              <a:rPr lang="ru-RU" altLang="en-US" dirty="0"/>
            </a:br>
            <a:br>
              <a:rPr lang="ru-RU" altLang="en-US" dirty="0"/>
            </a:br>
            <a:endParaRPr lang="ru-RU" altLang="en-US" dirty="0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97280" y="1755648"/>
            <a:ext cx="11000232" cy="3806952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altLang="en-US" sz="3000" dirty="0">
                <a:solidFill>
                  <a:schemeClr val="tx1"/>
                </a:solidFill>
                <a:latin typeface="Arial" panose="020B0604020202020204" pitchFamily="34" charset="0"/>
              </a:rPr>
              <a:t>3) For whom the dictionary is intended. Dictionaries for general use (the most widely used vocabulary), academic (the most complete vocabulary, include outdated, little-used words), educational (teach the correct use of the word) and specialized (reference dictionaries, for representatives of certain professions).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en-US" sz="3000" dirty="0">
                <a:solidFill>
                  <a:schemeClr val="tx1"/>
                </a:solidFill>
                <a:latin typeface="Arial" panose="020B0604020202020204" pitchFamily="34" charset="0"/>
              </a:rPr>
              <a:t>4) What are the information carriers. "Paper" dictionaries - books. Electronic dictionaries are computer dictionaries.</a:t>
            </a:r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375730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452438"/>
            <a:ext cx="7772400" cy="5453062"/>
          </a:xfrm>
        </p:spPr>
        <p:txBody>
          <a:bodyPr/>
          <a:lstStyle/>
          <a:p>
            <a:r>
              <a:rPr lang="en-US" altLang="en-US" sz="3200" dirty="0">
                <a:latin typeface="Arial" panose="020B0604020202020204" pitchFamily="34" charset="0"/>
              </a:rPr>
              <a:t>Explanatory dictionaries - the main type of linguistic dictionaries, are designed to interpret, describe the meaning of words. Each separate word has its own dictionary entry - a description of the meaning of the word, its grammatical characteristics, accompanied by stylistic marks.</a:t>
            </a:r>
            <a:endParaRPr lang="ru-RU" altLang="en-US" sz="3200" i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8455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682625"/>
            <a:ext cx="9927336" cy="4940300"/>
          </a:xfrm>
        </p:spPr>
        <p:txBody>
          <a:bodyPr>
            <a:normAutofit/>
          </a:bodyPr>
          <a:lstStyle/>
          <a:p>
            <a:r>
              <a:rPr lang="en-US" altLang="en-US" sz="3000" dirty="0">
                <a:latin typeface="Arial" panose="020B0604020202020204" pitchFamily="34" charset="0"/>
              </a:rPr>
              <a:t>Types of word interpretation</a:t>
            </a:r>
            <a:r>
              <a:rPr lang="ru-RU" altLang="en-US" sz="3000" dirty="0">
                <a:latin typeface="Arial" panose="020B0604020202020204" pitchFamily="34" charset="0"/>
              </a:rPr>
              <a:t>:</a:t>
            </a:r>
            <a:br>
              <a:rPr lang="ru-RU" altLang="en-US" sz="3000" dirty="0">
                <a:latin typeface="Arial" panose="020B0604020202020204" pitchFamily="34" charset="0"/>
              </a:rPr>
            </a:br>
            <a:r>
              <a:rPr lang="en-US" altLang="en-US" sz="3000" dirty="0">
                <a:solidFill>
                  <a:schemeClr val="tx1"/>
                </a:solidFill>
                <a:latin typeface="Arial" panose="020B0604020202020204" pitchFamily="34" charset="0"/>
              </a:rPr>
              <a:t>1) descriptive - the most complete way of interpretation, a detailed description of the meaning, listing the attributes of the object. </a:t>
            </a:r>
            <a:br>
              <a:rPr lang="kk-KZ" altLang="en-US" sz="30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en-US" altLang="en-US" sz="3000" dirty="0">
                <a:solidFill>
                  <a:schemeClr val="tx1"/>
                </a:solidFill>
                <a:latin typeface="Arial" panose="020B0604020202020204" pitchFamily="34" charset="0"/>
              </a:rPr>
              <a:t>2) Synonymous (selection of synonyms), identifying (identical in meaning, a synonym is introduced using the same words as ) </a:t>
            </a:r>
            <a:br>
              <a:rPr lang="kk-KZ" altLang="en-US" sz="30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en-US" altLang="en-US" sz="3000" dirty="0">
                <a:solidFill>
                  <a:schemeClr val="tx1"/>
                </a:solidFill>
                <a:latin typeface="Arial" panose="020B0604020202020204" pitchFamily="34" charset="0"/>
              </a:rPr>
              <a:t>3) In some cases, instead of the interpretation of a word, a reference to another word is given (with the help of a label, see ) - this method is called reference .</a:t>
            </a:r>
            <a:br>
              <a:rPr lang="ru-RU" altLang="en-US" sz="30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ru-RU" altLang="en-US" sz="2800" i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418504"/>
      </p:ext>
    </p:extLst>
  </p:cSld>
  <p:clrMapOvr>
    <a:masterClrMapping/>
  </p:clrMapOvr>
</p:sld>
</file>

<file path=ppt/theme/theme1.xml><?xml version="1.0" encoding="utf-8"?>
<a:theme xmlns:a="http://schemas.openxmlformats.org/drawingml/2006/main" name="tf22874644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0307872_TF22874644" id="{93FE1A9D-736E-40CB-B67C-057CF5914018}" vid="{87467582-AE40-484C-8492-F76A7EBDCB0E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8E1E7B-2E87-4FF3-8F3F-2C35BCD32914}">
  <ds:schemaRefs>
    <ds:schemaRef ds:uri="http://schemas.microsoft.com/office/2006/documentManagement/types"/>
    <ds:schemaRef ds:uri="http://purl.org/dc/dcmitype/"/>
    <ds:schemaRef ds:uri="6dc4bcd6-49db-4c07-9060-8acfc67cef9f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schemas.microsoft.com/office/infopath/2007/PartnerControls"/>
    <ds:schemaRef ds:uri="fb0879af-3eba-417a-a55a-ffe6dcd6ca77"/>
    <ds:schemaRef ds:uri="http://schemas.microsoft.com/sharepoint/v3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B385ACAB-C996-4B2F-9E78-9D032D37D8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3C31DB6-321D-4487-B0E2-6DD8623328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tf22874644</Template>
  <TotalTime>0</TotalTime>
  <Words>299</Words>
  <Application>Microsoft Office PowerPoint</Application>
  <PresentationFormat>Широкоэкранный</PresentationFormat>
  <Paragraphs>46</Paragraphs>
  <Slides>11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Franklin Gothic Book</vt:lpstr>
      <vt:lpstr>Impact</vt:lpstr>
      <vt:lpstr>tf22874644</vt:lpstr>
      <vt:lpstr>Language resources</vt:lpstr>
      <vt:lpstr>  </vt:lpstr>
      <vt:lpstr>Lexicography is the science that deals with the theory and practice of compiling dictionaries.   Glossary - an alphabetical list of words explained in a dictionary.</vt:lpstr>
      <vt:lpstr> All dictionaries are divided into encyclopedic and linguistic. In encyclopedic dictionaries - nouns (names of people, names of cities, rivers, etc.); in linguistic dictionaries - words of different parts of speech. Encyclopedic dictionaries are compiled in order to inform about the world of things and phenomena: they explain scientific concepts, provide information about famous people, etc. linguistic dictionaries contain information about words. So in explanatory dictionaries, information is given about the meaning of a word, its spelling and pronunciation, about grammatical properties, about stylistic coloring, examples of its use in the text.</vt:lpstr>
      <vt:lpstr>Types of linguistic dictionaries </vt:lpstr>
      <vt:lpstr>Types of dictionaries    </vt:lpstr>
      <vt:lpstr>Types of dictionaries    </vt:lpstr>
      <vt:lpstr>Explanatory dictionaries - the main type of linguistic dictionaries, are designed to interpret, describe the meaning of words. Each separate word has its own dictionary entry - a description of the meaning of the word, its grammatical characteristics, accompanied by stylistic marks.</vt:lpstr>
      <vt:lpstr>Types of word interpretation: 1) descriptive - the most complete way of interpretation, a detailed description of the meaning, listing the attributes of the object.  2) Synonymous (selection of synonyms), identifying (identical in meaning, a synonym is introduced using the same words as )  3) In some cases, instead of the interpretation of a word, a reference to another word is given (with the help of a label, see ) - this method is called reference . </vt:lpstr>
      <vt:lpstr>  References:  1. Apazhev M. L. Lexicography: Theory and Practice. - Nalchik,  Elbrus, 2005, 382p </vt:lpstr>
      <vt:lpstr>Questions?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2020-07-06T05:37:12Z</dcterms:created>
  <dcterms:modified xsi:type="dcterms:W3CDTF">2021-05-03T07:40:58Z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