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75" r:id="rId4"/>
    <p:sldId id="285" r:id="rId5"/>
    <p:sldId id="267" r:id="rId6"/>
    <p:sldId id="279" r:id="rId7"/>
    <p:sldId id="280" r:id="rId8"/>
    <p:sldId id="281" r:id="rId9"/>
    <p:sldId id="283" r:id="rId10"/>
    <p:sldId id="284" r:id="rId11"/>
    <p:sldId id="287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4"/>
    <p:restoredTop sz="93750"/>
  </p:normalViewPr>
  <p:slideViewPr>
    <p:cSldViewPr snapToGrid="0" snapToObjects="1" showGuides="1">
      <p:cViewPr varScale="1">
        <p:scale>
          <a:sx n="99" d="100"/>
          <a:sy n="99" d="100"/>
        </p:scale>
        <p:origin x="208" y="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v>Suborbital passengers</c:v>
          </c:tx>
          <c:marker>
            <c:symbol val="none"/>
          </c:marker>
          <c:cat>
            <c:numRef>
              <c:f>Tabelle1!$A$1:$T$1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Tabelle1!$A$2:$T$2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  <c:pt idx="5">
                  <c:v>250</c:v>
                </c:pt>
                <c:pt idx="6">
                  <c:v>1000</c:v>
                </c:pt>
                <c:pt idx="7">
                  <c:v>1200</c:v>
                </c:pt>
                <c:pt idx="8">
                  <c:v>1350</c:v>
                </c:pt>
                <c:pt idx="9">
                  <c:v>1700</c:v>
                </c:pt>
                <c:pt idx="10">
                  <c:v>1900</c:v>
                </c:pt>
                <c:pt idx="11">
                  <c:v>2300</c:v>
                </c:pt>
                <c:pt idx="12">
                  <c:v>2750</c:v>
                </c:pt>
                <c:pt idx="13">
                  <c:v>3400</c:v>
                </c:pt>
                <c:pt idx="14">
                  <c:v>4000</c:v>
                </c:pt>
                <c:pt idx="15">
                  <c:v>5400</c:v>
                </c:pt>
                <c:pt idx="16">
                  <c:v>6750</c:v>
                </c:pt>
                <c:pt idx="17">
                  <c:v>8700</c:v>
                </c:pt>
                <c:pt idx="18">
                  <c:v>10250</c:v>
                </c:pt>
                <c:pt idx="19">
                  <c:v>13250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9D-3643-881A-18FA8A9D0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07008"/>
        <c:axId val="30508544"/>
      </c:lineChart>
      <c:lineChart>
        <c:grouping val="standard"/>
        <c:varyColors val="0"/>
        <c:ser>
          <c:idx val="0"/>
          <c:order val="1"/>
          <c:tx>
            <c:v>Orbital passengers</c:v>
          </c:tx>
          <c:marker>
            <c:symbol val="none"/>
          </c:marker>
          <c:val>
            <c:numRef>
              <c:f>Tabelle1!$A$4:$T$4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3.2</c:v>
                </c:pt>
                <c:pt idx="6">
                  <c:v>4</c:v>
                </c:pt>
                <c:pt idx="7">
                  <c:v>5</c:v>
                </c:pt>
                <c:pt idx="8">
                  <c:v>9</c:v>
                </c:pt>
                <c:pt idx="9">
                  <c:v>10</c:v>
                </c:pt>
                <c:pt idx="10">
                  <c:v>13</c:v>
                </c:pt>
                <c:pt idx="11">
                  <c:v>15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35</c:v>
                </c:pt>
                <c:pt idx="16">
                  <c:v>39</c:v>
                </c:pt>
                <c:pt idx="17">
                  <c:v>43</c:v>
                </c:pt>
                <c:pt idx="18">
                  <c:v>48</c:v>
                </c:pt>
                <c:pt idx="19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9D-3643-881A-18FA8A9D0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11872"/>
        <c:axId val="30510080"/>
      </c:lineChart>
      <c:catAx>
        <c:axId val="3050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0508544"/>
        <c:crosses val="autoZero"/>
        <c:auto val="1"/>
        <c:lblAlgn val="ctr"/>
        <c:lblOffset val="100"/>
        <c:tickLblSkip val="2"/>
        <c:noMultiLvlLbl val="0"/>
      </c:catAx>
      <c:valAx>
        <c:axId val="30508544"/>
        <c:scaling>
          <c:orientation val="minMax"/>
          <c:max val="16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0507008"/>
        <c:crosses val="autoZero"/>
        <c:crossBetween val="between"/>
        <c:majorUnit val="2000"/>
      </c:valAx>
      <c:valAx>
        <c:axId val="305100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0511872"/>
        <c:crosses val="max"/>
        <c:crossBetween val="between"/>
      </c:valAx>
      <c:catAx>
        <c:axId val="30511872"/>
        <c:scaling>
          <c:orientation val="minMax"/>
        </c:scaling>
        <c:delete val="1"/>
        <c:axPos val="b"/>
        <c:majorTickMark val="out"/>
        <c:minorTickMark val="none"/>
        <c:tickLblPos val="none"/>
        <c:crossAx val="30510080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E79AC-1FEF-1F4D-B855-F8435463B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D831B0-9A0C-BF43-B8BD-A44ED1BB1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83047-98B4-144F-9ACF-346F7B1B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5B5B-5732-8C49-889D-94D4A97FBE7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AE7CCA-0F1A-4D49-B505-84C3EA05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718D29-E056-5A4E-8A49-2D751292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D228-ACDF-7245-B48C-EE59379D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7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EAB45-1584-2842-8210-62BB2496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0D2507-6820-874D-8D15-471030A63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EFA3A0-4FD8-5C4A-A547-9AB7B979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5B5B-5732-8C49-889D-94D4A97FBE7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1F5AD1-F6AD-BA4B-A110-180A214C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F22062-01CE-CC4C-B85A-B5108695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D228-ACDF-7245-B48C-EE59379D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9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958974-38DC-F249-ABBE-E1F23C04B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22C23C-EAB7-BC41-A5FE-6EDCC23D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8E5C3-F187-574A-9C0E-A7B3C6A0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5B5B-5732-8C49-889D-94D4A97FBE7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A441-48CA-AB4E-A4EA-E75D3A67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C8BE1A-4451-5142-9A3A-3AB353E2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D228-ACDF-7245-B48C-EE59379D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4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25344"/>
            <a:ext cx="2152615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25344"/>
            <a:ext cx="2152615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231901"/>
            <a:ext cx="1748349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748351" y="1232519"/>
            <a:ext cx="9599807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48367" y="1782763"/>
            <a:ext cx="9599084" cy="4297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47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25344"/>
            <a:ext cx="2152615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25344"/>
            <a:ext cx="2152615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48367" y="5667375"/>
            <a:ext cx="9599084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747243" y="1772816"/>
            <a:ext cx="9599084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748351" y="1232519"/>
            <a:ext cx="9599807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BD838-10A1-AC4A-B953-CD32DAD8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761F1-CEDD-1146-B741-721DF740A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6A7D7-37DC-8B4D-9644-801BB763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5B5B-5732-8C49-889D-94D4A97FBE7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007CEF-D88B-4249-9BE3-1126F8B9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56936-6D1E-CB40-81A3-7B98388C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D228-ACDF-7245-B48C-EE59379D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1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224D7-0725-7A4E-AF42-C6C51D48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4A1ADA-736B-0949-B6DF-E187582DF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91C088-D840-8D43-A23E-7B0BE9EA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5B5B-5732-8C49-889D-94D4A97FBE7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9A73A-A36B-C040-A579-D5B2629A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2420A-DFFE-3E49-8437-6456D3BC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D228-ACDF-7245-B48C-EE59379D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7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22888-4845-0243-A86C-36B69B71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1CBFB-ECA8-8549-B035-22BC31565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AA9378-6EFE-6A42-B21F-295C10848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FBDB95-1542-EF41-8BBB-DBB3C0C5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5B5B-5732-8C49-889D-94D4A97FBE7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0AA5D3-3ACD-5544-82E1-9FAFD84C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861D0C-A951-734C-8D0C-9EBC3401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D228-ACDF-7245-B48C-EE59379D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70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D4924-7DD6-4546-8B89-7FCE400C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9C5A98-1E36-1A42-B322-7293611B9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C7A2DB-DFC0-B844-AE75-58744AF3B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CA8558-0C1D-EA46-9247-5AC6D8302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E4EF36-4794-3D45-B198-32B14455C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70207F-01C6-C64C-8CCB-EC0811E5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5B5B-5732-8C49-889D-94D4A97FBE7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C4E020-C5ED-F94F-B36E-A926F132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3F1CCE-AF3C-2A49-A60B-AF678E22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D228-ACDF-7245-B48C-EE59379D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0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78398-2F3E-DF46-B957-FBB99C6CE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934025-1F20-5948-BDE7-6487E968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5B5B-5732-8C49-889D-94D4A97FBE7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FD0E72-6EFF-AA41-B1D6-28217FEA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0F45AE-4DCF-1445-B226-89F2DAD6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D228-ACDF-7245-B48C-EE59379D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2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83ADAE-3FC6-3341-ADAD-FBF08DB1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5B5B-5732-8C49-889D-94D4A97FBE7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5BA98A-CB98-174C-83A5-2AF68018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A1AA91-FB7A-C34D-B01B-ADBD9D85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D228-ACDF-7245-B48C-EE59379D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67542-CDE0-BE4C-8FDC-D1AC4331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F2BA56-B7C1-4047-9B81-3B22E7C8F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7D9286-69CA-434D-A1A0-EE46F45E8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840097-0F87-0E4F-910F-E322E3549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5B5B-5732-8C49-889D-94D4A97FBE7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B8AE75-2C60-CA4F-A288-89943034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BBF72D-0096-7C4A-A648-AAE6C696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D228-ACDF-7245-B48C-EE59379D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2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8FE4B-BE4B-6846-BC27-75C3E722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E92338-3E9B-E94B-B7D4-B720EEC2D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A316BA-79B5-CF40-8836-D0372008E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D92470-BC8C-564C-9A07-216E81D1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5B5B-5732-8C49-889D-94D4A97FBE7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8CA4C0-0019-4D4F-9EFE-D9B871F8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5390DE-3B3B-8949-BE01-D0207648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D228-ACDF-7245-B48C-EE59379D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8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417F-D2D5-9F4C-8369-818D196D0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AFA911-30A1-6B4B-BAD7-A02901BE1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8CCC16-8262-174A-ADEB-77A2219CB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F5B5B-5732-8C49-889D-94D4A97FBE7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4DD4D-928D-524E-AE32-6E0FF6933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74CB6A-6390-CA48-B9DB-D701DD4EF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5D228-ACDF-7245-B48C-EE59379D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7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733" y="761766"/>
            <a:ext cx="8930598" cy="571951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40"/>
              </a:spcBef>
            </a:pPr>
            <a:r>
              <a:rPr lang="en-US" sz="3600" dirty="0">
                <a:latin typeface="PT Sans" panose="020B0503020203020204" pitchFamily="34" charset="-52"/>
              </a:rPr>
              <a:t>AL-FARABI KAZAKH NATIONAL UNIVERSITY</a:t>
            </a:r>
            <a:r>
              <a:rPr lang="ru-RU" sz="3600" dirty="0">
                <a:latin typeface="PT Sans" panose="020B0503020203020204" pitchFamily="34" charset="-52"/>
              </a:rPr>
              <a:t> </a:t>
            </a:r>
            <a:endParaRPr sz="36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8734" y="1823710"/>
            <a:ext cx="8230984" cy="325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lang="en-US" sz="2000" dirty="0">
                <a:latin typeface="PT Sans" panose="020B0503020203020204" pitchFamily="34" charset="-52"/>
              </a:rPr>
              <a:t>Department of Recreational geography and tourism</a:t>
            </a:r>
            <a:r>
              <a:rPr lang="en-US" sz="2000" spc="-47" dirty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endParaRPr lang="ru-RU" sz="2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9D5EB-7799-49F6-AC59-525B93387E7E}"/>
              </a:ext>
            </a:extLst>
          </p:cNvPr>
          <p:cNvSpPr txBox="1"/>
          <p:nvPr/>
        </p:nvSpPr>
        <p:spPr>
          <a:xfrm>
            <a:off x="1413077" y="2900706"/>
            <a:ext cx="824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PT Sans" panose="020B0503020203020204" pitchFamily="34" charset="-52"/>
                <a:ea typeface="PT Sans" panose="020B0503020203020204" pitchFamily="34" charset="-52"/>
              </a:rPr>
              <a:t>Transportation in Tourism</a:t>
            </a:r>
            <a:endParaRPr lang="ru-RU" sz="48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3078" y="41606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933">
              <a:spcBef>
                <a:spcPts val="2047"/>
              </a:spcBef>
            </a:pPr>
            <a:r>
              <a:rPr lang="en-US" sz="2000" dirty="0">
                <a:latin typeface="PT Sans" panose="020B0503020203020204" pitchFamily="34" charset="-52"/>
                <a:cs typeface="Arial" panose="020B0604020202020204" pitchFamily="34" charset="0"/>
              </a:rPr>
              <a:t>Assipova Zhanna</a:t>
            </a:r>
            <a:endParaRPr lang="ru-RU" sz="20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6933">
              <a:spcBef>
                <a:spcPts val="7"/>
              </a:spcBef>
            </a:pPr>
            <a:r>
              <a:rPr lang="en-US" sz="2000" spc="-7" dirty="0">
                <a:latin typeface="PT Sans" panose="020B0503020203020204" pitchFamily="34" charset="-52"/>
                <a:cs typeface="Arial" panose="020B0604020202020204" pitchFamily="34" charset="0"/>
              </a:rPr>
              <a:t>PhD</a:t>
            </a:r>
            <a:r>
              <a:rPr lang="en-US" sz="2000" spc="-7">
                <a:latin typeface="PT Sans" panose="020B0503020203020204" pitchFamily="34" charset="-52"/>
                <a:cs typeface="Arial" panose="020B0604020202020204" pitchFamily="34" charset="0"/>
              </a:rPr>
              <a:t>, associate </a:t>
            </a:r>
            <a:r>
              <a:rPr lang="en-US" sz="2000" spc="-7" dirty="0">
                <a:latin typeface="PT Sans" panose="020B0503020203020204" pitchFamily="34" charset="-52"/>
                <a:cs typeface="Arial" panose="020B0604020202020204" pitchFamily="34" charset="0"/>
              </a:rPr>
              <a:t>professor </a:t>
            </a:r>
            <a:endParaRPr lang="ru-RU" sz="2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0F8D68-4421-B04B-994D-7EB164C9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67" y="494240"/>
            <a:ext cx="1502019" cy="16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9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6096" y="599473"/>
            <a:ext cx="9599807" cy="442818"/>
          </a:xfrm>
        </p:spPr>
        <p:txBody>
          <a:bodyPr/>
          <a:lstStyle/>
          <a:p>
            <a:r>
              <a:rPr lang="de-DE" dirty="0"/>
              <a:t>Space Transportation </a:t>
            </a:r>
            <a:endParaRPr lang="en-GB" dirty="0"/>
          </a:p>
        </p:txBody>
      </p:sp>
      <p:graphicFrame>
        <p:nvGraphicFramePr>
          <p:cNvPr id="6" name="Diagramm 4"/>
          <p:cNvGraphicFramePr/>
          <p:nvPr>
            <p:extLst>
              <p:ext uri="{D42A27DB-BD31-4B8C-83A1-F6EECF244321}">
                <p14:modId xmlns:p14="http://schemas.microsoft.com/office/powerpoint/2010/main" val="1664383423"/>
              </p:ext>
            </p:extLst>
          </p:nvPr>
        </p:nvGraphicFramePr>
        <p:xfrm>
          <a:off x="5466382" y="2446112"/>
          <a:ext cx="748983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78384" y="1799781"/>
            <a:ext cx="52175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+mj-lt"/>
                <a:ea typeface="Times New Roman" pitchFamily="18" charset="0"/>
                <a:cs typeface="TimesNewRomanPSMT"/>
              </a:rPr>
              <a:t>Prognosis of Demand for Suborbital and Orbital Flights</a:t>
            </a:r>
            <a:endParaRPr lang="de-DE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ysClr val="windowText" lastClr="000000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1C13B5-2DEE-664E-95AC-141821181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2" y="2047481"/>
            <a:ext cx="3429374" cy="481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6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D55C89-DE26-5D46-BDE6-C6AFCA4E0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693" y="1202806"/>
            <a:ext cx="8480738" cy="44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5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5BB63-8503-094A-AE03-7ECEE30E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6933">
              <a:spcBef>
                <a:spcPts val="133"/>
              </a:spcBef>
            </a:pPr>
            <a:r>
              <a:rPr lang="en-GB" dirty="0">
                <a:solidFill>
                  <a:srgbClr val="006FC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Thank you for your attention!</a:t>
            </a:r>
            <a:br>
              <a:rPr lang="en-US" dirty="0">
                <a:latin typeface="PT Sans" panose="020B0503020203020204" pitchFamily="34" charset="-52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45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88253" y="4256363"/>
            <a:ext cx="6709298" cy="17047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3600" dirty="0">
                <a:solidFill>
                  <a:srgbClr val="006FC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Lecture 3</a:t>
            </a:r>
          </a:p>
          <a:p>
            <a:pPr marL="16933">
              <a:spcBef>
                <a:spcPts val="133"/>
              </a:spcBef>
            </a:pPr>
            <a:r>
              <a:rPr lang="en-US" sz="3600" dirty="0">
                <a:latin typeface="PT Sans" panose="020B0503020203020204" pitchFamily="34" charset="-52"/>
                <a:cs typeface="Arial" panose="020B0604020202020204" pitchFamily="34" charset="0"/>
              </a:rPr>
              <a:t>Speciality Air Transportation</a:t>
            </a:r>
          </a:p>
          <a:p>
            <a:pPr marL="16933">
              <a:spcBef>
                <a:spcPts val="133"/>
              </a:spcBef>
            </a:pPr>
            <a:endParaRPr lang="en-US" sz="36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4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35263" y="679938"/>
            <a:ext cx="7199855" cy="992311"/>
          </a:xfrm>
        </p:spPr>
        <p:txBody>
          <a:bodyPr/>
          <a:lstStyle/>
          <a:p>
            <a:pPr lvl="0"/>
            <a:r>
              <a:rPr lang="de-DE" b="0" kern="1200" dirty="0"/>
              <a:t>Speciality Air Transportation</a:t>
            </a:r>
            <a:br>
              <a:rPr lang="de-DE" b="0" kern="1200" dirty="0"/>
            </a:br>
            <a:endParaRPr lang="en-GB" dirty="0"/>
          </a:p>
        </p:txBody>
      </p:sp>
      <p:cxnSp>
        <p:nvCxnSpPr>
          <p:cNvPr id="19" name="Gerade Verbindung 51"/>
          <p:cNvCxnSpPr>
            <a:stCxn id="28" idx="0"/>
            <a:endCxn id="21" idx="2"/>
          </p:cNvCxnSpPr>
          <p:nvPr/>
        </p:nvCxnSpPr>
        <p:spPr>
          <a:xfrm flipH="1" flipV="1">
            <a:off x="5847097" y="2374170"/>
            <a:ext cx="3103893" cy="163126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0" name="Gerade Verbindung 11"/>
          <p:cNvCxnSpPr>
            <a:stCxn id="21" idx="2"/>
            <a:endCxn id="23" idx="0"/>
          </p:cNvCxnSpPr>
          <p:nvPr/>
        </p:nvCxnSpPr>
        <p:spPr>
          <a:xfrm>
            <a:off x="5847096" y="2374169"/>
            <a:ext cx="0" cy="269494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1" name="Textfeld 3"/>
          <p:cNvSpPr txBox="1"/>
          <p:nvPr/>
        </p:nvSpPr>
        <p:spPr>
          <a:xfrm>
            <a:off x="3971222" y="1912505"/>
            <a:ext cx="3751748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b="1" dirty="0">
                <a:solidFill>
                  <a:sysClr val="windowText" lastClr="000000"/>
                </a:solidFill>
                <a:latin typeface="Calibri"/>
              </a:rPr>
              <a:t>Speciality air transportation</a:t>
            </a:r>
            <a:endParaRPr lang="de-DE" sz="24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Textfeld 4"/>
          <p:cNvSpPr txBox="1"/>
          <p:nvPr/>
        </p:nvSpPr>
        <p:spPr>
          <a:xfrm>
            <a:off x="2064058" y="4000737"/>
            <a:ext cx="1542410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2400" b="1" dirty="0" err="1">
                <a:solidFill>
                  <a:sysClr val="windowText" lastClr="000000"/>
                </a:solidFill>
                <a:latin typeface="Calibri"/>
              </a:rPr>
              <a:t>Ballooning</a:t>
            </a:r>
            <a:endParaRPr lang="de-DE" sz="24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3" name="Textfeld 5"/>
          <p:cNvSpPr txBox="1"/>
          <p:nvPr/>
        </p:nvSpPr>
        <p:spPr>
          <a:xfrm>
            <a:off x="5032931" y="5069112"/>
            <a:ext cx="1628331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2400" b="1" dirty="0" err="1">
                <a:solidFill>
                  <a:sysClr val="windowText" lastClr="000000"/>
                </a:solidFill>
                <a:latin typeface="Calibri"/>
              </a:rPr>
              <a:t>Helicopters</a:t>
            </a:r>
            <a:endParaRPr lang="de-DE" sz="24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4" name="Gerade Verbindung 9"/>
          <p:cNvCxnSpPr>
            <a:stCxn id="21" idx="2"/>
            <a:endCxn id="22" idx="0"/>
          </p:cNvCxnSpPr>
          <p:nvPr/>
        </p:nvCxnSpPr>
        <p:spPr>
          <a:xfrm flipH="1">
            <a:off x="2835264" y="2374170"/>
            <a:ext cx="3011833" cy="162656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5" name="Textfeld 21"/>
          <p:cNvSpPr txBox="1"/>
          <p:nvPr/>
        </p:nvSpPr>
        <p:spPr>
          <a:xfrm>
            <a:off x="4462403" y="4005437"/>
            <a:ext cx="1202124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400" b="1" dirty="0" err="1">
                <a:solidFill>
                  <a:sysClr val="windowText" lastClr="000000"/>
                </a:solidFill>
                <a:latin typeface="Calibri"/>
              </a:rPr>
              <a:t>Airships</a:t>
            </a:r>
            <a:endParaRPr lang="de-DE" sz="24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6" name="Gerade Verbindung 28"/>
          <p:cNvCxnSpPr>
            <a:stCxn id="25" idx="0"/>
            <a:endCxn id="21" idx="2"/>
          </p:cNvCxnSpPr>
          <p:nvPr/>
        </p:nvCxnSpPr>
        <p:spPr>
          <a:xfrm flipV="1">
            <a:off x="5063466" y="2374170"/>
            <a:ext cx="783631" cy="163126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" name="Gerade Verbindung 30"/>
          <p:cNvCxnSpPr>
            <a:stCxn id="29" idx="0"/>
            <a:endCxn id="21" idx="2"/>
          </p:cNvCxnSpPr>
          <p:nvPr/>
        </p:nvCxnSpPr>
        <p:spPr>
          <a:xfrm flipH="1" flipV="1">
            <a:off x="5847097" y="2374170"/>
            <a:ext cx="814165" cy="162656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8" name="Textfeld 46"/>
          <p:cNvSpPr txBox="1"/>
          <p:nvPr/>
        </p:nvSpPr>
        <p:spPr>
          <a:xfrm>
            <a:off x="7517995" y="4005437"/>
            <a:ext cx="2865989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2400" b="1" dirty="0">
                <a:solidFill>
                  <a:sysClr val="windowText" lastClr="000000"/>
                </a:solidFill>
                <a:latin typeface="Calibri"/>
              </a:rPr>
              <a:t>Space </a:t>
            </a:r>
            <a:r>
              <a:rPr lang="de-DE" sz="2400" b="1" dirty="0" err="1">
                <a:solidFill>
                  <a:sysClr val="windowText" lastClr="000000"/>
                </a:solidFill>
                <a:latin typeface="Calibri"/>
              </a:rPr>
              <a:t>transportation</a:t>
            </a:r>
            <a:endParaRPr lang="de-DE" sz="24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9" name="Textfeld 26"/>
          <p:cNvSpPr txBox="1"/>
          <p:nvPr/>
        </p:nvSpPr>
        <p:spPr>
          <a:xfrm>
            <a:off x="6120087" y="4000737"/>
            <a:ext cx="1082348" cy="46166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2400" b="1" dirty="0" err="1">
                <a:solidFill>
                  <a:sysClr val="windowText" lastClr="000000"/>
                </a:solidFill>
                <a:latin typeface="Calibri"/>
              </a:rPr>
              <a:t>Gliding</a:t>
            </a:r>
            <a:endParaRPr lang="de-DE" sz="24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96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610CCB-0621-5442-A869-DA136D123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7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2740014" y="1232519"/>
            <a:ext cx="7199855" cy="442818"/>
          </a:xfrm>
        </p:spPr>
        <p:txBody>
          <a:bodyPr/>
          <a:lstStyle/>
          <a:p>
            <a:r>
              <a:rPr lang="en-GB" dirty="0"/>
              <a:t>Ballooning</a:t>
            </a: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263" y="1794388"/>
            <a:ext cx="7678672" cy="38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5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Airships</a:t>
            </a:r>
            <a:endParaRPr lang="en-GB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965960"/>
            <a:ext cx="7505700" cy="31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Helicopter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35276" y="1782763"/>
            <a:ext cx="7199313" cy="446563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de-DE" dirty="0"/>
              <a:t>= </a:t>
            </a:r>
            <a:r>
              <a:rPr lang="en-GB" dirty="0"/>
              <a:t>a type of rotorcraft that derives its lift and thrust from rotors</a:t>
            </a:r>
            <a:br>
              <a:rPr lang="en-GB" dirty="0"/>
            </a:br>
            <a:endParaRPr lang="en-GB" dirty="0"/>
          </a:p>
          <a:p>
            <a:pPr marL="342900" indent="-342900"/>
            <a:r>
              <a:rPr lang="en-GB" dirty="0"/>
              <a:t>single rotor helicopter: one main and rear rotor</a:t>
            </a:r>
            <a:endParaRPr lang="de-DE" dirty="0"/>
          </a:p>
          <a:p>
            <a:pPr marL="342900" indent="-342900"/>
            <a:r>
              <a:rPr lang="en-GB" dirty="0"/>
              <a:t>helicopter with coaxial rotors: two main rotors counter-rotating, one upon the other</a:t>
            </a:r>
            <a:endParaRPr lang="de-DE" dirty="0"/>
          </a:p>
          <a:p>
            <a:pPr marL="342900" indent="-342900"/>
            <a:r>
              <a:rPr lang="en-GB" dirty="0"/>
              <a:t>helicopter with a tandem rotor: two tandem main rotors counter-rotating</a:t>
            </a:r>
          </a:p>
          <a:p>
            <a:pPr lvl="0"/>
            <a:endParaRPr lang="en-GB" dirty="0"/>
          </a:p>
          <a:p>
            <a:pPr lvl="0">
              <a:buNone/>
            </a:pPr>
            <a:r>
              <a:rPr lang="en-GB" b="1" u="sng" dirty="0"/>
              <a:t>Use in tourism industry: </a:t>
            </a:r>
          </a:p>
          <a:p>
            <a:pPr lvl="0">
              <a:buNone/>
            </a:pPr>
            <a:endParaRPr lang="en-GB" b="1" u="sng" dirty="0"/>
          </a:p>
          <a:p>
            <a:pPr>
              <a:buFont typeface="Symbol" pitchFamily="18" charset="2"/>
              <a:buChar char="-"/>
            </a:pPr>
            <a:r>
              <a:rPr lang="en-GB" dirty="0"/>
              <a:t>taxi service</a:t>
            </a:r>
          </a:p>
          <a:p>
            <a:pPr>
              <a:buFont typeface="Symbol" pitchFamily="18" charset="2"/>
              <a:buChar char="-"/>
            </a:pPr>
            <a:r>
              <a:rPr lang="en-GB" dirty="0"/>
              <a:t>part of a special event (e.g. weddings)</a:t>
            </a:r>
          </a:p>
          <a:p>
            <a:pPr>
              <a:buFont typeface="Symbol" pitchFamily="18" charset="2"/>
              <a:buChar char="-"/>
            </a:pPr>
            <a:r>
              <a:rPr lang="en-GB" dirty="0"/>
              <a:t>flight experience</a:t>
            </a:r>
          </a:p>
          <a:p>
            <a:pPr>
              <a:buFont typeface="Symbol" pitchFamily="18" charset="2"/>
              <a:buChar char="-"/>
            </a:pPr>
            <a:r>
              <a:rPr lang="en-GB" dirty="0"/>
              <a:t>sightseeing flight</a:t>
            </a:r>
          </a:p>
          <a:p>
            <a:pPr>
              <a:buFont typeface="Symbol" pitchFamily="18" charset="2"/>
              <a:buChar char="-"/>
            </a:pPr>
            <a:r>
              <a:rPr lang="en-GB" dirty="0"/>
              <a:t>heli-skiing</a:t>
            </a:r>
          </a:p>
          <a:p>
            <a:pPr>
              <a:buFont typeface="Symbol" pitchFamily="18" charset="2"/>
              <a:buChar char="-"/>
            </a:pPr>
            <a:r>
              <a:rPr lang="en-GB" dirty="0"/>
              <a:t>virtual 3D helicopter journey</a:t>
            </a:r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24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Gliding</a:t>
            </a:r>
            <a:endParaRPr lang="en-GB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464" y="1788574"/>
            <a:ext cx="7356487" cy="42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6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0311" y="1052215"/>
            <a:ext cx="9599807" cy="442818"/>
          </a:xfrm>
        </p:spPr>
        <p:txBody>
          <a:bodyPr/>
          <a:lstStyle/>
          <a:p>
            <a:r>
              <a:rPr lang="de-DE" dirty="0"/>
              <a:t>Space Transportation 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6371" y="1650663"/>
            <a:ext cx="6235629" cy="50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C5FF65-2E44-E741-9D75-B85CC16FC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70" y="2217096"/>
            <a:ext cx="5418940" cy="42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22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136</Words>
  <Application>Microsoft Macintosh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PT Sans</vt:lpstr>
      <vt:lpstr>Symbol</vt:lpstr>
      <vt:lpstr>Times New Roman</vt:lpstr>
      <vt:lpstr>TimesNewRomanPSMT</vt:lpstr>
      <vt:lpstr>Тема Office</vt:lpstr>
      <vt:lpstr>AL-FARABI KAZAKH NATIONAL UNIVERSITY </vt:lpstr>
      <vt:lpstr>Презентация PowerPoint</vt:lpstr>
      <vt:lpstr>Speciality Air Transportation </vt:lpstr>
      <vt:lpstr>Презентация PowerPoint</vt:lpstr>
      <vt:lpstr>Ballooning</vt:lpstr>
      <vt:lpstr>Airships</vt:lpstr>
      <vt:lpstr>Helicopter</vt:lpstr>
      <vt:lpstr>Gliding</vt:lpstr>
      <vt:lpstr>Space Transportation </vt:lpstr>
      <vt:lpstr>Space Transportation </vt:lpstr>
      <vt:lpstr>Презентация PowerPoint</vt:lpstr>
      <vt:lpstr>Thank you for your attention!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</dc:title>
  <dc:creator>Асипова Жанна</dc:creator>
  <cp:lastModifiedBy>Асипова Жанна</cp:lastModifiedBy>
  <cp:revision>1</cp:revision>
  <dcterms:created xsi:type="dcterms:W3CDTF">2024-11-05T11:04:29Z</dcterms:created>
  <dcterms:modified xsi:type="dcterms:W3CDTF">2024-11-05T11:15:47Z</dcterms:modified>
</cp:coreProperties>
</file>