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64"/>
  </p:notesMasterIdLst>
  <p:sldIdLst>
    <p:sldId id="256" r:id="rId2"/>
    <p:sldId id="319" r:id="rId3"/>
    <p:sldId id="320" r:id="rId4"/>
    <p:sldId id="321" r:id="rId5"/>
    <p:sldId id="267" r:id="rId6"/>
    <p:sldId id="294" r:id="rId7"/>
    <p:sldId id="295" r:id="rId8"/>
    <p:sldId id="296" r:id="rId9"/>
    <p:sldId id="297" r:id="rId10"/>
    <p:sldId id="298" r:id="rId11"/>
    <p:sldId id="299" r:id="rId12"/>
    <p:sldId id="268" r:id="rId13"/>
    <p:sldId id="269" r:id="rId14"/>
    <p:sldId id="270" r:id="rId15"/>
    <p:sldId id="271" r:id="rId16"/>
    <p:sldId id="272" r:id="rId17"/>
    <p:sldId id="273" r:id="rId18"/>
    <p:sldId id="257" r:id="rId19"/>
    <p:sldId id="258" r:id="rId20"/>
    <p:sldId id="264" r:id="rId21"/>
    <p:sldId id="274" r:id="rId22"/>
    <p:sldId id="275" r:id="rId23"/>
    <p:sldId id="261" r:id="rId24"/>
    <p:sldId id="276" r:id="rId25"/>
    <p:sldId id="303" r:id="rId26"/>
    <p:sldId id="304" r:id="rId27"/>
    <p:sldId id="305" r:id="rId28"/>
    <p:sldId id="306" r:id="rId29"/>
    <p:sldId id="307" r:id="rId30"/>
    <p:sldId id="308" r:id="rId31"/>
    <p:sldId id="309" r:id="rId32"/>
    <p:sldId id="310" r:id="rId33"/>
    <p:sldId id="263" r:id="rId34"/>
    <p:sldId id="311" r:id="rId35"/>
    <p:sldId id="278" r:id="rId36"/>
    <p:sldId id="279" r:id="rId37"/>
    <p:sldId id="312" r:id="rId38"/>
    <p:sldId id="313" r:id="rId39"/>
    <p:sldId id="314" r:id="rId40"/>
    <p:sldId id="282" r:id="rId41"/>
    <p:sldId id="283" r:id="rId42"/>
    <p:sldId id="284" r:id="rId43"/>
    <p:sldId id="259" r:id="rId44"/>
    <p:sldId id="280" r:id="rId45"/>
    <p:sldId id="315" r:id="rId46"/>
    <p:sldId id="285" r:id="rId47"/>
    <p:sldId id="281" r:id="rId48"/>
    <p:sldId id="286" r:id="rId49"/>
    <p:sldId id="287" r:id="rId50"/>
    <p:sldId id="288" r:id="rId51"/>
    <p:sldId id="316" r:id="rId52"/>
    <p:sldId id="317" r:id="rId53"/>
    <p:sldId id="318" r:id="rId54"/>
    <p:sldId id="289" r:id="rId55"/>
    <p:sldId id="290" r:id="rId56"/>
    <p:sldId id="291" r:id="rId57"/>
    <p:sldId id="292" r:id="rId58"/>
    <p:sldId id="265" r:id="rId59"/>
    <p:sldId id="266" r:id="rId60"/>
    <p:sldId id="300" r:id="rId61"/>
    <p:sldId id="301" r:id="rId62"/>
    <p:sldId id="302" r:id="rId6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AAB07-E1FA-49C0-9904-8E02028A2D37}" v="35" dt="2024-10-01T05:26:14.6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755" autoAdjust="0"/>
  </p:normalViewPr>
  <p:slideViewPr>
    <p:cSldViewPr snapToGrid="0">
      <p:cViewPr varScale="1">
        <p:scale>
          <a:sx n="47" d="100"/>
          <a:sy n="47" d="100"/>
        </p:scale>
        <p:origin x="134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dana Karibayeva" userId="4b469565f635107c" providerId="LiveId" clId="{DECAAB07-E1FA-49C0-9904-8E02028A2D37}"/>
    <pc:docChg chg="undo custSel addSld delSld modSld sldOrd">
      <pc:chgData name="Aidana Karibayeva" userId="4b469565f635107c" providerId="LiveId" clId="{DECAAB07-E1FA-49C0-9904-8E02028A2D37}" dt="2024-10-01T05:26:52.297" v="339" actId="6549"/>
      <pc:docMkLst>
        <pc:docMk/>
      </pc:docMkLst>
      <pc:sldChg chg="modSp mod">
        <pc:chgData name="Aidana Karibayeva" userId="4b469565f635107c" providerId="LiveId" clId="{DECAAB07-E1FA-49C0-9904-8E02028A2D37}" dt="2024-09-30T17:12:16.918" v="47" actId="113"/>
        <pc:sldMkLst>
          <pc:docMk/>
          <pc:sldMk cId="76450341" sldId="257"/>
        </pc:sldMkLst>
        <pc:spChg chg="mod">
          <ac:chgData name="Aidana Karibayeva" userId="4b469565f635107c" providerId="LiveId" clId="{DECAAB07-E1FA-49C0-9904-8E02028A2D37}" dt="2024-09-30T17:12:16.918" v="47" actId="113"/>
          <ac:spMkLst>
            <pc:docMk/>
            <pc:sldMk cId="76450341" sldId="257"/>
            <ac:spMk id="4" creationId="{00000000-0000-0000-0000-000000000000}"/>
          </ac:spMkLst>
        </pc:spChg>
      </pc:sldChg>
      <pc:sldChg chg="modSp mod modNotesTx">
        <pc:chgData name="Aidana Karibayeva" userId="4b469565f635107c" providerId="LiveId" clId="{DECAAB07-E1FA-49C0-9904-8E02028A2D37}" dt="2024-10-01T05:26:23.881" v="334" actId="6549"/>
        <pc:sldMkLst>
          <pc:docMk/>
          <pc:sldMk cId="1540107413" sldId="261"/>
        </pc:sldMkLst>
        <pc:spChg chg="mod">
          <ac:chgData name="Aidana Karibayeva" userId="4b469565f635107c" providerId="LiveId" clId="{DECAAB07-E1FA-49C0-9904-8E02028A2D37}" dt="2024-09-30T17:16:14.173" v="53" actId="21"/>
          <ac:spMkLst>
            <pc:docMk/>
            <pc:sldMk cId="1540107413" sldId="261"/>
            <ac:spMk id="2" creationId="{00000000-0000-0000-0000-000000000000}"/>
          </ac:spMkLst>
        </pc:spChg>
      </pc:sldChg>
      <pc:sldChg chg="modSp mod">
        <pc:chgData name="Aidana Karibayeva" userId="4b469565f635107c" providerId="LiveId" clId="{DECAAB07-E1FA-49C0-9904-8E02028A2D37}" dt="2024-09-30T17:17:15.784" v="80" actId="20577"/>
        <pc:sldMkLst>
          <pc:docMk/>
          <pc:sldMk cId="2485022733" sldId="263"/>
        </pc:sldMkLst>
        <pc:spChg chg="mod">
          <ac:chgData name="Aidana Karibayeva" userId="4b469565f635107c" providerId="LiveId" clId="{DECAAB07-E1FA-49C0-9904-8E02028A2D37}" dt="2024-09-30T17:17:15.784" v="80" actId="20577"/>
          <ac:spMkLst>
            <pc:docMk/>
            <pc:sldMk cId="2485022733" sldId="263"/>
            <ac:spMk id="2" creationId="{00000000-0000-0000-0000-000000000000}"/>
          </ac:spMkLst>
        </pc:spChg>
      </pc:sldChg>
      <pc:sldChg chg="modSp mod modNotesTx">
        <pc:chgData name="Aidana Karibayeva" userId="4b469565f635107c" providerId="LiveId" clId="{DECAAB07-E1FA-49C0-9904-8E02028A2D37}" dt="2024-10-01T05:26:17.846" v="333"/>
        <pc:sldMkLst>
          <pc:docMk/>
          <pc:sldMk cId="1883690887" sldId="264"/>
        </pc:sldMkLst>
        <pc:spChg chg="mod">
          <ac:chgData name="Aidana Karibayeva" userId="4b469565f635107c" providerId="LiveId" clId="{DECAAB07-E1FA-49C0-9904-8E02028A2D37}" dt="2024-10-01T05:26:17.846" v="333"/>
          <ac:spMkLst>
            <pc:docMk/>
            <pc:sldMk cId="1883690887" sldId="264"/>
            <ac:spMk id="2" creationId="{00000000-0000-0000-0000-000000000000}"/>
          </ac:spMkLst>
        </pc:spChg>
      </pc:sldChg>
      <pc:sldChg chg="modSp mod">
        <pc:chgData name="Aidana Karibayeva" userId="4b469565f635107c" providerId="LiveId" clId="{DECAAB07-E1FA-49C0-9904-8E02028A2D37}" dt="2024-09-30T16:41:40.749" v="32" actId="20577"/>
        <pc:sldMkLst>
          <pc:docMk/>
          <pc:sldMk cId="2508439739" sldId="267"/>
        </pc:sldMkLst>
        <pc:spChg chg="mod">
          <ac:chgData name="Aidana Karibayeva" userId="4b469565f635107c" providerId="LiveId" clId="{DECAAB07-E1FA-49C0-9904-8E02028A2D37}" dt="2024-09-30T16:41:40.749" v="32" actId="20577"/>
          <ac:spMkLst>
            <pc:docMk/>
            <pc:sldMk cId="2508439739" sldId="267"/>
            <ac:spMk id="4" creationId="{00000000-0000-0000-0000-000000000000}"/>
          </ac:spMkLst>
        </pc:spChg>
      </pc:sldChg>
      <pc:sldChg chg="modSp mod">
        <pc:chgData name="Aidana Karibayeva" userId="4b469565f635107c" providerId="LiveId" clId="{DECAAB07-E1FA-49C0-9904-8E02028A2D37}" dt="2024-09-30T17:01:07.234" v="38" actId="113"/>
        <pc:sldMkLst>
          <pc:docMk/>
          <pc:sldMk cId="4009697209" sldId="268"/>
        </pc:sldMkLst>
        <pc:spChg chg="mod">
          <ac:chgData name="Aidana Karibayeva" userId="4b469565f635107c" providerId="LiveId" clId="{DECAAB07-E1FA-49C0-9904-8E02028A2D37}" dt="2024-09-30T17:01:07.234" v="38" actId="113"/>
          <ac:spMkLst>
            <pc:docMk/>
            <pc:sldMk cId="4009697209" sldId="268"/>
            <ac:spMk id="2" creationId="{00000000-0000-0000-0000-000000000000}"/>
          </ac:spMkLst>
        </pc:spChg>
      </pc:sldChg>
      <pc:sldChg chg="modSp mod modNotesTx">
        <pc:chgData name="Aidana Karibayeva" userId="4b469565f635107c" providerId="LiveId" clId="{DECAAB07-E1FA-49C0-9904-8E02028A2D37}" dt="2024-10-01T05:25:58.581" v="331"/>
        <pc:sldMkLst>
          <pc:docMk/>
          <pc:sldMk cId="1057830919" sldId="270"/>
        </pc:sldMkLst>
        <pc:spChg chg="mod">
          <ac:chgData name="Aidana Karibayeva" userId="4b469565f635107c" providerId="LiveId" clId="{DECAAB07-E1FA-49C0-9904-8E02028A2D37}" dt="2024-10-01T05:25:58.581" v="331"/>
          <ac:spMkLst>
            <pc:docMk/>
            <pc:sldMk cId="1057830919" sldId="270"/>
            <ac:spMk id="2" creationId="{00000000-0000-0000-0000-000000000000}"/>
          </ac:spMkLst>
        </pc:spChg>
      </pc:sldChg>
      <pc:sldChg chg="modSp mod">
        <pc:chgData name="Aidana Karibayeva" userId="4b469565f635107c" providerId="LiveId" clId="{DECAAB07-E1FA-49C0-9904-8E02028A2D37}" dt="2024-09-30T17:11:05.598" v="43" actId="113"/>
        <pc:sldMkLst>
          <pc:docMk/>
          <pc:sldMk cId="782778251" sldId="272"/>
        </pc:sldMkLst>
        <pc:spChg chg="mod">
          <ac:chgData name="Aidana Karibayeva" userId="4b469565f635107c" providerId="LiveId" clId="{DECAAB07-E1FA-49C0-9904-8E02028A2D37}" dt="2024-09-30T17:11:05.598" v="43" actId="113"/>
          <ac:spMkLst>
            <pc:docMk/>
            <pc:sldMk cId="782778251" sldId="272"/>
            <ac:spMk id="2" creationId="{00000000-0000-0000-0000-000000000000}"/>
          </ac:spMkLst>
        </pc:spChg>
      </pc:sldChg>
      <pc:sldChg chg="modSp mod">
        <pc:chgData name="Aidana Karibayeva" userId="4b469565f635107c" providerId="LiveId" clId="{DECAAB07-E1FA-49C0-9904-8E02028A2D37}" dt="2024-09-30T17:16:38.404" v="55" actId="6549"/>
        <pc:sldMkLst>
          <pc:docMk/>
          <pc:sldMk cId="2322168456" sldId="276"/>
        </pc:sldMkLst>
        <pc:spChg chg="mod">
          <ac:chgData name="Aidana Karibayeva" userId="4b469565f635107c" providerId="LiveId" clId="{DECAAB07-E1FA-49C0-9904-8E02028A2D37}" dt="2024-09-30T17:16:38.404" v="55" actId="6549"/>
          <ac:spMkLst>
            <pc:docMk/>
            <pc:sldMk cId="2322168456" sldId="276"/>
            <ac:spMk id="2" creationId="{00000000-0000-0000-0000-000000000000}"/>
          </ac:spMkLst>
        </pc:spChg>
      </pc:sldChg>
      <pc:sldChg chg="modSp del mod">
        <pc:chgData name="Aidana Karibayeva" userId="4b469565f635107c" providerId="LiveId" clId="{DECAAB07-E1FA-49C0-9904-8E02028A2D37}" dt="2024-09-30T17:51:10.656" v="150" actId="47"/>
        <pc:sldMkLst>
          <pc:docMk/>
          <pc:sldMk cId="2776002052" sldId="277"/>
        </pc:sldMkLst>
        <pc:spChg chg="mod">
          <ac:chgData name="Aidana Karibayeva" userId="4b469565f635107c" providerId="LiveId" clId="{DECAAB07-E1FA-49C0-9904-8E02028A2D37}" dt="2024-09-30T17:21:04.307" v="87" actId="20577"/>
          <ac:spMkLst>
            <pc:docMk/>
            <pc:sldMk cId="2776002052" sldId="277"/>
            <ac:spMk id="2" creationId="{00000000-0000-0000-0000-000000000000}"/>
          </ac:spMkLst>
        </pc:spChg>
      </pc:sldChg>
      <pc:sldChg chg="ord">
        <pc:chgData name="Aidana Karibayeva" userId="4b469565f635107c" providerId="LiveId" clId="{DECAAB07-E1FA-49C0-9904-8E02028A2D37}" dt="2024-09-30T17:51:20.339" v="152"/>
        <pc:sldMkLst>
          <pc:docMk/>
          <pc:sldMk cId="225955802" sldId="278"/>
        </pc:sldMkLst>
      </pc:sldChg>
      <pc:sldChg chg="ord">
        <pc:chgData name="Aidana Karibayeva" userId="4b469565f635107c" providerId="LiveId" clId="{DECAAB07-E1FA-49C0-9904-8E02028A2D37}" dt="2024-09-30T17:53:06.788" v="154"/>
        <pc:sldMkLst>
          <pc:docMk/>
          <pc:sldMk cId="1711838367" sldId="279"/>
        </pc:sldMkLst>
      </pc:sldChg>
      <pc:sldChg chg="modSp mod">
        <pc:chgData name="Aidana Karibayeva" userId="4b469565f635107c" providerId="LiveId" clId="{DECAAB07-E1FA-49C0-9904-8E02028A2D37}" dt="2024-09-30T18:06:04.516" v="298" actId="20577"/>
        <pc:sldMkLst>
          <pc:docMk/>
          <pc:sldMk cId="2723100070" sldId="290"/>
        </pc:sldMkLst>
        <pc:spChg chg="mod">
          <ac:chgData name="Aidana Karibayeva" userId="4b469565f635107c" providerId="LiveId" clId="{DECAAB07-E1FA-49C0-9904-8E02028A2D37}" dt="2024-09-30T18:06:04.516" v="298" actId="20577"/>
          <ac:spMkLst>
            <pc:docMk/>
            <pc:sldMk cId="2723100070" sldId="290"/>
            <ac:spMk id="2" creationId="{00000000-0000-0000-0000-000000000000}"/>
          </ac:spMkLst>
        </pc:spChg>
      </pc:sldChg>
      <pc:sldChg chg="new del">
        <pc:chgData name="Aidana Karibayeva" userId="4b469565f635107c" providerId="LiveId" clId="{DECAAB07-E1FA-49C0-9904-8E02028A2D37}" dt="2024-09-30T17:01:03.698" v="37" actId="47"/>
        <pc:sldMkLst>
          <pc:docMk/>
          <pc:sldMk cId="360208605" sldId="293"/>
        </pc:sldMkLst>
      </pc:sldChg>
      <pc:sldChg chg="modSp add mod ord modNotesTx">
        <pc:chgData name="Aidana Karibayeva" userId="4b469565f635107c" providerId="LiveId" clId="{DECAAB07-E1FA-49C0-9904-8E02028A2D37}" dt="2024-10-01T05:25:43.683" v="329" actId="6549"/>
        <pc:sldMkLst>
          <pc:docMk/>
          <pc:sldMk cId="990550503" sldId="294"/>
        </pc:sldMkLst>
        <pc:spChg chg="mod">
          <ac:chgData name="Aidana Karibayeva" userId="4b469565f635107c" providerId="LiveId" clId="{DECAAB07-E1FA-49C0-9904-8E02028A2D37}" dt="2024-09-30T16:42:33.876" v="33" actId="21"/>
          <ac:spMkLst>
            <pc:docMk/>
            <pc:sldMk cId="990550503" sldId="294"/>
            <ac:spMk id="3" creationId="{00000000-0000-0000-0000-000000000000}"/>
          </ac:spMkLst>
        </pc:spChg>
      </pc:sldChg>
      <pc:sldChg chg="modSp add mod ord">
        <pc:chgData name="Aidana Karibayeva" userId="4b469565f635107c" providerId="LiveId" clId="{DECAAB07-E1FA-49C0-9904-8E02028A2D37}" dt="2024-09-30T15:37:53.152" v="20"/>
        <pc:sldMkLst>
          <pc:docMk/>
          <pc:sldMk cId="839143223" sldId="295"/>
        </pc:sldMkLst>
        <pc:spChg chg="mod">
          <ac:chgData name="Aidana Karibayeva" userId="4b469565f635107c" providerId="LiveId" clId="{DECAAB07-E1FA-49C0-9904-8E02028A2D37}" dt="2024-09-30T15:36:51.250" v="9" actId="27636"/>
          <ac:spMkLst>
            <pc:docMk/>
            <pc:sldMk cId="839143223" sldId="295"/>
            <ac:spMk id="3" creationId="{00000000-0000-0000-0000-000000000000}"/>
          </ac:spMkLst>
        </pc:spChg>
      </pc:sldChg>
      <pc:sldChg chg="modSp add mod">
        <pc:chgData name="Aidana Karibayeva" userId="4b469565f635107c" providerId="LiveId" clId="{DECAAB07-E1FA-49C0-9904-8E02028A2D37}" dt="2024-09-30T15:37:21.376" v="12" actId="27636"/>
        <pc:sldMkLst>
          <pc:docMk/>
          <pc:sldMk cId="25853020" sldId="296"/>
        </pc:sldMkLst>
        <pc:spChg chg="mod">
          <ac:chgData name="Aidana Karibayeva" userId="4b469565f635107c" providerId="LiveId" clId="{DECAAB07-E1FA-49C0-9904-8E02028A2D37}" dt="2024-09-30T15:37:21.376" v="12" actId="27636"/>
          <ac:spMkLst>
            <pc:docMk/>
            <pc:sldMk cId="25853020" sldId="296"/>
            <ac:spMk id="3" creationId="{00000000-0000-0000-0000-000000000000}"/>
          </ac:spMkLst>
        </pc:spChg>
      </pc:sldChg>
      <pc:sldChg chg="modSp add mod">
        <pc:chgData name="Aidana Karibayeva" userId="4b469565f635107c" providerId="LiveId" clId="{DECAAB07-E1FA-49C0-9904-8E02028A2D37}" dt="2024-09-30T15:37:35.452" v="14" actId="27636"/>
        <pc:sldMkLst>
          <pc:docMk/>
          <pc:sldMk cId="3028115071" sldId="297"/>
        </pc:sldMkLst>
        <pc:spChg chg="mod">
          <ac:chgData name="Aidana Karibayeva" userId="4b469565f635107c" providerId="LiveId" clId="{DECAAB07-E1FA-49C0-9904-8E02028A2D37}" dt="2024-09-30T15:37:35.452" v="14" actId="27636"/>
          <ac:spMkLst>
            <pc:docMk/>
            <pc:sldMk cId="3028115071" sldId="297"/>
            <ac:spMk id="3" creationId="{00000000-0000-0000-0000-000000000000}"/>
          </ac:spMkLst>
        </pc:spChg>
      </pc:sldChg>
      <pc:sldChg chg="modSp add mod">
        <pc:chgData name="Aidana Karibayeva" userId="4b469565f635107c" providerId="LiveId" clId="{DECAAB07-E1FA-49C0-9904-8E02028A2D37}" dt="2024-09-30T15:37:47.520" v="16" actId="27636"/>
        <pc:sldMkLst>
          <pc:docMk/>
          <pc:sldMk cId="3987130741" sldId="298"/>
        </pc:sldMkLst>
        <pc:spChg chg="mod">
          <ac:chgData name="Aidana Karibayeva" userId="4b469565f635107c" providerId="LiveId" clId="{DECAAB07-E1FA-49C0-9904-8E02028A2D37}" dt="2024-09-30T15:37:47.520" v="16" actId="27636"/>
          <ac:spMkLst>
            <pc:docMk/>
            <pc:sldMk cId="3987130741" sldId="298"/>
            <ac:spMk id="3" creationId="{00000000-0000-0000-0000-000000000000}"/>
          </ac:spMkLst>
        </pc:spChg>
      </pc:sldChg>
      <pc:sldChg chg="modSp add mod">
        <pc:chgData name="Aidana Karibayeva" userId="4b469565f635107c" providerId="LiveId" clId="{DECAAB07-E1FA-49C0-9904-8E02028A2D37}" dt="2024-09-30T15:38:07.166" v="22" actId="27636"/>
        <pc:sldMkLst>
          <pc:docMk/>
          <pc:sldMk cId="2764837099" sldId="299"/>
        </pc:sldMkLst>
        <pc:spChg chg="mod">
          <ac:chgData name="Aidana Karibayeva" userId="4b469565f635107c" providerId="LiveId" clId="{DECAAB07-E1FA-49C0-9904-8E02028A2D37}" dt="2024-09-30T15:38:07.166" v="22" actId="27636"/>
          <ac:spMkLst>
            <pc:docMk/>
            <pc:sldMk cId="2764837099" sldId="299"/>
            <ac:spMk id="3" creationId="{00000000-0000-0000-0000-000000000000}"/>
          </ac:spMkLst>
        </pc:spChg>
      </pc:sldChg>
      <pc:sldChg chg="add">
        <pc:chgData name="Aidana Karibayeva" userId="4b469565f635107c" providerId="LiveId" clId="{DECAAB07-E1FA-49C0-9904-8E02028A2D37}" dt="2024-09-30T15:38:37.430" v="23"/>
        <pc:sldMkLst>
          <pc:docMk/>
          <pc:sldMk cId="4054329389" sldId="300"/>
        </pc:sldMkLst>
      </pc:sldChg>
      <pc:sldChg chg="modSp add mod">
        <pc:chgData name="Aidana Karibayeva" userId="4b469565f635107c" providerId="LiveId" clId="{DECAAB07-E1FA-49C0-9904-8E02028A2D37}" dt="2024-09-30T15:38:48.258" v="25" actId="27636"/>
        <pc:sldMkLst>
          <pc:docMk/>
          <pc:sldMk cId="1076677067" sldId="301"/>
        </pc:sldMkLst>
        <pc:spChg chg="mod">
          <ac:chgData name="Aidana Karibayeva" userId="4b469565f635107c" providerId="LiveId" clId="{DECAAB07-E1FA-49C0-9904-8E02028A2D37}" dt="2024-09-30T15:38:48.258" v="25" actId="27636"/>
          <ac:spMkLst>
            <pc:docMk/>
            <pc:sldMk cId="1076677067" sldId="301"/>
            <ac:spMk id="3" creationId="{ED1B683C-F1D5-4FE9-B6CD-5C02EFED74A6}"/>
          </ac:spMkLst>
        </pc:spChg>
      </pc:sldChg>
      <pc:sldChg chg="add">
        <pc:chgData name="Aidana Karibayeva" userId="4b469565f635107c" providerId="LiveId" clId="{DECAAB07-E1FA-49C0-9904-8E02028A2D37}" dt="2024-09-30T15:38:56.647" v="26"/>
        <pc:sldMkLst>
          <pc:docMk/>
          <pc:sldMk cId="2616674054" sldId="302"/>
        </pc:sldMkLst>
      </pc:sldChg>
      <pc:sldChg chg="new del">
        <pc:chgData name="Aidana Karibayeva" userId="4b469565f635107c" providerId="LiveId" clId="{DECAAB07-E1FA-49C0-9904-8E02028A2D37}" dt="2024-09-30T16:58:09.628" v="36" actId="47"/>
        <pc:sldMkLst>
          <pc:docMk/>
          <pc:sldMk cId="1282023193" sldId="303"/>
        </pc:sldMkLst>
      </pc:sldChg>
      <pc:sldChg chg="addSp modSp new mod modClrScheme chgLayout modNotesTx">
        <pc:chgData name="Aidana Karibayeva" userId="4b469565f635107c" providerId="LiveId" clId="{DECAAB07-E1FA-49C0-9904-8E02028A2D37}" dt="2024-10-01T05:26:31.249" v="335" actId="6549"/>
        <pc:sldMkLst>
          <pc:docMk/>
          <pc:sldMk cId="1744006138" sldId="303"/>
        </pc:sldMkLst>
        <pc:spChg chg="add mod">
          <ac:chgData name="Aidana Karibayeva" userId="4b469565f635107c" providerId="LiveId" clId="{DECAAB07-E1FA-49C0-9904-8E02028A2D37}" dt="2024-09-30T17:22:10.129" v="89" actId="700"/>
          <ac:spMkLst>
            <pc:docMk/>
            <pc:sldMk cId="1744006138" sldId="303"/>
            <ac:spMk id="2" creationId="{CE9D86F7-AED9-5F39-F932-F73A391EB546}"/>
          </ac:spMkLst>
        </pc:spChg>
        <pc:spChg chg="add mod">
          <ac:chgData name="Aidana Karibayeva" userId="4b469565f635107c" providerId="LiveId" clId="{DECAAB07-E1FA-49C0-9904-8E02028A2D37}" dt="2024-09-30T17:22:11.671" v="90"/>
          <ac:spMkLst>
            <pc:docMk/>
            <pc:sldMk cId="1744006138" sldId="303"/>
            <ac:spMk id="3" creationId="{B02818A1-18C4-AAB1-632D-03D49D3C6B37}"/>
          </ac:spMkLst>
        </pc:spChg>
      </pc:sldChg>
      <pc:sldChg chg="delSp modSp new mod">
        <pc:chgData name="Aidana Karibayeva" userId="4b469565f635107c" providerId="LiveId" clId="{DECAAB07-E1FA-49C0-9904-8E02028A2D37}" dt="2024-09-30T17:32:31.757" v="99" actId="113"/>
        <pc:sldMkLst>
          <pc:docMk/>
          <pc:sldMk cId="737639095" sldId="304"/>
        </pc:sldMkLst>
        <pc:spChg chg="del">
          <ac:chgData name="Aidana Karibayeva" userId="4b469565f635107c" providerId="LiveId" clId="{DECAAB07-E1FA-49C0-9904-8E02028A2D37}" dt="2024-09-30T17:32:09.140" v="95" actId="478"/>
          <ac:spMkLst>
            <pc:docMk/>
            <pc:sldMk cId="737639095" sldId="304"/>
            <ac:spMk id="2" creationId="{81FF580C-CA52-AB01-C729-35D19B791E70}"/>
          </ac:spMkLst>
        </pc:spChg>
        <pc:spChg chg="mod">
          <ac:chgData name="Aidana Karibayeva" userId="4b469565f635107c" providerId="LiveId" clId="{DECAAB07-E1FA-49C0-9904-8E02028A2D37}" dt="2024-09-30T17:32:31.757" v="99" actId="113"/>
          <ac:spMkLst>
            <pc:docMk/>
            <pc:sldMk cId="737639095" sldId="304"/>
            <ac:spMk id="3" creationId="{B78E0330-A68C-366B-529F-19A6AFAE1EAE}"/>
          </ac:spMkLst>
        </pc:spChg>
      </pc:sldChg>
      <pc:sldChg chg="modSp new mod">
        <pc:chgData name="Aidana Karibayeva" userId="4b469565f635107c" providerId="LiveId" clId="{DECAAB07-E1FA-49C0-9904-8E02028A2D37}" dt="2024-09-30T17:32:55.768" v="101"/>
        <pc:sldMkLst>
          <pc:docMk/>
          <pc:sldMk cId="395666269" sldId="305"/>
        </pc:sldMkLst>
        <pc:spChg chg="mod">
          <ac:chgData name="Aidana Karibayeva" userId="4b469565f635107c" providerId="LiveId" clId="{DECAAB07-E1FA-49C0-9904-8E02028A2D37}" dt="2024-09-30T17:32:55.768" v="101"/>
          <ac:spMkLst>
            <pc:docMk/>
            <pc:sldMk cId="395666269" sldId="305"/>
            <ac:spMk id="3" creationId="{7B6112F0-C585-3515-F8C9-FAF0F49B5C5F}"/>
          </ac:spMkLst>
        </pc:spChg>
      </pc:sldChg>
      <pc:sldChg chg="delSp modSp new mod">
        <pc:chgData name="Aidana Karibayeva" userId="4b469565f635107c" providerId="LiveId" clId="{DECAAB07-E1FA-49C0-9904-8E02028A2D37}" dt="2024-09-30T17:33:30.450" v="106" actId="27636"/>
        <pc:sldMkLst>
          <pc:docMk/>
          <pc:sldMk cId="15187783" sldId="306"/>
        </pc:sldMkLst>
        <pc:spChg chg="del">
          <ac:chgData name="Aidana Karibayeva" userId="4b469565f635107c" providerId="LiveId" clId="{DECAAB07-E1FA-49C0-9904-8E02028A2D37}" dt="2024-09-30T17:33:26.041" v="103" actId="478"/>
          <ac:spMkLst>
            <pc:docMk/>
            <pc:sldMk cId="15187783" sldId="306"/>
            <ac:spMk id="2" creationId="{1E9F1E7A-1BD9-0202-6A6D-7F136B38B5E5}"/>
          </ac:spMkLst>
        </pc:spChg>
        <pc:spChg chg="mod">
          <ac:chgData name="Aidana Karibayeva" userId="4b469565f635107c" providerId="LiveId" clId="{DECAAB07-E1FA-49C0-9904-8E02028A2D37}" dt="2024-09-30T17:33:30.450" v="106" actId="27636"/>
          <ac:spMkLst>
            <pc:docMk/>
            <pc:sldMk cId="15187783" sldId="306"/>
            <ac:spMk id="3" creationId="{27429417-3524-9C75-FE5D-770173CEC2EF}"/>
          </ac:spMkLst>
        </pc:spChg>
      </pc:sldChg>
      <pc:sldChg chg="delSp modSp new mod modNotesTx">
        <pc:chgData name="Aidana Karibayeva" userId="4b469565f635107c" providerId="LiveId" clId="{DECAAB07-E1FA-49C0-9904-8E02028A2D37}" dt="2024-10-01T05:26:39.664" v="337" actId="6549"/>
        <pc:sldMkLst>
          <pc:docMk/>
          <pc:sldMk cId="653955730" sldId="307"/>
        </pc:sldMkLst>
        <pc:spChg chg="del">
          <ac:chgData name="Aidana Karibayeva" userId="4b469565f635107c" providerId="LiveId" clId="{DECAAB07-E1FA-49C0-9904-8E02028A2D37}" dt="2024-09-30T17:33:59.508" v="110" actId="478"/>
          <ac:spMkLst>
            <pc:docMk/>
            <pc:sldMk cId="653955730" sldId="307"/>
            <ac:spMk id="2" creationId="{74ED06E8-AA8E-B14E-39E1-D18869194E88}"/>
          </ac:spMkLst>
        </pc:spChg>
        <pc:spChg chg="mod">
          <ac:chgData name="Aidana Karibayeva" userId="4b469565f635107c" providerId="LiveId" clId="{DECAAB07-E1FA-49C0-9904-8E02028A2D37}" dt="2024-09-30T17:34:02.135" v="112" actId="27636"/>
          <ac:spMkLst>
            <pc:docMk/>
            <pc:sldMk cId="653955730" sldId="307"/>
            <ac:spMk id="3" creationId="{8E974A17-3AB7-CAE4-61A0-55233939F3B2}"/>
          </ac:spMkLst>
        </pc:spChg>
      </pc:sldChg>
      <pc:sldChg chg="delSp modSp new mod">
        <pc:chgData name="Aidana Karibayeva" userId="4b469565f635107c" providerId="LiveId" clId="{DECAAB07-E1FA-49C0-9904-8E02028A2D37}" dt="2024-09-30T17:35:45.589" v="120" actId="123"/>
        <pc:sldMkLst>
          <pc:docMk/>
          <pc:sldMk cId="1945398071" sldId="308"/>
        </pc:sldMkLst>
        <pc:spChg chg="del">
          <ac:chgData name="Aidana Karibayeva" userId="4b469565f635107c" providerId="LiveId" clId="{DECAAB07-E1FA-49C0-9904-8E02028A2D37}" dt="2024-09-30T17:35:41.362" v="117" actId="478"/>
          <ac:spMkLst>
            <pc:docMk/>
            <pc:sldMk cId="1945398071" sldId="308"/>
            <ac:spMk id="2" creationId="{200CB56B-5AFA-9D23-D88C-80287DBF052D}"/>
          </ac:spMkLst>
        </pc:spChg>
        <pc:spChg chg="mod">
          <ac:chgData name="Aidana Karibayeva" userId="4b469565f635107c" providerId="LiveId" clId="{DECAAB07-E1FA-49C0-9904-8E02028A2D37}" dt="2024-09-30T17:35:45.589" v="120" actId="123"/>
          <ac:spMkLst>
            <pc:docMk/>
            <pc:sldMk cId="1945398071" sldId="308"/>
            <ac:spMk id="3" creationId="{0A4E8E8C-AD44-980A-0821-96767AE87538}"/>
          </ac:spMkLst>
        </pc:spChg>
      </pc:sldChg>
      <pc:sldChg chg="delSp modSp new mod modNotesTx">
        <pc:chgData name="Aidana Karibayeva" userId="4b469565f635107c" providerId="LiveId" clId="{DECAAB07-E1FA-49C0-9904-8E02028A2D37}" dt="2024-10-01T05:26:46.987" v="338" actId="6549"/>
        <pc:sldMkLst>
          <pc:docMk/>
          <pc:sldMk cId="2701387613" sldId="309"/>
        </pc:sldMkLst>
        <pc:spChg chg="del">
          <ac:chgData name="Aidana Karibayeva" userId="4b469565f635107c" providerId="LiveId" clId="{DECAAB07-E1FA-49C0-9904-8E02028A2D37}" dt="2024-09-30T17:36:23.769" v="124" actId="478"/>
          <ac:spMkLst>
            <pc:docMk/>
            <pc:sldMk cId="2701387613" sldId="309"/>
            <ac:spMk id="2" creationId="{B4254CE4-14F4-20E0-A3BF-2EC89F0C9CDB}"/>
          </ac:spMkLst>
        </pc:spChg>
        <pc:spChg chg="mod">
          <ac:chgData name="Aidana Karibayeva" userId="4b469565f635107c" providerId="LiveId" clId="{DECAAB07-E1FA-49C0-9904-8E02028A2D37}" dt="2024-09-30T17:36:26.489" v="126" actId="27636"/>
          <ac:spMkLst>
            <pc:docMk/>
            <pc:sldMk cId="2701387613" sldId="309"/>
            <ac:spMk id="3" creationId="{94821846-89D3-C41F-7D85-2352DFF939AA}"/>
          </ac:spMkLst>
        </pc:spChg>
      </pc:sldChg>
      <pc:sldChg chg="modSp new mod modNotesTx">
        <pc:chgData name="Aidana Karibayeva" userId="4b469565f635107c" providerId="LiveId" clId="{DECAAB07-E1FA-49C0-9904-8E02028A2D37}" dt="2024-10-01T05:26:52.297" v="339" actId="6549"/>
        <pc:sldMkLst>
          <pc:docMk/>
          <pc:sldMk cId="3148882604" sldId="310"/>
        </pc:sldMkLst>
        <pc:spChg chg="mod">
          <ac:chgData name="Aidana Karibayeva" userId="4b469565f635107c" providerId="LiveId" clId="{DECAAB07-E1FA-49C0-9904-8E02028A2D37}" dt="2024-09-30T17:49:02.335" v="141" actId="20577"/>
          <ac:spMkLst>
            <pc:docMk/>
            <pc:sldMk cId="3148882604" sldId="310"/>
            <ac:spMk id="2" creationId="{0347E996-4721-9485-6054-DCBD05113128}"/>
          </ac:spMkLst>
        </pc:spChg>
        <pc:spChg chg="mod">
          <ac:chgData name="Aidana Karibayeva" userId="4b469565f635107c" providerId="LiveId" clId="{DECAAB07-E1FA-49C0-9904-8E02028A2D37}" dt="2024-09-30T17:48:54.284" v="130" actId="27636"/>
          <ac:spMkLst>
            <pc:docMk/>
            <pc:sldMk cId="3148882604" sldId="310"/>
            <ac:spMk id="3" creationId="{5086D8C2-293A-1F70-E684-A261DFB265D5}"/>
          </ac:spMkLst>
        </pc:spChg>
      </pc:sldChg>
      <pc:sldChg chg="addSp delSp modSp new mod modClrScheme chgLayout">
        <pc:chgData name="Aidana Karibayeva" userId="4b469565f635107c" providerId="LiveId" clId="{DECAAB07-E1FA-49C0-9904-8E02028A2D37}" dt="2024-09-30T17:50:43.124" v="147" actId="14100"/>
        <pc:sldMkLst>
          <pc:docMk/>
          <pc:sldMk cId="460713657" sldId="311"/>
        </pc:sldMkLst>
        <pc:spChg chg="add del mod">
          <ac:chgData name="Aidana Karibayeva" userId="4b469565f635107c" providerId="LiveId" clId="{DECAAB07-E1FA-49C0-9904-8E02028A2D37}" dt="2024-09-30T17:50:40.707" v="146" actId="478"/>
          <ac:spMkLst>
            <pc:docMk/>
            <pc:sldMk cId="460713657" sldId="311"/>
            <ac:spMk id="2" creationId="{2461A869-D88A-6F82-55F7-C1C8EEC068C6}"/>
          </ac:spMkLst>
        </pc:spChg>
        <pc:spChg chg="add mod">
          <ac:chgData name="Aidana Karibayeva" userId="4b469565f635107c" providerId="LiveId" clId="{DECAAB07-E1FA-49C0-9904-8E02028A2D37}" dt="2024-09-30T17:50:43.124" v="147" actId="14100"/>
          <ac:spMkLst>
            <pc:docMk/>
            <pc:sldMk cId="460713657" sldId="311"/>
            <ac:spMk id="3" creationId="{0AC237F3-167E-9EF5-7135-E346E5041D26}"/>
          </ac:spMkLst>
        </pc:spChg>
      </pc:sldChg>
      <pc:sldChg chg="addSp delSp modSp new mod modClrScheme chgLayout">
        <pc:chgData name="Aidana Karibayeva" userId="4b469565f635107c" providerId="LiveId" clId="{DECAAB07-E1FA-49C0-9904-8E02028A2D37}" dt="2024-09-30T17:54:48.841" v="175" actId="1076"/>
        <pc:sldMkLst>
          <pc:docMk/>
          <pc:sldMk cId="2951704778" sldId="312"/>
        </pc:sldMkLst>
        <pc:spChg chg="add del mod">
          <ac:chgData name="Aidana Karibayeva" userId="4b469565f635107c" providerId="LiveId" clId="{DECAAB07-E1FA-49C0-9904-8E02028A2D37}" dt="2024-09-30T17:53:25.722" v="157" actId="478"/>
          <ac:spMkLst>
            <pc:docMk/>
            <pc:sldMk cId="2951704778" sldId="312"/>
            <ac:spMk id="2" creationId="{358867CC-7756-E964-6D25-CB2C1CCD88F4}"/>
          </ac:spMkLst>
        </pc:spChg>
        <pc:spChg chg="add mod">
          <ac:chgData name="Aidana Karibayeva" userId="4b469565f635107c" providerId="LiveId" clId="{DECAAB07-E1FA-49C0-9904-8E02028A2D37}" dt="2024-09-30T17:54:46.061" v="174" actId="27636"/>
          <ac:spMkLst>
            <pc:docMk/>
            <pc:sldMk cId="2951704778" sldId="312"/>
            <ac:spMk id="3" creationId="{79C356DE-C13E-BA6F-833B-870130733F5F}"/>
          </ac:spMkLst>
        </pc:spChg>
        <pc:spChg chg="add">
          <ac:chgData name="Aidana Karibayeva" userId="4b469565f635107c" providerId="LiveId" clId="{DECAAB07-E1FA-49C0-9904-8E02028A2D37}" dt="2024-09-30T17:53:13.223" v="155"/>
          <ac:spMkLst>
            <pc:docMk/>
            <pc:sldMk cId="2951704778" sldId="312"/>
            <ac:spMk id="4" creationId="{75DD9222-8103-89DD-730C-22F6858F8007}"/>
          </ac:spMkLst>
        </pc:spChg>
        <pc:picChg chg="add">
          <ac:chgData name="Aidana Karibayeva" userId="4b469565f635107c" providerId="LiveId" clId="{DECAAB07-E1FA-49C0-9904-8E02028A2D37}" dt="2024-09-30T17:53:13.223" v="155"/>
          <ac:picMkLst>
            <pc:docMk/>
            <pc:sldMk cId="2951704778" sldId="312"/>
            <ac:picMk id="1026" creationId="{F20E0239-F9BB-573D-C06E-A5EF146D1567}"/>
          </ac:picMkLst>
        </pc:picChg>
        <pc:picChg chg="add mod">
          <ac:chgData name="Aidana Karibayeva" userId="4b469565f635107c" providerId="LiveId" clId="{DECAAB07-E1FA-49C0-9904-8E02028A2D37}" dt="2024-09-30T17:54:48.841" v="175" actId="1076"/>
          <ac:picMkLst>
            <pc:docMk/>
            <pc:sldMk cId="2951704778" sldId="312"/>
            <ac:picMk id="1028" creationId="{278B04FE-2CD0-70D7-4623-4F7850E5B321}"/>
          </ac:picMkLst>
        </pc:picChg>
      </pc:sldChg>
      <pc:sldChg chg="modSp new mod">
        <pc:chgData name="Aidana Karibayeva" userId="4b469565f635107c" providerId="LiveId" clId="{DECAAB07-E1FA-49C0-9904-8E02028A2D37}" dt="2024-09-30T17:55:31.390" v="181" actId="27636"/>
        <pc:sldMkLst>
          <pc:docMk/>
          <pc:sldMk cId="1482496116" sldId="313"/>
        </pc:sldMkLst>
        <pc:spChg chg="mod">
          <ac:chgData name="Aidana Karibayeva" userId="4b469565f635107c" providerId="LiveId" clId="{DECAAB07-E1FA-49C0-9904-8E02028A2D37}" dt="2024-09-30T17:55:29.504" v="179" actId="20577"/>
          <ac:spMkLst>
            <pc:docMk/>
            <pc:sldMk cId="1482496116" sldId="313"/>
            <ac:spMk id="2" creationId="{F1CD92CD-A8BC-A84F-73AC-5499CAFD3FAF}"/>
          </ac:spMkLst>
        </pc:spChg>
        <pc:spChg chg="mod">
          <ac:chgData name="Aidana Karibayeva" userId="4b469565f635107c" providerId="LiveId" clId="{DECAAB07-E1FA-49C0-9904-8E02028A2D37}" dt="2024-09-30T17:55:31.390" v="181" actId="27636"/>
          <ac:spMkLst>
            <pc:docMk/>
            <pc:sldMk cId="1482496116" sldId="313"/>
            <ac:spMk id="3" creationId="{D04448F0-DDCA-4CB5-54C9-A1A75A51EF5D}"/>
          </ac:spMkLst>
        </pc:spChg>
      </pc:sldChg>
      <pc:sldChg chg="delSp modSp new mod">
        <pc:chgData name="Aidana Karibayeva" userId="4b469565f635107c" providerId="LiveId" clId="{DECAAB07-E1FA-49C0-9904-8E02028A2D37}" dt="2024-09-30T17:57:06.130" v="187" actId="27636"/>
        <pc:sldMkLst>
          <pc:docMk/>
          <pc:sldMk cId="2803735798" sldId="314"/>
        </pc:sldMkLst>
        <pc:spChg chg="del">
          <ac:chgData name="Aidana Karibayeva" userId="4b469565f635107c" providerId="LiveId" clId="{DECAAB07-E1FA-49C0-9904-8E02028A2D37}" dt="2024-09-30T17:57:03.533" v="185" actId="478"/>
          <ac:spMkLst>
            <pc:docMk/>
            <pc:sldMk cId="2803735798" sldId="314"/>
            <ac:spMk id="2" creationId="{AA1CF6A4-7909-A042-6690-4CF9BB291C00}"/>
          </ac:spMkLst>
        </pc:spChg>
        <pc:spChg chg="mod">
          <ac:chgData name="Aidana Karibayeva" userId="4b469565f635107c" providerId="LiveId" clId="{DECAAB07-E1FA-49C0-9904-8E02028A2D37}" dt="2024-09-30T17:57:06.130" v="187" actId="27636"/>
          <ac:spMkLst>
            <pc:docMk/>
            <pc:sldMk cId="2803735798" sldId="314"/>
            <ac:spMk id="3" creationId="{EF1517B9-BB00-ACFA-71DF-5C739CA44D86}"/>
          </ac:spMkLst>
        </pc:spChg>
      </pc:sldChg>
      <pc:sldChg chg="addSp delSp modSp new mod modClrScheme chgLayout modNotesTx">
        <pc:chgData name="Aidana Karibayeva" userId="4b469565f635107c" providerId="LiveId" clId="{DECAAB07-E1FA-49C0-9904-8E02028A2D37}" dt="2024-09-30T18:02:16.346" v="249"/>
        <pc:sldMkLst>
          <pc:docMk/>
          <pc:sldMk cId="1899483528" sldId="315"/>
        </pc:sldMkLst>
        <pc:spChg chg="add mod">
          <ac:chgData name="Aidana Karibayeva" userId="4b469565f635107c" providerId="LiveId" clId="{DECAAB07-E1FA-49C0-9904-8E02028A2D37}" dt="2024-09-30T18:01:10.498" v="209" actId="20577"/>
          <ac:spMkLst>
            <pc:docMk/>
            <pc:sldMk cId="1899483528" sldId="315"/>
            <ac:spMk id="2" creationId="{501E058E-84AA-BFD1-6E58-A300A81475F1}"/>
          </ac:spMkLst>
        </pc:spChg>
        <pc:spChg chg="add mod">
          <ac:chgData name="Aidana Karibayeva" userId="4b469565f635107c" providerId="LiveId" clId="{DECAAB07-E1FA-49C0-9904-8E02028A2D37}" dt="2024-09-30T18:01:24.679" v="247" actId="20577"/>
          <ac:spMkLst>
            <pc:docMk/>
            <pc:sldMk cId="1899483528" sldId="315"/>
            <ac:spMk id="3" creationId="{1EE5A652-3751-93F2-F24D-3DBE1C2228A6}"/>
          </ac:spMkLst>
        </pc:spChg>
        <pc:spChg chg="add">
          <ac:chgData name="Aidana Karibayeva" userId="4b469565f635107c" providerId="LiveId" clId="{DECAAB07-E1FA-49C0-9904-8E02028A2D37}" dt="2024-09-30T18:00:01.049" v="190"/>
          <ac:spMkLst>
            <pc:docMk/>
            <pc:sldMk cId="1899483528" sldId="315"/>
            <ac:spMk id="4" creationId="{647575F2-7821-6D24-3C69-B3F2648B3839}"/>
          </ac:spMkLst>
        </pc:spChg>
        <pc:spChg chg="add del">
          <ac:chgData name="Aidana Karibayeva" userId="4b469565f635107c" providerId="LiveId" clId="{DECAAB07-E1FA-49C0-9904-8E02028A2D37}" dt="2024-09-30T18:00:54.707" v="200" actId="22"/>
          <ac:spMkLst>
            <pc:docMk/>
            <pc:sldMk cId="1899483528" sldId="315"/>
            <ac:spMk id="6" creationId="{61E98CE3-A0F4-8756-4507-A757CB2EDB68}"/>
          </ac:spMkLst>
        </pc:spChg>
        <pc:picChg chg="add">
          <ac:chgData name="Aidana Karibayeva" userId="4b469565f635107c" providerId="LiveId" clId="{DECAAB07-E1FA-49C0-9904-8E02028A2D37}" dt="2024-09-30T18:00:01.049" v="190"/>
          <ac:picMkLst>
            <pc:docMk/>
            <pc:sldMk cId="1899483528" sldId="315"/>
            <ac:picMk id="2050" creationId="{CC2D4999-797C-63AA-0D79-918CD347F57E}"/>
          </ac:picMkLst>
        </pc:picChg>
        <pc:picChg chg="add mod">
          <ac:chgData name="Aidana Karibayeva" userId="4b469565f635107c" providerId="LiveId" clId="{DECAAB07-E1FA-49C0-9904-8E02028A2D37}" dt="2024-09-30T18:01:27.748" v="248" actId="1076"/>
          <ac:picMkLst>
            <pc:docMk/>
            <pc:sldMk cId="1899483528" sldId="315"/>
            <ac:picMk id="2052" creationId="{67C3DF3A-E8B4-7E06-C2A6-2C8D31FBD69F}"/>
          </ac:picMkLst>
        </pc:picChg>
      </pc:sldChg>
      <pc:sldChg chg="addSp delSp modSp new mod modClrScheme chgLayout">
        <pc:chgData name="Aidana Karibayeva" userId="4b469565f635107c" providerId="LiveId" clId="{DECAAB07-E1FA-49C0-9904-8E02028A2D37}" dt="2024-09-30T18:03:50.352" v="257" actId="123"/>
        <pc:sldMkLst>
          <pc:docMk/>
          <pc:sldMk cId="2226798057" sldId="316"/>
        </pc:sldMkLst>
        <pc:spChg chg="add del mod">
          <ac:chgData name="Aidana Karibayeva" userId="4b469565f635107c" providerId="LiveId" clId="{DECAAB07-E1FA-49C0-9904-8E02028A2D37}" dt="2024-09-30T18:03:46.497" v="254" actId="478"/>
          <ac:spMkLst>
            <pc:docMk/>
            <pc:sldMk cId="2226798057" sldId="316"/>
            <ac:spMk id="2" creationId="{D33DFEC5-C4D9-69D0-FBB3-C786B88F42A8}"/>
          </ac:spMkLst>
        </pc:spChg>
        <pc:spChg chg="add mod">
          <ac:chgData name="Aidana Karibayeva" userId="4b469565f635107c" providerId="LiveId" clId="{DECAAB07-E1FA-49C0-9904-8E02028A2D37}" dt="2024-09-30T18:03:50.352" v="257" actId="123"/>
          <ac:spMkLst>
            <pc:docMk/>
            <pc:sldMk cId="2226798057" sldId="316"/>
            <ac:spMk id="3" creationId="{5729F7FA-267B-D663-94FF-8405066F6503}"/>
          </ac:spMkLst>
        </pc:spChg>
      </pc:sldChg>
      <pc:sldChg chg="delSp modSp new mod modNotesTx">
        <pc:chgData name="Aidana Karibayeva" userId="4b469565f635107c" providerId="LiveId" clId="{DECAAB07-E1FA-49C0-9904-8E02028A2D37}" dt="2024-09-30T18:05:07.152" v="265"/>
        <pc:sldMkLst>
          <pc:docMk/>
          <pc:sldMk cId="171435572" sldId="317"/>
        </pc:sldMkLst>
        <pc:spChg chg="del">
          <ac:chgData name="Aidana Karibayeva" userId="4b469565f635107c" providerId="LiveId" clId="{DECAAB07-E1FA-49C0-9904-8E02028A2D37}" dt="2024-09-30T18:04:21.943" v="261" actId="478"/>
          <ac:spMkLst>
            <pc:docMk/>
            <pc:sldMk cId="171435572" sldId="317"/>
            <ac:spMk id="2" creationId="{AD3E7941-E7E1-45CF-BB40-A53ADA49BBB2}"/>
          </ac:spMkLst>
        </pc:spChg>
        <pc:spChg chg="mod">
          <ac:chgData name="Aidana Karibayeva" userId="4b469565f635107c" providerId="LiveId" clId="{DECAAB07-E1FA-49C0-9904-8E02028A2D37}" dt="2024-09-30T18:04:25.079" v="263" actId="27636"/>
          <ac:spMkLst>
            <pc:docMk/>
            <pc:sldMk cId="171435572" sldId="317"/>
            <ac:spMk id="3" creationId="{E4AE0EA6-025E-F97E-20D6-A31BA70A7DCB}"/>
          </ac:spMkLst>
        </pc:spChg>
      </pc:sldChg>
      <pc:sldChg chg="modSp new mod">
        <pc:chgData name="Aidana Karibayeva" userId="4b469565f635107c" providerId="LiveId" clId="{DECAAB07-E1FA-49C0-9904-8E02028A2D37}" dt="2024-09-30T18:05:32.074" v="267" actId="27636"/>
        <pc:sldMkLst>
          <pc:docMk/>
          <pc:sldMk cId="4279109716" sldId="318"/>
        </pc:sldMkLst>
        <pc:spChg chg="mod">
          <ac:chgData name="Aidana Karibayeva" userId="4b469565f635107c" providerId="LiveId" clId="{DECAAB07-E1FA-49C0-9904-8E02028A2D37}" dt="2024-09-30T18:05:32.074" v="267" actId="27636"/>
          <ac:spMkLst>
            <pc:docMk/>
            <pc:sldMk cId="4279109716" sldId="318"/>
            <ac:spMk id="3" creationId="{A772B593-9225-F316-3506-1AE880BD1B72}"/>
          </ac:spMkLst>
        </pc:spChg>
      </pc:sldChg>
      <pc:sldChg chg="addSp delSp modSp new mod ord modClrScheme chgLayout">
        <pc:chgData name="Aidana Karibayeva" userId="4b469565f635107c" providerId="LiveId" clId="{DECAAB07-E1FA-49C0-9904-8E02028A2D37}" dt="2024-09-30T18:08:56.626" v="309" actId="113"/>
        <pc:sldMkLst>
          <pc:docMk/>
          <pc:sldMk cId="2980952323" sldId="319"/>
        </pc:sldMkLst>
        <pc:spChg chg="add del mod">
          <ac:chgData name="Aidana Karibayeva" userId="4b469565f635107c" providerId="LiveId" clId="{DECAAB07-E1FA-49C0-9904-8E02028A2D37}" dt="2024-09-30T18:08:41.353" v="305" actId="478"/>
          <ac:spMkLst>
            <pc:docMk/>
            <pc:sldMk cId="2980952323" sldId="319"/>
            <ac:spMk id="2" creationId="{4B54D81E-404F-EDEB-9F09-350BC21EC28D}"/>
          </ac:spMkLst>
        </pc:spChg>
        <pc:spChg chg="add mod">
          <ac:chgData name="Aidana Karibayeva" userId="4b469565f635107c" providerId="LiveId" clId="{DECAAB07-E1FA-49C0-9904-8E02028A2D37}" dt="2024-09-30T18:08:56.626" v="309" actId="113"/>
          <ac:spMkLst>
            <pc:docMk/>
            <pc:sldMk cId="2980952323" sldId="319"/>
            <ac:spMk id="3" creationId="{CD6D9571-B550-AE99-0994-B8C73F50F7CC}"/>
          </ac:spMkLst>
        </pc:spChg>
      </pc:sldChg>
      <pc:sldChg chg="delSp modSp new mod">
        <pc:chgData name="Aidana Karibayeva" userId="4b469565f635107c" providerId="LiveId" clId="{DECAAB07-E1FA-49C0-9904-8E02028A2D37}" dt="2024-09-30T18:10:12.277" v="315" actId="27636"/>
        <pc:sldMkLst>
          <pc:docMk/>
          <pc:sldMk cId="3123787193" sldId="320"/>
        </pc:sldMkLst>
        <pc:spChg chg="del">
          <ac:chgData name="Aidana Karibayeva" userId="4b469565f635107c" providerId="LiveId" clId="{DECAAB07-E1FA-49C0-9904-8E02028A2D37}" dt="2024-09-30T18:10:09.533" v="313" actId="478"/>
          <ac:spMkLst>
            <pc:docMk/>
            <pc:sldMk cId="3123787193" sldId="320"/>
            <ac:spMk id="2" creationId="{6C043DF6-FF04-20B9-0EF0-A09683AD4FD3}"/>
          </ac:spMkLst>
        </pc:spChg>
        <pc:spChg chg="mod">
          <ac:chgData name="Aidana Karibayeva" userId="4b469565f635107c" providerId="LiveId" clId="{DECAAB07-E1FA-49C0-9904-8E02028A2D37}" dt="2024-09-30T18:10:12.277" v="315" actId="27636"/>
          <ac:spMkLst>
            <pc:docMk/>
            <pc:sldMk cId="3123787193" sldId="320"/>
            <ac:spMk id="3" creationId="{7F1C57DB-2D7E-53D0-2894-0816AE75227A}"/>
          </ac:spMkLst>
        </pc:spChg>
      </pc:sldChg>
      <pc:sldChg chg="delSp modSp new mod modNotesTx">
        <pc:chgData name="Aidana Karibayeva" userId="4b469565f635107c" providerId="LiveId" clId="{DECAAB07-E1FA-49C0-9904-8E02028A2D37}" dt="2024-10-01T05:25:35.631" v="328" actId="27636"/>
        <pc:sldMkLst>
          <pc:docMk/>
          <pc:sldMk cId="2921839109" sldId="321"/>
        </pc:sldMkLst>
        <pc:spChg chg="del">
          <ac:chgData name="Aidana Karibayeva" userId="4b469565f635107c" providerId="LiveId" clId="{DECAAB07-E1FA-49C0-9904-8E02028A2D37}" dt="2024-09-30T18:11:12.863" v="319" actId="478"/>
          <ac:spMkLst>
            <pc:docMk/>
            <pc:sldMk cId="2921839109" sldId="321"/>
            <ac:spMk id="2" creationId="{A8A8F756-4C09-0F92-6313-98AD9E8BF573}"/>
          </ac:spMkLst>
        </pc:spChg>
        <pc:spChg chg="mod">
          <ac:chgData name="Aidana Karibayeva" userId="4b469565f635107c" providerId="LiveId" clId="{DECAAB07-E1FA-49C0-9904-8E02028A2D37}" dt="2024-10-01T05:25:35.631" v="328" actId="27636"/>
          <ac:spMkLst>
            <pc:docMk/>
            <pc:sldMk cId="2921839109" sldId="321"/>
            <ac:spMk id="3" creationId="{ED69ACC4-7E94-2EED-B315-522C879BE6B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4EFB0E-A8FF-4734-AD8A-571C4E9EB456}" type="datetimeFigureOut">
              <a:rPr lang="en-US" smtClean="0"/>
              <a:t>10/1/2024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B168-9D15-4763-8088-CC71B3D28FAF}" type="slidenum">
              <a:rPr lang="en-US" smtClean="0"/>
              <a:t>‹#›</a:t>
            </a:fld>
            <a:endParaRPr lang="en-US"/>
          </a:p>
        </p:txBody>
      </p:sp>
    </p:spTree>
    <p:extLst>
      <p:ext uri="{BB962C8B-B14F-4D97-AF65-F5344CB8AC3E}">
        <p14:creationId xmlns:p14="http://schemas.microsoft.com/office/powerpoint/2010/main" val="84329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4</a:t>
            </a:fld>
            <a:endParaRPr lang="en-US"/>
          </a:p>
        </p:txBody>
      </p:sp>
    </p:spTree>
    <p:extLst>
      <p:ext uri="{BB962C8B-B14F-4D97-AF65-F5344CB8AC3E}">
        <p14:creationId xmlns:p14="http://schemas.microsoft.com/office/powerpoint/2010/main" val="2359245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457200" algn="just"/>
            <a:r>
              <a:rPr lang="kk-KZ" b="0" i="0" dirty="0">
                <a:solidFill>
                  <a:srgbClr val="000000"/>
                </a:solidFill>
                <a:effectLst/>
                <a:latin typeface="Times New Roman" panose="02020603050405020304" pitchFamily="18" charset="0"/>
              </a:rPr>
              <a:t>Көптеген жағдайларда нақты мәліметтер қорларының жобаларына үшінші нормалы форманы орнату жеткілікті деп есептелінеді. Бірақ нормалау теориясында жоғарғы ретті нормалы формалар бар. Олар тақырып аймақтың семантикасының күрделілеу сұрақтарын көрсететін қатынастар атрибуттарының функционалдық тәуелділіктерімен емес, тәуелділіктердің басқа түрлерімен байланысты. </a:t>
            </a:r>
          </a:p>
          <a:p>
            <a:pPr indent="457200" algn="just"/>
            <a:r>
              <a:rPr lang="kk-KZ" b="0" i="0" dirty="0">
                <a:solidFill>
                  <a:srgbClr val="000000"/>
                </a:solidFill>
                <a:effectLst/>
                <a:latin typeface="Times New Roman" panose="02020603050405020304" pitchFamily="18" charset="0"/>
              </a:rPr>
              <a:t>Бірінші нормалы форма көп мағналы атрибуттарды орнатуға рұқсат етпейді. Бірақ көптеген жағдайларда көп мағналық қажет болады.</a:t>
            </a:r>
          </a:p>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45</a:t>
            </a:fld>
            <a:endParaRPr lang="en-US"/>
          </a:p>
        </p:txBody>
      </p:sp>
    </p:spTree>
    <p:extLst>
      <p:ext uri="{BB962C8B-B14F-4D97-AF65-F5344CB8AC3E}">
        <p14:creationId xmlns:p14="http://schemas.microsoft.com/office/powerpoint/2010/main" val="1773112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i="0" dirty="0" err="1">
                <a:solidFill>
                  <a:srgbClr val="000000"/>
                </a:solidFill>
                <a:effectLst/>
                <a:latin typeface="Times New Roman" panose="02020603050405020304" pitchFamily="18" charset="0"/>
              </a:rPr>
              <a:t>Егер</a:t>
            </a:r>
            <a:r>
              <a:rPr lang="ru-RU" b="0" i="0" dirty="0">
                <a:solidFill>
                  <a:srgbClr val="000000"/>
                </a:solidFill>
                <a:effectLst/>
                <a:latin typeface="Times New Roman" panose="02020603050405020304" pitchFamily="18" charset="0"/>
              </a:rPr>
              <a:t> де </a:t>
            </a:r>
            <a:r>
              <a:rPr lang="ru-RU" b="0" i="0" dirty="0" err="1">
                <a:solidFill>
                  <a:srgbClr val="000000"/>
                </a:solidFill>
                <a:effectLst/>
                <a:latin typeface="Times New Roman" panose="02020603050405020304" pitchFamily="18" charset="0"/>
              </a:rPr>
              <a:t>бастапқы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қатынаспен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жұмыс</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істесек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топқа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студенттер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тізімін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енгізгенше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жаңа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топтар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және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олардың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оқу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жоспарлары</a:t>
            </a:r>
            <a:r>
              <a:rPr lang="ru-RU" b="0" i="0" dirty="0">
                <a:solidFill>
                  <a:srgbClr val="000000"/>
                </a:solidFill>
                <a:effectLst/>
                <a:latin typeface="Times New Roman" panose="02020603050405020304" pitchFamily="18" charset="0"/>
              </a:rPr>
              <a:t> (топ </a:t>
            </a:r>
            <a:r>
              <a:rPr lang="ru-RU" b="0" i="0" dirty="0" err="1">
                <a:solidFill>
                  <a:srgbClr val="000000"/>
                </a:solidFill>
                <a:effectLst/>
                <a:latin typeface="Times New Roman" panose="02020603050405020304" pitchFamily="18" charset="0"/>
              </a:rPr>
              <a:t>оқитын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пәндер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тізімдері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туралы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ақпаратты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сақтай</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алмаймыз</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Оқу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жоспарының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пәндер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тізімі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өзгерсе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мысалы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жаңа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пән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қосылса</a:t>
            </a:r>
            <a:r>
              <a:rPr lang="ru-RU" b="0" i="0" dirty="0">
                <a:solidFill>
                  <a:srgbClr val="000000"/>
                </a:solidFill>
                <a:effectLst/>
                <a:latin typeface="Times New Roman" panose="02020603050405020304" pitchFamily="18" charset="0"/>
              </a:rPr>
              <a:t>, осы </a:t>
            </a:r>
            <a:r>
              <a:rPr lang="ru-RU" b="0" i="0" dirty="0" err="1">
                <a:solidFill>
                  <a:srgbClr val="000000"/>
                </a:solidFill>
                <a:effectLst/>
                <a:latin typeface="Times New Roman" panose="02020603050405020304" pitchFamily="18" charset="0"/>
              </a:rPr>
              <a:t>топта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оқитын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студенттерінің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барлығының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қатынастарына</a:t>
            </a:r>
            <a:r>
              <a:rPr lang="ru-RU" b="0" i="0" dirty="0">
                <a:solidFill>
                  <a:srgbClr val="000000"/>
                </a:solidFill>
                <a:effectLst/>
                <a:latin typeface="Times New Roman" panose="02020603050405020304" pitchFamily="18" charset="0"/>
              </a:rPr>
              <a:t> осы </a:t>
            </a:r>
            <a:r>
              <a:rPr lang="ru-RU" b="0" i="0" dirty="0" err="1">
                <a:solidFill>
                  <a:srgbClr val="000000"/>
                </a:solidFill>
                <a:effectLst/>
                <a:latin typeface="Times New Roman" panose="02020603050405020304" pitchFamily="18" charset="0"/>
              </a:rPr>
              <a:t>өзгертулерді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енгізу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қажет</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Басқа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жақтан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студентті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топқа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қосатын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болсақ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онда</a:t>
            </a:r>
            <a:r>
              <a:rPr lang="ru-RU" b="0" i="0" dirty="0">
                <a:solidFill>
                  <a:srgbClr val="000000"/>
                </a:solidFill>
                <a:effectLst/>
                <a:latin typeface="Times New Roman" panose="02020603050405020304" pitchFamily="18" charset="0"/>
              </a:rPr>
              <a:t> осы </a:t>
            </a:r>
            <a:r>
              <a:rPr lang="ru-RU" b="0" i="0" dirty="0" err="1">
                <a:solidFill>
                  <a:srgbClr val="000000"/>
                </a:solidFill>
                <a:effectLst/>
                <a:latin typeface="Times New Roman" panose="02020603050405020304" pitchFamily="18" charset="0"/>
              </a:rPr>
              <a:t>топтың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пәндер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тізіміне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сәйкес</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көптеген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кортеждерді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қосуымыз</a:t>
            </a:r>
            <a:r>
              <a:rPr lang="ru-RU" b="0" i="0" dirty="0">
                <a:solidFill>
                  <a:srgbClr val="000000"/>
                </a:solidFill>
                <a:effectLst/>
                <a:latin typeface="Times New Roman" panose="02020603050405020304" pitchFamily="18" charset="0"/>
              </a:rPr>
              <a:t> керек.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модификациялау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аномалиялары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жаңағы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екі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себебінен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пайда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 </a:t>
            </a:r>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52</a:t>
            </a:fld>
            <a:endParaRPr lang="en-US"/>
          </a:p>
        </p:txBody>
      </p:sp>
    </p:spTree>
    <p:extLst>
      <p:ext uri="{BB962C8B-B14F-4D97-AF65-F5344CB8AC3E}">
        <p14:creationId xmlns:p14="http://schemas.microsoft.com/office/powerpoint/2010/main" val="1174876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6</a:t>
            </a:fld>
            <a:endParaRPr lang="en-US"/>
          </a:p>
        </p:txBody>
      </p:sp>
    </p:spTree>
    <p:extLst>
      <p:ext uri="{BB962C8B-B14F-4D97-AF65-F5344CB8AC3E}">
        <p14:creationId xmlns:p14="http://schemas.microsoft.com/office/powerpoint/2010/main" val="83958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14</a:t>
            </a:fld>
            <a:endParaRPr lang="en-US"/>
          </a:p>
        </p:txBody>
      </p:sp>
    </p:spTree>
    <p:extLst>
      <p:ext uri="{BB962C8B-B14F-4D97-AF65-F5344CB8AC3E}">
        <p14:creationId xmlns:p14="http://schemas.microsoft.com/office/powerpoint/2010/main" val="4206259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20</a:t>
            </a:fld>
            <a:endParaRPr lang="en-US"/>
          </a:p>
        </p:txBody>
      </p:sp>
    </p:spTree>
    <p:extLst>
      <p:ext uri="{BB962C8B-B14F-4D97-AF65-F5344CB8AC3E}">
        <p14:creationId xmlns:p14="http://schemas.microsoft.com/office/powerpoint/2010/main" val="17267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23</a:t>
            </a:fld>
            <a:endParaRPr lang="en-US"/>
          </a:p>
        </p:txBody>
      </p:sp>
    </p:spTree>
    <p:extLst>
      <p:ext uri="{BB962C8B-B14F-4D97-AF65-F5344CB8AC3E}">
        <p14:creationId xmlns:p14="http://schemas.microsoft.com/office/powerpoint/2010/main" val="3559568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0" i="0" dirty="0" err="1">
                <a:solidFill>
                  <a:srgbClr val="000000"/>
                </a:solidFill>
                <a:effectLst/>
                <a:latin typeface="Times New Roman" panose="02020603050405020304" pitchFamily="18" charset="0"/>
              </a:rPr>
              <a:t>дұрыс</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25</a:t>
            </a:fld>
            <a:endParaRPr lang="en-US"/>
          </a:p>
        </p:txBody>
      </p:sp>
    </p:spTree>
    <p:extLst>
      <p:ext uri="{BB962C8B-B14F-4D97-AF65-F5344CB8AC3E}">
        <p14:creationId xmlns:p14="http://schemas.microsoft.com/office/powerpoint/2010/main" val="2889861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29</a:t>
            </a:fld>
            <a:endParaRPr lang="en-US"/>
          </a:p>
        </p:txBody>
      </p:sp>
    </p:spTree>
    <p:extLst>
      <p:ext uri="{BB962C8B-B14F-4D97-AF65-F5344CB8AC3E}">
        <p14:creationId xmlns:p14="http://schemas.microsoft.com/office/powerpoint/2010/main" val="1103506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31</a:t>
            </a:fld>
            <a:endParaRPr lang="en-US"/>
          </a:p>
        </p:txBody>
      </p:sp>
    </p:spTree>
    <p:extLst>
      <p:ext uri="{BB962C8B-B14F-4D97-AF65-F5344CB8AC3E}">
        <p14:creationId xmlns:p14="http://schemas.microsoft.com/office/powerpoint/2010/main" val="421417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FAB168-9D15-4763-8088-CC71B3D28FAF}" type="slidenum">
              <a:rPr lang="en-US" smtClean="0"/>
              <a:t>32</a:t>
            </a:fld>
            <a:endParaRPr lang="en-US"/>
          </a:p>
        </p:txBody>
      </p:sp>
    </p:spTree>
    <p:extLst>
      <p:ext uri="{BB962C8B-B14F-4D97-AF65-F5344CB8AC3E}">
        <p14:creationId xmlns:p14="http://schemas.microsoft.com/office/powerpoint/2010/main" val="31746958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a:xfrm>
            <a:off x="2692397" y="5037663"/>
            <a:ext cx="5214635" cy="279400"/>
          </a:xfrm>
        </p:spPr>
        <p:txBody>
          <a:bodyPr/>
          <a:lstStyle/>
          <a:p>
            <a:endParaRPr lang="ru-RU"/>
          </a:p>
        </p:txBody>
      </p:sp>
      <p:sp>
        <p:nvSpPr>
          <p:cNvPr id="6" name="Slide Number Placeholder 5"/>
          <p:cNvSpPr>
            <a:spLocks noGrp="1"/>
          </p:cNvSpPr>
          <p:nvPr>
            <p:ph type="sldNum" sz="quarter" idx="12"/>
          </p:nvPr>
        </p:nvSpPr>
        <p:spPr>
          <a:xfrm>
            <a:off x="8956900" y="5037663"/>
            <a:ext cx="551167" cy="279400"/>
          </a:xfrm>
        </p:spPr>
        <p:txBody>
          <a:bodyPr/>
          <a:lstStyle/>
          <a:p>
            <a:fld id="{7717C322-1673-440F-88C4-32093216FB7A}" type="slidenum">
              <a:rPr lang="ru-RU" smtClean="0"/>
              <a:t>‹#›</a:t>
            </a:fld>
            <a:endParaRPr lang="ru-RU"/>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2119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D901008-BD62-4706-9369-1D5DDAB66A36}" type="datetimeFigureOut">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17C322-1673-440F-88C4-32093216FB7A}" type="slidenum">
              <a:rPr lang="ru-RU" smtClean="0"/>
              <a:t>‹#›</a:t>
            </a:fld>
            <a:endParaRPr lang="ru-RU"/>
          </a:p>
        </p:txBody>
      </p:sp>
    </p:spTree>
    <p:extLst>
      <p:ext uri="{BB962C8B-B14F-4D97-AF65-F5344CB8AC3E}">
        <p14:creationId xmlns:p14="http://schemas.microsoft.com/office/powerpoint/2010/main" val="1056706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7339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246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spTree>
    <p:extLst>
      <p:ext uri="{BB962C8B-B14F-4D97-AF65-F5344CB8AC3E}">
        <p14:creationId xmlns:p14="http://schemas.microsoft.com/office/powerpoint/2010/main" val="244557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89167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83301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4350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81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spTree>
    <p:extLst>
      <p:ext uri="{BB962C8B-B14F-4D97-AF65-F5344CB8AC3E}">
        <p14:creationId xmlns:p14="http://schemas.microsoft.com/office/powerpoint/2010/main" val="2539298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D901008-BD62-4706-9369-1D5DDAB66A36}" type="datetimeFigureOut">
              <a:rPr lang="ru-RU" smtClean="0"/>
              <a:t>01.10.2024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717C322-1673-440F-88C4-32093216FB7A}" type="slidenum">
              <a:rPr lang="ru-RU" smtClean="0"/>
              <a:t>‹#›</a:t>
            </a:fld>
            <a:endParaRPr lang="ru-RU"/>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9513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D901008-BD62-4706-9369-1D5DDAB66A36}" type="datetimeFigureOut">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17C322-1673-440F-88C4-32093216FB7A}" type="slidenum">
              <a:rPr lang="ru-RU" smtClean="0"/>
              <a:t>‹#›</a:t>
            </a:fld>
            <a:endParaRPr lang="ru-RU"/>
          </a:p>
        </p:txBody>
      </p:sp>
    </p:spTree>
    <p:extLst>
      <p:ext uri="{BB962C8B-B14F-4D97-AF65-F5344CB8AC3E}">
        <p14:creationId xmlns:p14="http://schemas.microsoft.com/office/powerpoint/2010/main" val="329140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D901008-BD62-4706-9369-1D5DDAB66A36}" type="datetimeFigureOut">
              <a:rPr lang="ru-RU" smtClean="0"/>
              <a:t>01.10.2024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717C322-1673-440F-88C4-32093216FB7A}" type="slidenum">
              <a:rPr lang="ru-RU" smtClean="0"/>
              <a:t>‹#›</a:t>
            </a:fld>
            <a:endParaRPr lang="ru-RU"/>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054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D901008-BD62-4706-9369-1D5DDAB66A36}" type="datetimeFigureOut">
              <a:rPr lang="ru-RU" smtClean="0"/>
              <a:t>01.10.2024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717C322-1673-440F-88C4-32093216FB7A}" type="slidenum">
              <a:rPr lang="ru-RU" smtClean="0"/>
              <a:t>‹#›</a:t>
            </a:fld>
            <a:endParaRPr lang="ru-RU"/>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75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01008-BD62-4706-9369-1D5DDAB66A36}" type="datetimeFigureOut">
              <a:rPr lang="ru-RU" smtClean="0"/>
              <a:t>01.10.2024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717C322-1673-440F-88C4-32093216FB7A}" type="slidenum">
              <a:rPr lang="ru-RU" smtClean="0"/>
              <a:t>‹#›</a:t>
            </a:fld>
            <a:endParaRPr lang="ru-RU"/>
          </a:p>
        </p:txBody>
      </p:sp>
    </p:spTree>
    <p:extLst>
      <p:ext uri="{BB962C8B-B14F-4D97-AF65-F5344CB8AC3E}">
        <p14:creationId xmlns:p14="http://schemas.microsoft.com/office/powerpoint/2010/main" val="4280051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D901008-BD62-4706-9369-1D5DDAB66A36}" type="datetimeFigureOut">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17C322-1673-440F-88C4-32093216FB7A}" type="slidenum">
              <a:rPr lang="ru-RU" smtClean="0"/>
              <a:t>‹#›</a:t>
            </a:fld>
            <a:endParaRPr lang="ru-RU"/>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356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FD901008-BD62-4706-9369-1D5DDAB66A36}" type="datetimeFigureOut">
              <a:rPr lang="ru-RU" smtClean="0"/>
              <a:t>01.10.2024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717C322-1673-440F-88C4-32093216FB7A}" type="slidenum">
              <a:rPr lang="ru-RU" smtClean="0"/>
              <a:t>‹#›</a:t>
            </a:fld>
            <a:endParaRPr lang="ru-RU"/>
          </a:p>
        </p:txBody>
      </p:sp>
    </p:spTree>
    <p:extLst>
      <p:ext uri="{BB962C8B-B14F-4D97-AF65-F5344CB8AC3E}">
        <p14:creationId xmlns:p14="http://schemas.microsoft.com/office/powerpoint/2010/main" val="4125288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tile tx="0" ty="0" sx="100000" sy="100000" flip="none" algn="tl"/>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D901008-BD62-4706-9369-1D5DDAB66A36}" type="datetimeFigureOut">
              <a:rPr lang="ru-RU" smtClean="0"/>
              <a:t>01.10.2024</a:t>
            </a:fld>
            <a:endParaRPr lang="ru-RU"/>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717C322-1673-440F-88C4-32093216FB7A}" type="slidenum">
              <a:rPr lang="ru-RU" smtClean="0"/>
              <a:t>‹#›</a:t>
            </a:fld>
            <a:endParaRPr lang="ru-RU"/>
          </a:p>
        </p:txBody>
      </p:sp>
    </p:spTree>
    <p:extLst>
      <p:ext uri="{BB962C8B-B14F-4D97-AF65-F5344CB8AC3E}">
        <p14:creationId xmlns:p14="http://schemas.microsoft.com/office/powerpoint/2010/main" val="194891955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ru.wikipedia.org/wiki/%D0%98%D0%BD%D1%84%D0%BE%D1%80%D0%BC%D0%B0%D1%86%D0%B8%D1%8F"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ctrTitle"/>
          </p:nvPr>
        </p:nvSpPr>
        <p:spPr bwMode="auto">
          <a:xfrm>
            <a:off x="2222412" y="2228218"/>
            <a:ext cx="7763416" cy="242695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Реляциялық</a:t>
            </a: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мәліметтер</a:t>
            </a: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қорындағы</a:t>
            </a:r>
            <a:b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қалыпты</a:t>
            </a: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формалар</a:t>
            </a: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b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1NF, 2NF, 3NF.</a:t>
            </a:r>
            <a:b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Мәліметтер</a:t>
            </a: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қорының</a:t>
            </a: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40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тұтастығы</a:t>
            </a:r>
            <a:r>
              <a:rPr kumimoji="0" lang="ru-RU" altLang="ru-RU" sz="40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4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5505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91544" y="1052737"/>
            <a:ext cx="8219256" cy="5073427"/>
          </a:xfrm>
        </p:spPr>
        <p:txBody>
          <a:bodyPr>
            <a:normAutofit/>
          </a:bodyPr>
          <a:lstStyle/>
          <a:p>
            <a:pPr marL="0" indent="0">
              <a:buNone/>
            </a:pPr>
            <a:r>
              <a:rPr lang="ru-RU" b="1" dirty="0" err="1"/>
              <a:t>Сілтемелі</a:t>
            </a:r>
            <a:r>
              <a:rPr lang="ru-RU" b="1" dirty="0"/>
              <a:t> </a:t>
            </a:r>
            <a:r>
              <a:rPr lang="ru-RU" b="1" dirty="0" err="1"/>
              <a:t>тұтастық</a:t>
            </a:r>
            <a:r>
              <a:rPr lang="ru-RU" b="1" dirty="0"/>
              <a:t>. </a:t>
            </a:r>
            <a:r>
              <a:rPr lang="ru-RU" dirty="0" err="1"/>
              <a:t>Реляциялық</a:t>
            </a:r>
            <a:r>
              <a:rPr lang="ru-RU" dirty="0"/>
              <a:t> </a:t>
            </a:r>
            <a:r>
              <a:rPr lang="ru-RU" dirty="0" err="1"/>
              <a:t>деректер</a:t>
            </a:r>
            <a:r>
              <a:rPr lang="ru-RU" dirty="0"/>
              <a:t> </a:t>
            </a:r>
            <a:r>
              <a:rPr lang="ru-RU" dirty="0" err="1"/>
              <a:t>қорында</a:t>
            </a:r>
            <a:r>
              <a:rPr lang="ru-RU" dirty="0"/>
              <a:t> </a:t>
            </a:r>
            <a:r>
              <a:rPr lang="en-US" dirty="0"/>
              <a:t>ə</a:t>
            </a:r>
            <a:r>
              <a:rPr lang="ru-RU" dirty="0" err="1"/>
              <a:t>рбір</a:t>
            </a:r>
            <a:r>
              <a:rPr lang="ru-RU" dirty="0"/>
              <a:t> </a:t>
            </a:r>
            <a:r>
              <a:rPr lang="ru-RU" dirty="0" err="1"/>
              <a:t>ұрпақ-кесте</a:t>
            </a:r>
            <a:r>
              <a:rPr lang="ru-RU" dirty="0"/>
              <a:t> </a:t>
            </a:r>
            <a:r>
              <a:rPr lang="ru-RU" dirty="0" err="1"/>
              <a:t>жолынан</a:t>
            </a:r>
            <a:r>
              <a:rPr lang="ru-RU" dirty="0"/>
              <a:t> </a:t>
            </a:r>
            <a:r>
              <a:rPr lang="ru-RU" dirty="0" err="1"/>
              <a:t>сыртқы</a:t>
            </a:r>
            <a:r>
              <a:rPr lang="ru-RU" dirty="0"/>
              <a:t> </a:t>
            </a:r>
            <a:r>
              <a:rPr lang="ru-RU" dirty="0" err="1"/>
              <a:t>кілт</a:t>
            </a:r>
            <a:r>
              <a:rPr lang="ru-RU" dirty="0"/>
              <a:t> </a:t>
            </a:r>
            <a:r>
              <a:rPr lang="ru-RU" dirty="0" err="1"/>
              <a:t>көмегімен</a:t>
            </a:r>
            <a:r>
              <a:rPr lang="ru-RU" dirty="0"/>
              <a:t> </a:t>
            </a:r>
            <a:r>
              <a:rPr lang="ru-RU" dirty="0" err="1"/>
              <a:t>алғашқы</a:t>
            </a:r>
            <a:r>
              <a:rPr lang="ru-RU" dirty="0"/>
              <a:t> </a:t>
            </a:r>
            <a:r>
              <a:rPr lang="ru-RU" dirty="0" err="1"/>
              <a:t>кілті</a:t>
            </a:r>
            <a:r>
              <a:rPr lang="ru-RU" dirty="0"/>
              <a:t> бар м</a:t>
            </a:r>
            <a:r>
              <a:rPr lang="en-US" dirty="0"/>
              <a:t>ə</a:t>
            </a:r>
            <a:r>
              <a:rPr lang="ru-RU" dirty="0" err="1"/>
              <a:t>ні</a:t>
            </a:r>
            <a:r>
              <a:rPr lang="ru-RU" dirty="0"/>
              <a:t> </a:t>
            </a:r>
            <a:r>
              <a:rPr lang="ru-RU" dirty="0" err="1"/>
              <a:t>сыртқы</a:t>
            </a:r>
            <a:r>
              <a:rPr lang="ru-RU" dirty="0"/>
              <a:t> </a:t>
            </a:r>
            <a:r>
              <a:rPr lang="ru-RU" dirty="0" err="1"/>
              <a:t>кілт</a:t>
            </a:r>
            <a:r>
              <a:rPr lang="ru-RU" dirty="0"/>
              <a:t> м</a:t>
            </a:r>
            <a:r>
              <a:rPr lang="en-US" dirty="0"/>
              <a:t>ə</a:t>
            </a:r>
            <a:r>
              <a:rPr lang="ru-RU" dirty="0" err="1"/>
              <a:t>ніне</a:t>
            </a:r>
            <a:r>
              <a:rPr lang="ru-RU" dirty="0"/>
              <a:t> </a:t>
            </a:r>
            <a:r>
              <a:rPr lang="ru-RU" dirty="0" err="1"/>
              <a:t>тең</a:t>
            </a:r>
            <a:r>
              <a:rPr lang="ru-RU" dirty="0"/>
              <a:t> </a:t>
            </a:r>
            <a:r>
              <a:rPr lang="ru-RU" dirty="0" err="1"/>
              <a:t>аталы-кесте</a:t>
            </a:r>
            <a:r>
              <a:rPr lang="ru-RU" dirty="0"/>
              <a:t> </a:t>
            </a:r>
            <a:r>
              <a:rPr lang="ru-RU" dirty="0" err="1"/>
              <a:t>жолымен</a:t>
            </a:r>
            <a:r>
              <a:rPr lang="ru-RU" dirty="0"/>
              <a:t> </a:t>
            </a:r>
            <a:r>
              <a:rPr lang="ru-RU" dirty="0" err="1"/>
              <a:t>байланысты</a:t>
            </a:r>
            <a:r>
              <a:rPr lang="ru-RU" dirty="0"/>
              <a:t>. </a:t>
            </a:r>
          </a:p>
          <a:p>
            <a:pPr marL="0" indent="0">
              <a:buNone/>
            </a:pPr>
            <a:r>
              <a:rPr lang="ru-RU" dirty="0" err="1"/>
              <a:t>Аталық</a:t>
            </a:r>
            <a:r>
              <a:rPr lang="ru-RU" dirty="0"/>
              <a:t>/</a:t>
            </a:r>
            <a:r>
              <a:rPr lang="ru-RU" dirty="0" err="1"/>
              <a:t>ұрпақтық</a:t>
            </a:r>
            <a:r>
              <a:rPr lang="ru-RU" dirty="0"/>
              <a:t> </a:t>
            </a:r>
            <a:r>
              <a:rPr lang="ru-RU" dirty="0" err="1"/>
              <a:t>қатынас</a:t>
            </a:r>
            <a:r>
              <a:rPr lang="ru-RU" dirty="0"/>
              <a:t> </a:t>
            </a:r>
            <a:r>
              <a:rPr lang="ru-RU" dirty="0" err="1"/>
              <a:t>тұтастық</a:t>
            </a:r>
            <a:r>
              <a:rPr lang="ru-RU" dirty="0"/>
              <a:t> </a:t>
            </a:r>
            <a:r>
              <a:rPr lang="ru-RU" dirty="0" err="1"/>
              <a:t>сілтемесін</a:t>
            </a:r>
            <a:r>
              <a:rPr lang="ru-RU" dirty="0"/>
              <a:t> </a:t>
            </a:r>
            <a:r>
              <a:rPr lang="ru-RU" dirty="0" err="1"/>
              <a:t>бұзатын</a:t>
            </a:r>
            <a:r>
              <a:rPr lang="ru-RU" dirty="0"/>
              <a:t> </a:t>
            </a:r>
            <a:r>
              <a:rPr lang="ru-RU" dirty="0" err="1"/>
              <a:t>деректер</a:t>
            </a:r>
            <a:r>
              <a:rPr lang="ru-RU" dirty="0"/>
              <a:t> </a:t>
            </a:r>
            <a:r>
              <a:rPr lang="ru-RU" dirty="0" err="1"/>
              <a:t>қорының</a:t>
            </a:r>
            <a:r>
              <a:rPr lang="ru-RU" dirty="0"/>
              <a:t> </a:t>
            </a:r>
            <a:r>
              <a:rPr lang="ru-RU" dirty="0" err="1"/>
              <a:t>өзгеруінің</a:t>
            </a:r>
            <a:r>
              <a:rPr lang="ru-RU" dirty="0"/>
              <a:t> </a:t>
            </a:r>
            <a:r>
              <a:rPr lang="ru-RU" dirty="0" err="1"/>
              <a:t>төрт</a:t>
            </a:r>
            <a:r>
              <a:rPr lang="ru-RU" dirty="0"/>
              <a:t> </a:t>
            </a:r>
            <a:r>
              <a:rPr lang="ru-RU" dirty="0" err="1"/>
              <a:t>түрі</a:t>
            </a:r>
            <a:r>
              <a:rPr lang="ru-RU" dirty="0"/>
              <a:t> бар: • </a:t>
            </a:r>
            <a:r>
              <a:rPr lang="ru-RU" dirty="0" err="1"/>
              <a:t>жаңа</a:t>
            </a:r>
            <a:r>
              <a:rPr lang="ru-RU" dirty="0"/>
              <a:t> </a:t>
            </a:r>
            <a:r>
              <a:rPr lang="ru-RU" dirty="0" err="1"/>
              <a:t>ұрпақ-жолының</a:t>
            </a:r>
            <a:r>
              <a:rPr lang="ru-RU" dirty="0"/>
              <a:t> </a:t>
            </a:r>
            <a:r>
              <a:rPr lang="ru-RU" dirty="0" err="1"/>
              <a:t>қосылуы</a:t>
            </a:r>
            <a:r>
              <a:rPr lang="ru-RU" dirty="0"/>
              <a:t>; • </a:t>
            </a:r>
            <a:r>
              <a:rPr lang="ru-RU" dirty="0" err="1"/>
              <a:t>ұрпақ-жолдағы</a:t>
            </a:r>
            <a:r>
              <a:rPr lang="ru-RU" dirty="0"/>
              <a:t> </a:t>
            </a:r>
            <a:r>
              <a:rPr lang="ru-RU" dirty="0" err="1"/>
              <a:t>сыртқы</a:t>
            </a:r>
            <a:r>
              <a:rPr lang="ru-RU" dirty="0"/>
              <a:t> </a:t>
            </a:r>
            <a:r>
              <a:rPr lang="ru-RU" dirty="0" err="1"/>
              <a:t>кілт</a:t>
            </a:r>
            <a:r>
              <a:rPr lang="ru-RU" dirty="0"/>
              <a:t> </a:t>
            </a:r>
            <a:r>
              <a:rPr lang="ru-RU" dirty="0" err="1"/>
              <a:t>өңделуі</a:t>
            </a:r>
            <a:r>
              <a:rPr lang="ru-RU" dirty="0"/>
              <a:t>; • </a:t>
            </a:r>
            <a:r>
              <a:rPr lang="ru-RU" dirty="0" err="1"/>
              <a:t>аталық-жолдың</a:t>
            </a:r>
            <a:r>
              <a:rPr lang="ru-RU" dirty="0"/>
              <a:t> </a:t>
            </a:r>
            <a:r>
              <a:rPr lang="ru-RU" dirty="0" err="1"/>
              <a:t>жойылуы</a:t>
            </a:r>
            <a:r>
              <a:rPr lang="ru-RU" dirty="0"/>
              <a:t>; • </a:t>
            </a:r>
            <a:r>
              <a:rPr lang="ru-RU" dirty="0" err="1"/>
              <a:t>ұрпақ-жолдағы</a:t>
            </a:r>
            <a:r>
              <a:rPr lang="ru-RU" dirty="0"/>
              <a:t> </a:t>
            </a:r>
            <a:r>
              <a:rPr lang="ru-RU" dirty="0" err="1"/>
              <a:t>алғашқы</a:t>
            </a:r>
            <a:r>
              <a:rPr lang="ru-RU" dirty="0"/>
              <a:t> </a:t>
            </a:r>
            <a:r>
              <a:rPr lang="ru-RU" dirty="0" err="1"/>
              <a:t>кілттің</a:t>
            </a:r>
            <a:r>
              <a:rPr lang="ru-RU" dirty="0"/>
              <a:t> </a:t>
            </a:r>
            <a:r>
              <a:rPr lang="ru-RU" dirty="0" err="1"/>
              <a:t>өңделуі</a:t>
            </a:r>
            <a:r>
              <a:rPr lang="ru-RU" dirty="0"/>
              <a:t>. </a:t>
            </a:r>
          </a:p>
        </p:txBody>
      </p:sp>
    </p:spTree>
    <p:extLst>
      <p:ext uri="{BB962C8B-B14F-4D97-AF65-F5344CB8AC3E}">
        <p14:creationId xmlns:p14="http://schemas.microsoft.com/office/powerpoint/2010/main" val="398713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19536" y="692697"/>
            <a:ext cx="8291264" cy="5433467"/>
          </a:xfrm>
        </p:spPr>
        <p:txBody>
          <a:bodyPr>
            <a:normAutofit fontScale="85000" lnSpcReduction="10000"/>
          </a:bodyPr>
          <a:lstStyle/>
          <a:p>
            <a:pPr marL="0" indent="0" algn="just">
              <a:buNone/>
            </a:pPr>
            <a:r>
              <a:rPr lang="ru-RU" b="1" dirty="0" err="1"/>
              <a:t>Іскерлі</a:t>
            </a:r>
            <a:r>
              <a:rPr lang="ru-RU" b="1" dirty="0"/>
              <a:t> </a:t>
            </a:r>
            <a:r>
              <a:rPr lang="ru-RU" b="1" dirty="0" err="1"/>
              <a:t>ережелер</a:t>
            </a:r>
            <a:r>
              <a:rPr lang="ru-RU" b="1" dirty="0"/>
              <a:t>. </a:t>
            </a:r>
          </a:p>
          <a:p>
            <a:pPr marL="0" indent="0" algn="just">
              <a:buNone/>
            </a:pPr>
            <a:r>
              <a:rPr lang="ru-RU" dirty="0" err="1"/>
              <a:t>Деректер</a:t>
            </a:r>
            <a:r>
              <a:rPr lang="ru-RU" dirty="0"/>
              <a:t> </a:t>
            </a:r>
            <a:r>
              <a:rPr lang="ru-RU" dirty="0" err="1"/>
              <a:t>қорындағы</a:t>
            </a:r>
            <a:r>
              <a:rPr lang="ru-RU" dirty="0"/>
              <a:t> </a:t>
            </a:r>
            <a:r>
              <a:rPr lang="ru-RU" dirty="0" err="1"/>
              <a:t>ақпараттарды</a:t>
            </a:r>
            <a:r>
              <a:rPr lang="ru-RU" dirty="0"/>
              <a:t> </a:t>
            </a:r>
            <a:r>
              <a:rPr lang="ru-RU" dirty="0" err="1"/>
              <a:t>өңдеу</a:t>
            </a:r>
            <a:r>
              <a:rPr lang="ru-RU" dirty="0"/>
              <a:t> </a:t>
            </a:r>
            <a:r>
              <a:rPr lang="ru-RU" dirty="0" err="1"/>
              <a:t>іскерлік</a:t>
            </a:r>
            <a:r>
              <a:rPr lang="ru-RU" dirty="0"/>
              <a:t> </a:t>
            </a:r>
            <a:r>
              <a:rPr lang="ru-RU" dirty="0" err="1"/>
              <a:t>ережелермен</a:t>
            </a:r>
            <a:r>
              <a:rPr lang="ru-RU" dirty="0"/>
              <a:t> </a:t>
            </a:r>
            <a:r>
              <a:rPr lang="ru-RU" dirty="0" err="1"/>
              <a:t>шектелуі</a:t>
            </a:r>
            <a:r>
              <a:rPr lang="ru-RU" dirty="0"/>
              <a:t> </a:t>
            </a:r>
            <a:r>
              <a:rPr lang="ru-RU" dirty="0" err="1"/>
              <a:t>мүмкін</a:t>
            </a:r>
            <a:r>
              <a:rPr lang="ru-RU" dirty="0"/>
              <a:t> ж</a:t>
            </a:r>
            <a:r>
              <a:rPr lang="en-US" dirty="0"/>
              <a:t>ə</a:t>
            </a:r>
            <a:r>
              <a:rPr lang="ru-RU" dirty="0"/>
              <a:t>не осы </a:t>
            </a:r>
            <a:r>
              <a:rPr lang="ru-RU" dirty="0" err="1"/>
              <a:t>өңдеулермен</a:t>
            </a:r>
            <a:r>
              <a:rPr lang="ru-RU" dirty="0"/>
              <a:t> </a:t>
            </a:r>
            <a:r>
              <a:rPr lang="ru-RU" dirty="0" err="1"/>
              <a:t>көрсетілетін</a:t>
            </a:r>
            <a:r>
              <a:rPr lang="ru-RU" dirty="0"/>
              <a:t> </a:t>
            </a:r>
            <a:r>
              <a:rPr lang="ru-RU" dirty="0" err="1"/>
              <a:t>операцияға</a:t>
            </a:r>
            <a:r>
              <a:rPr lang="ru-RU" dirty="0"/>
              <a:t> </a:t>
            </a:r>
            <a:r>
              <a:rPr lang="ru-RU" dirty="0" err="1"/>
              <a:t>бағынады</a:t>
            </a:r>
            <a:r>
              <a:rPr lang="ru-RU" dirty="0"/>
              <a:t>. </a:t>
            </a:r>
          </a:p>
          <a:p>
            <a:pPr marL="0" indent="0" algn="just">
              <a:buNone/>
            </a:pPr>
            <a:r>
              <a:rPr lang="en-US" dirty="0"/>
              <a:t>SQL1 </a:t>
            </a:r>
            <a:r>
              <a:rPr lang="ru-RU" dirty="0" err="1"/>
              <a:t>стандартында</a:t>
            </a:r>
            <a:r>
              <a:rPr lang="ru-RU" dirty="0"/>
              <a:t> </a:t>
            </a:r>
            <a:r>
              <a:rPr lang="ru-RU" dirty="0" err="1"/>
              <a:t>анықталған</a:t>
            </a:r>
            <a:r>
              <a:rPr lang="ru-RU" dirty="0"/>
              <a:t>, </a:t>
            </a:r>
            <a:r>
              <a:rPr lang="ru-RU" dirty="0" err="1"/>
              <a:t>іскерлі</a:t>
            </a:r>
            <a:r>
              <a:rPr lang="ru-RU" dirty="0"/>
              <a:t> </a:t>
            </a:r>
            <a:r>
              <a:rPr lang="ru-RU" dirty="0" err="1"/>
              <a:t>ережелердің</a:t>
            </a:r>
            <a:r>
              <a:rPr lang="ru-RU" dirty="0"/>
              <a:t> </a:t>
            </a:r>
            <a:r>
              <a:rPr lang="ru-RU" dirty="0" err="1"/>
              <a:t>жүзеге</a:t>
            </a:r>
            <a:r>
              <a:rPr lang="ru-RU" dirty="0"/>
              <a:t> </a:t>
            </a:r>
            <a:r>
              <a:rPr lang="ru-RU" dirty="0" err="1"/>
              <a:t>асырылуын</a:t>
            </a:r>
            <a:r>
              <a:rPr lang="ru-RU" dirty="0"/>
              <a:t> </a:t>
            </a:r>
            <a:r>
              <a:rPr lang="ru-RU" dirty="0" err="1"/>
              <a:t>деректер</a:t>
            </a:r>
            <a:r>
              <a:rPr lang="ru-RU" dirty="0"/>
              <a:t> </a:t>
            </a:r>
            <a:r>
              <a:rPr lang="ru-RU" dirty="0" err="1"/>
              <a:t>қорына</a:t>
            </a:r>
            <a:r>
              <a:rPr lang="ru-RU" dirty="0"/>
              <a:t> </a:t>
            </a:r>
            <a:r>
              <a:rPr lang="ru-RU" dirty="0" err="1"/>
              <a:t>рұқсат</a:t>
            </a:r>
            <a:r>
              <a:rPr lang="ru-RU" dirty="0"/>
              <a:t> </a:t>
            </a:r>
            <a:r>
              <a:rPr lang="ru-RU" dirty="0" err="1"/>
              <a:t>беруді</a:t>
            </a:r>
            <a:r>
              <a:rPr lang="ru-RU" dirty="0"/>
              <a:t> </a:t>
            </a:r>
            <a:r>
              <a:rPr lang="ru-RU" dirty="0" err="1"/>
              <a:t>жүзеге</a:t>
            </a:r>
            <a:r>
              <a:rPr lang="ru-RU" dirty="0"/>
              <a:t> </a:t>
            </a:r>
            <a:r>
              <a:rPr lang="ru-RU" dirty="0" err="1"/>
              <a:t>асыруға</a:t>
            </a:r>
            <a:r>
              <a:rPr lang="ru-RU" dirty="0"/>
              <a:t> </a:t>
            </a:r>
            <a:r>
              <a:rPr lang="ru-RU" dirty="0" err="1"/>
              <a:t>қолданбалы</a:t>
            </a:r>
            <a:r>
              <a:rPr lang="ru-RU" dirty="0"/>
              <a:t> программа </a:t>
            </a:r>
            <a:r>
              <a:rPr lang="ru-RU" dirty="0" err="1"/>
              <a:t>жауап</a:t>
            </a:r>
            <a:r>
              <a:rPr lang="ru-RU" dirty="0"/>
              <a:t> </a:t>
            </a:r>
            <a:r>
              <a:rPr lang="ru-RU" dirty="0" err="1"/>
              <a:t>береді</a:t>
            </a:r>
            <a:r>
              <a:rPr lang="ru-RU" dirty="0"/>
              <a:t>. </a:t>
            </a:r>
          </a:p>
          <a:p>
            <a:pPr marL="0" indent="0" algn="just">
              <a:buNone/>
            </a:pPr>
            <a:r>
              <a:rPr lang="ru-RU" dirty="0" err="1"/>
              <a:t>Оның</a:t>
            </a:r>
            <a:r>
              <a:rPr lang="ru-RU" dirty="0"/>
              <a:t> </a:t>
            </a:r>
            <a:r>
              <a:rPr lang="ru-RU" dirty="0" err="1"/>
              <a:t>көптеген</a:t>
            </a:r>
            <a:r>
              <a:rPr lang="ru-RU" dirty="0"/>
              <a:t> </a:t>
            </a:r>
            <a:r>
              <a:rPr lang="ru-RU" dirty="0" err="1"/>
              <a:t>кемшіліктері</a:t>
            </a:r>
            <a:r>
              <a:rPr lang="ru-RU" dirty="0"/>
              <a:t> бар: </a:t>
            </a:r>
            <a:r>
              <a:rPr lang="ru-RU" dirty="0" err="1"/>
              <a:t>жарыса</a:t>
            </a:r>
            <a:r>
              <a:rPr lang="ru-RU" dirty="0"/>
              <a:t> </a:t>
            </a:r>
            <a:r>
              <a:rPr lang="ru-RU" dirty="0" err="1"/>
              <a:t>істеу</a:t>
            </a:r>
            <a:r>
              <a:rPr lang="ru-RU" dirty="0"/>
              <a:t>, </a:t>
            </a:r>
            <a:r>
              <a:rPr lang="ru-RU" dirty="0" err="1"/>
              <a:t>жеткіліксіз</a:t>
            </a:r>
            <a:r>
              <a:rPr lang="ru-RU" dirty="0"/>
              <a:t> </a:t>
            </a:r>
            <a:r>
              <a:rPr lang="ru-RU" dirty="0" err="1"/>
              <a:t>келісім</a:t>
            </a:r>
            <a:r>
              <a:rPr lang="ru-RU" dirty="0"/>
              <a:t>, </a:t>
            </a:r>
            <a:r>
              <a:rPr lang="ru-RU" dirty="0" err="1"/>
              <a:t>сүйемелдеу</a:t>
            </a:r>
            <a:r>
              <a:rPr lang="ru-RU" dirty="0"/>
              <a:t> </a:t>
            </a:r>
            <a:r>
              <a:rPr lang="ru-RU" dirty="0" err="1"/>
              <a:t>қиындығы</a:t>
            </a:r>
            <a:r>
              <a:rPr lang="ru-RU" dirty="0"/>
              <a:t> мен </a:t>
            </a:r>
            <a:r>
              <a:rPr lang="ru-RU" dirty="0" err="1"/>
              <a:t>күрделілігі</a:t>
            </a:r>
            <a:r>
              <a:rPr lang="ru-RU" dirty="0"/>
              <a:t> ж</a:t>
            </a:r>
            <a:r>
              <a:rPr lang="en-US" dirty="0"/>
              <a:t>ə</a:t>
            </a:r>
            <a:r>
              <a:rPr lang="ru-RU" dirty="0"/>
              <a:t>не </a:t>
            </a:r>
            <a:r>
              <a:rPr lang="ru-RU" dirty="0" err="1"/>
              <a:t>деректер</a:t>
            </a:r>
            <a:r>
              <a:rPr lang="ru-RU" dirty="0"/>
              <a:t> </a:t>
            </a:r>
            <a:r>
              <a:rPr lang="ru-RU" dirty="0" err="1"/>
              <a:t>қорының</a:t>
            </a:r>
            <a:r>
              <a:rPr lang="ru-RU" dirty="0"/>
              <a:t> </a:t>
            </a:r>
            <a:r>
              <a:rPr lang="ru-RU" dirty="0" err="1"/>
              <a:t>тұтастығының</a:t>
            </a:r>
            <a:r>
              <a:rPr lang="ru-RU" dirty="0"/>
              <a:t> </a:t>
            </a:r>
            <a:r>
              <a:rPr lang="ru-RU" dirty="0" err="1"/>
              <a:t>өзіне</a:t>
            </a:r>
            <a:r>
              <a:rPr lang="ru-RU" dirty="0"/>
              <a:t> </a:t>
            </a:r>
            <a:r>
              <a:rPr lang="ru-RU" dirty="0" err="1"/>
              <a:t>жауапкершілік</a:t>
            </a:r>
            <a:r>
              <a:rPr lang="ru-RU" dirty="0"/>
              <a:t> </a:t>
            </a:r>
            <a:r>
              <a:rPr lang="ru-RU" dirty="0" err="1"/>
              <a:t>жүктеуі</a:t>
            </a:r>
            <a:r>
              <a:rPr lang="ru-RU" dirty="0"/>
              <a:t>. 1986 </a:t>
            </a:r>
            <a:r>
              <a:rPr lang="ru-RU" dirty="0" err="1"/>
              <a:t>жылы</a:t>
            </a:r>
            <a:r>
              <a:rPr lang="ru-RU" dirty="0"/>
              <a:t> ДҚБЖ </a:t>
            </a:r>
            <a:r>
              <a:rPr lang="en-US" dirty="0"/>
              <a:t>Sybase </a:t>
            </a:r>
            <a:r>
              <a:rPr lang="ru-RU" dirty="0"/>
              <a:t>триггер </a:t>
            </a:r>
            <a:r>
              <a:rPr lang="ru-RU" dirty="0" err="1"/>
              <a:t>ұғымы</a:t>
            </a:r>
            <a:r>
              <a:rPr lang="ru-RU" dirty="0"/>
              <a:t> </a:t>
            </a:r>
            <a:r>
              <a:rPr lang="ru-RU" dirty="0" err="1"/>
              <a:t>енгізілген</a:t>
            </a:r>
            <a:r>
              <a:rPr lang="ru-RU" dirty="0"/>
              <a:t>, </a:t>
            </a:r>
            <a:r>
              <a:rPr lang="ru-RU" dirty="0" err="1"/>
              <a:t>яғни</a:t>
            </a:r>
            <a:r>
              <a:rPr lang="ru-RU" dirty="0"/>
              <a:t> </a:t>
            </a:r>
            <a:r>
              <a:rPr lang="ru-RU" dirty="0" err="1"/>
              <a:t>реляциялық</a:t>
            </a:r>
            <a:r>
              <a:rPr lang="ru-RU" dirty="0"/>
              <a:t> </a:t>
            </a:r>
            <a:r>
              <a:rPr lang="ru-RU" dirty="0" err="1"/>
              <a:t>деректер</a:t>
            </a:r>
            <a:r>
              <a:rPr lang="ru-RU" dirty="0"/>
              <a:t> </a:t>
            </a:r>
            <a:r>
              <a:rPr lang="ru-RU" dirty="0" err="1"/>
              <a:t>қорына</a:t>
            </a:r>
            <a:r>
              <a:rPr lang="ru-RU" dirty="0"/>
              <a:t> </a:t>
            </a:r>
            <a:r>
              <a:rPr lang="ru-RU" dirty="0" err="1"/>
              <a:t>іскерлік</a:t>
            </a:r>
            <a:r>
              <a:rPr lang="ru-RU" dirty="0"/>
              <a:t> </a:t>
            </a:r>
            <a:r>
              <a:rPr lang="ru-RU" dirty="0" err="1"/>
              <a:t>ережені</a:t>
            </a:r>
            <a:r>
              <a:rPr lang="ru-RU" dirty="0"/>
              <a:t> </a:t>
            </a:r>
            <a:r>
              <a:rPr lang="ru-RU" dirty="0" err="1"/>
              <a:t>қосу</a:t>
            </a:r>
            <a:r>
              <a:rPr lang="ru-RU" dirty="0"/>
              <a:t> </a:t>
            </a:r>
            <a:r>
              <a:rPr lang="ru-RU" dirty="0" err="1"/>
              <a:t>қадамы</a:t>
            </a:r>
            <a:r>
              <a:rPr lang="ru-RU" dirty="0"/>
              <a:t> </a:t>
            </a:r>
            <a:r>
              <a:rPr lang="ru-RU" dirty="0" err="1"/>
              <a:t>болды</a:t>
            </a:r>
            <a:r>
              <a:rPr lang="ru-RU" dirty="0"/>
              <a:t>. </a:t>
            </a:r>
          </a:p>
          <a:p>
            <a:pPr marL="0" indent="0" algn="just">
              <a:buNone/>
            </a:pPr>
            <a:r>
              <a:rPr lang="ru-RU" b="1" dirty="0" err="1"/>
              <a:t>Деректер</a:t>
            </a:r>
            <a:r>
              <a:rPr lang="ru-RU" b="1" dirty="0"/>
              <a:t> </a:t>
            </a:r>
            <a:r>
              <a:rPr lang="ru-RU" b="1" dirty="0" err="1"/>
              <a:t>арасындағы</a:t>
            </a:r>
            <a:r>
              <a:rPr lang="ru-RU" b="1" dirty="0"/>
              <a:t> </a:t>
            </a:r>
            <a:r>
              <a:rPr lang="ru-RU" b="1" dirty="0" err="1"/>
              <a:t>басқа</a:t>
            </a:r>
            <a:r>
              <a:rPr lang="ru-RU" b="1" dirty="0"/>
              <a:t> </a:t>
            </a:r>
            <a:r>
              <a:rPr lang="ru-RU" b="1" dirty="0" err="1"/>
              <a:t>арасалмақ</a:t>
            </a:r>
            <a:r>
              <a:rPr lang="ru-RU" b="1" dirty="0"/>
              <a:t>. </a:t>
            </a:r>
            <a:r>
              <a:rPr lang="ru-RU" dirty="0" err="1"/>
              <a:t>Деректер</a:t>
            </a:r>
            <a:r>
              <a:rPr lang="ru-RU" dirty="0"/>
              <a:t> </a:t>
            </a:r>
            <a:r>
              <a:rPr lang="ru-RU" dirty="0" err="1"/>
              <a:t>қоры</a:t>
            </a:r>
            <a:r>
              <a:rPr lang="ru-RU" dirty="0"/>
              <a:t> </a:t>
            </a:r>
            <a:r>
              <a:rPr lang="ru-RU" dirty="0" err="1"/>
              <a:t>моделдейтін</a:t>
            </a:r>
            <a:r>
              <a:rPr lang="ru-RU" dirty="0"/>
              <a:t> </a:t>
            </a:r>
            <a:r>
              <a:rPr lang="ru-RU" dirty="0" err="1"/>
              <a:t>сыртқы</a:t>
            </a:r>
            <a:r>
              <a:rPr lang="ru-RU" dirty="0"/>
              <a:t> </a:t>
            </a:r>
            <a:r>
              <a:rPr lang="en-US" dirty="0"/>
              <a:t>ə</a:t>
            </a:r>
            <a:r>
              <a:rPr lang="ru-RU" dirty="0" err="1"/>
              <a:t>лем</a:t>
            </a:r>
            <a:r>
              <a:rPr lang="ru-RU" dirty="0"/>
              <a:t> </a:t>
            </a:r>
            <a:r>
              <a:rPr lang="ru-RU" dirty="0" err="1"/>
              <a:t>жағдайы</a:t>
            </a:r>
            <a:r>
              <a:rPr lang="ru-RU" dirty="0"/>
              <a:t> </a:t>
            </a:r>
            <a:r>
              <a:rPr lang="ru-RU" dirty="0" err="1"/>
              <a:t>деректер</a:t>
            </a:r>
            <a:r>
              <a:rPr lang="ru-RU" dirty="0"/>
              <a:t> </a:t>
            </a:r>
            <a:r>
              <a:rPr lang="ru-RU" dirty="0" err="1"/>
              <a:t>қорында</a:t>
            </a:r>
            <a:r>
              <a:rPr lang="ru-RU" dirty="0"/>
              <a:t> </a:t>
            </a:r>
            <a:r>
              <a:rPr lang="ru-RU" dirty="0" err="1"/>
              <a:t>қосымша</a:t>
            </a:r>
            <a:r>
              <a:rPr lang="ru-RU" dirty="0"/>
              <a:t> </a:t>
            </a:r>
            <a:r>
              <a:rPr lang="ru-RU" dirty="0" err="1"/>
              <a:t>шектеулер</a:t>
            </a:r>
            <a:r>
              <a:rPr lang="ru-RU" dirty="0"/>
              <a:t> </a:t>
            </a:r>
            <a:r>
              <a:rPr lang="ru-RU" dirty="0" err="1"/>
              <a:t>беруі</a:t>
            </a:r>
            <a:r>
              <a:rPr lang="ru-RU" dirty="0"/>
              <a:t> </a:t>
            </a:r>
            <a:r>
              <a:rPr lang="ru-RU" dirty="0" err="1"/>
              <a:t>мүмкін</a:t>
            </a:r>
            <a:r>
              <a:rPr lang="ru-RU" dirty="0"/>
              <a:t>. </a:t>
            </a:r>
          </a:p>
          <a:p>
            <a:pPr marL="0" indent="0" algn="just">
              <a:buNone/>
            </a:pPr>
            <a:r>
              <a:rPr lang="ru-RU" b="1" dirty="0" err="1"/>
              <a:t>Қайшылық</a:t>
            </a:r>
            <a:r>
              <a:rPr lang="ru-RU" b="1" dirty="0"/>
              <a:t> </a:t>
            </a:r>
            <a:r>
              <a:rPr lang="ru-RU" b="1" dirty="0" err="1"/>
              <a:t>емес</a:t>
            </a:r>
            <a:r>
              <a:rPr lang="ru-RU" dirty="0"/>
              <a:t>. </a:t>
            </a:r>
            <a:r>
              <a:rPr lang="ru-RU" dirty="0" err="1"/>
              <a:t>Көптеген</a:t>
            </a:r>
            <a:r>
              <a:rPr lang="ru-RU" dirty="0"/>
              <a:t> </a:t>
            </a:r>
            <a:r>
              <a:rPr lang="ru-RU" dirty="0" err="1"/>
              <a:t>нақты</a:t>
            </a:r>
            <a:r>
              <a:rPr lang="ru-RU" dirty="0"/>
              <a:t> </a:t>
            </a:r>
            <a:r>
              <a:rPr lang="ru-RU" dirty="0" err="1"/>
              <a:t>іскер</a:t>
            </a:r>
            <a:r>
              <a:rPr lang="ru-RU" dirty="0"/>
              <a:t> </a:t>
            </a:r>
            <a:r>
              <a:rPr lang="ru-RU" dirty="0" err="1"/>
              <a:t>операциялар</a:t>
            </a:r>
            <a:r>
              <a:rPr lang="ru-RU" dirty="0"/>
              <a:t> </a:t>
            </a:r>
            <a:r>
              <a:rPr lang="ru-RU" dirty="0" err="1"/>
              <a:t>деректер</a:t>
            </a:r>
            <a:r>
              <a:rPr lang="ru-RU" dirty="0"/>
              <a:t> </a:t>
            </a:r>
            <a:r>
              <a:rPr lang="ru-RU" dirty="0" err="1"/>
              <a:t>қорында</a:t>
            </a:r>
            <a:r>
              <a:rPr lang="ru-RU" dirty="0"/>
              <a:t> </a:t>
            </a:r>
            <a:r>
              <a:rPr lang="ru-RU" dirty="0" err="1"/>
              <a:t>бірнеше</a:t>
            </a:r>
            <a:r>
              <a:rPr lang="ru-RU" dirty="0"/>
              <a:t> </a:t>
            </a:r>
            <a:r>
              <a:rPr lang="ru-RU" dirty="0" err="1"/>
              <a:t>өзгерістерді</a:t>
            </a:r>
            <a:r>
              <a:rPr lang="ru-RU" dirty="0"/>
              <a:t> </a:t>
            </a:r>
            <a:r>
              <a:rPr lang="ru-RU" dirty="0" err="1"/>
              <a:t>бір</a:t>
            </a:r>
            <a:r>
              <a:rPr lang="ru-RU" dirty="0"/>
              <a:t> </a:t>
            </a:r>
            <a:r>
              <a:rPr lang="ru-RU" dirty="0" err="1"/>
              <a:t>уақытта</a:t>
            </a:r>
            <a:r>
              <a:rPr lang="ru-RU" dirty="0"/>
              <a:t> </a:t>
            </a:r>
            <a:r>
              <a:rPr lang="ru-RU" dirty="0" err="1"/>
              <a:t>шақырады</a:t>
            </a:r>
            <a:r>
              <a:rPr lang="ru-RU" dirty="0"/>
              <a:t>. Транзакция </a:t>
            </a:r>
            <a:r>
              <a:rPr lang="ru-RU" dirty="0" err="1"/>
              <a:t>өңдеу</a:t>
            </a:r>
            <a:r>
              <a:rPr lang="ru-RU" dirty="0"/>
              <a:t> </a:t>
            </a:r>
            <a:r>
              <a:rPr lang="ru-RU" dirty="0" err="1"/>
              <a:t>механизмі</a:t>
            </a:r>
            <a:r>
              <a:rPr lang="ru-RU" dirty="0"/>
              <a:t> </a:t>
            </a:r>
            <a:r>
              <a:rPr lang="ru-RU" dirty="0" err="1"/>
              <a:t>деректердің</a:t>
            </a:r>
            <a:r>
              <a:rPr lang="ru-RU" dirty="0"/>
              <a:t> </a:t>
            </a:r>
            <a:r>
              <a:rPr lang="ru-RU" dirty="0" err="1"/>
              <a:t>қайшылық</a:t>
            </a:r>
            <a:r>
              <a:rPr lang="ru-RU" dirty="0"/>
              <a:t> </a:t>
            </a:r>
            <a:r>
              <a:rPr lang="ru-RU" dirty="0" err="1"/>
              <a:t>емес</a:t>
            </a:r>
            <a:r>
              <a:rPr lang="ru-RU" dirty="0"/>
              <a:t> </a:t>
            </a:r>
            <a:r>
              <a:rPr lang="ru-RU" dirty="0" err="1"/>
              <a:t>шартының</a:t>
            </a:r>
            <a:r>
              <a:rPr lang="ru-RU" dirty="0"/>
              <a:t> </a:t>
            </a:r>
            <a:r>
              <a:rPr lang="ru-RU" dirty="0" err="1"/>
              <a:t>орындалуын</a:t>
            </a:r>
            <a:r>
              <a:rPr lang="ru-RU" dirty="0"/>
              <a:t> </a:t>
            </a:r>
            <a:r>
              <a:rPr lang="ru-RU" dirty="0" err="1"/>
              <a:t>қамтамасыз</a:t>
            </a:r>
            <a:r>
              <a:rPr lang="ru-RU" dirty="0"/>
              <a:t> </a:t>
            </a:r>
            <a:r>
              <a:rPr lang="ru-RU" dirty="0" err="1"/>
              <a:t>етеді</a:t>
            </a:r>
            <a:r>
              <a:rPr lang="ru-RU" dirty="0"/>
              <a:t>. </a:t>
            </a:r>
          </a:p>
        </p:txBody>
      </p:sp>
    </p:spTree>
    <p:extLst>
      <p:ext uri="{BB962C8B-B14F-4D97-AF65-F5344CB8AC3E}">
        <p14:creationId xmlns:p14="http://schemas.microsoft.com/office/powerpoint/2010/main" val="2764837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01783" y="845464"/>
            <a:ext cx="9666514" cy="5262979"/>
          </a:xfrm>
          <a:prstGeom prst="rect">
            <a:avLst/>
          </a:prstGeom>
        </p:spPr>
        <p:txBody>
          <a:bodyPr wrap="square">
            <a:spAutoFit/>
          </a:bodyPr>
          <a:lstStyle/>
          <a:p>
            <a:pPr algn="just"/>
            <a:r>
              <a:rPr lang="ru-RU" sz="2400" b="1" dirty="0" err="1">
                <a:latin typeface="Times New Roman" panose="02020603050405020304" pitchFamily="18" charset="0"/>
                <a:cs typeface="Times New Roman" panose="02020603050405020304" pitchFamily="18" charset="0"/>
              </a:rPr>
              <a:t>Өңдеу</a:t>
            </a:r>
            <a:r>
              <a:rPr lang="ru-RU" sz="2400" b="1" dirty="0">
                <a:latin typeface="Times New Roman" panose="02020603050405020304" pitchFamily="18" charset="0"/>
                <a:cs typeface="Times New Roman" panose="02020603050405020304" pitchFamily="18" charset="0"/>
              </a:rPr>
              <a:t> (манипуляция) </a:t>
            </a:r>
            <a:r>
              <a:rPr lang="ru-RU" sz="2400" b="1" dirty="0" err="1">
                <a:latin typeface="Times New Roman" panose="02020603050405020304" pitchFamily="18" charset="0"/>
                <a:cs typeface="Times New Roman" panose="02020603050405020304" pitchFamily="18" charset="0"/>
              </a:rPr>
              <a:t>аспектісі</a:t>
            </a:r>
            <a:r>
              <a:rPr lang="ru-RU" sz="2400" b="1"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RDM </a:t>
            </a:r>
            <a:r>
              <a:rPr lang="ru-RU" sz="2400" dirty="0" err="1">
                <a:latin typeface="Times New Roman" panose="02020603050405020304" pitchFamily="18" charset="0"/>
                <a:cs typeface="Times New Roman" panose="02020603050405020304" pitchFamily="18" charset="0"/>
              </a:rPr>
              <a:t>қатынастарды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басқаруға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арналған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операторларды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қолдайды</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реляциялық</a:t>
            </a:r>
            <a:r>
              <a:rPr lang="ru-RU" sz="2400" dirty="0">
                <a:latin typeface="Times New Roman" panose="02020603050405020304" pitchFamily="18" charset="0"/>
                <a:cs typeface="Times New Roman" panose="02020603050405020304" pitchFamily="18" charset="0"/>
              </a:rPr>
              <a:t> алгебра , </a:t>
            </a:r>
            <a:r>
              <a:rPr lang="ru-RU" sz="2400" dirty="0" err="1">
                <a:latin typeface="Times New Roman" panose="02020603050405020304" pitchFamily="18" charset="0"/>
                <a:cs typeface="Times New Roman" panose="02020603050405020304" pitchFamily="18" charset="0"/>
              </a:rPr>
              <a:t>реляциялық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есептеу</a:t>
            </a:r>
            <a:r>
              <a:rPr lang="ru-RU" sz="2400" dirty="0">
                <a:latin typeface="Times New Roman" panose="02020603050405020304" pitchFamily="18" charset="0"/>
                <a:cs typeface="Times New Roman" panose="02020603050405020304" pitchFamily="18" charset="0"/>
              </a:rPr>
              <a:t> ).</a:t>
            </a:r>
          </a:p>
          <a:p>
            <a:pPr algn="just"/>
            <a:r>
              <a:rPr lang="en-US" sz="2400" b="0" i="0" dirty="0">
                <a:effectLst/>
                <a:latin typeface="Times New Roman" panose="02020603050405020304" pitchFamily="18" charset="0"/>
                <a:cs typeface="Times New Roman" panose="02020603050405020304" pitchFamily="18" charset="0"/>
              </a:rPr>
              <a:t>RMD </a:t>
            </a:r>
            <a:r>
              <a:rPr lang="ru-RU" sz="2400" b="0" i="0" dirty="0" err="1">
                <a:effectLst/>
                <a:latin typeface="Times New Roman" panose="02020603050405020304" pitchFamily="18" charset="0"/>
                <a:cs typeface="Times New Roman" panose="02020603050405020304" pitchFamily="18" charset="0"/>
              </a:rPr>
              <a:t>жақсырақ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түсіну</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үшін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үш</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маңызды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фактіні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атап</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өткен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жөн</a:t>
            </a:r>
            <a:r>
              <a:rPr lang="ru-RU" sz="2400" b="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2400" b="0" i="0" dirty="0">
                <a:effectLst/>
                <a:latin typeface="Times New Roman" panose="02020603050405020304" pitchFamily="18" charset="0"/>
                <a:cs typeface="Times New Roman" panose="02020603050405020304" pitchFamily="18" charset="0"/>
              </a:rPr>
              <a:t>модель </a:t>
            </a:r>
            <a:r>
              <a:rPr lang="ru-RU" sz="2400" b="0" i="0" dirty="0" err="1">
                <a:effectLst/>
                <a:latin typeface="Times New Roman" panose="02020603050405020304" pitchFamily="18" charset="0"/>
                <a:cs typeface="Times New Roman" panose="02020603050405020304" pitchFamily="18" charset="0"/>
              </a:rPr>
              <a:t>логикалық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яғни</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қарым-қатынастар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физикалық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сақталған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құрылымдардан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гөрі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логикалық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абстрактілі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болып</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табылады</a:t>
            </a:r>
            <a:r>
              <a:rPr lang="ru-RU" sz="2400" b="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2400" b="0" i="0" dirty="0" err="1">
                <a:effectLst/>
                <a:latin typeface="Times New Roman" panose="02020603050405020304" pitchFamily="18" charset="0"/>
                <a:cs typeface="Times New Roman" panose="02020603050405020304" pitchFamily="18" charset="0"/>
              </a:rPr>
              <a:t>реляциялық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дерекқорлар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үшін</a:t>
            </a:r>
            <a:r>
              <a:rPr lang="ru-RU" sz="2400" b="0" i="0" dirty="0">
                <a:effectLst/>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ақпарат</a:t>
            </a:r>
            <a:r>
              <a:rPr lang="ru-RU" sz="2400" b="0" i="0" u="none" strike="noStrike" dirty="0">
                <a:effectLst/>
                <a:latin typeface="Times New Roman" panose="02020603050405020304" pitchFamily="18" charset="0"/>
                <a:cs typeface="Times New Roman" panose="02020603050405020304" pitchFamily="18" charset="0"/>
                <a:hlinkClick r:id="rId2" tooltip="ақпарат"/>
              </a:rPr>
              <a:t> </a:t>
            </a:r>
            <a:r>
              <a:rPr lang="ru-RU" sz="2400" b="0" i="0" u="none" strike="noStrike" dirty="0" err="1">
                <a:effectLst/>
                <a:latin typeface="Times New Roman" panose="02020603050405020304" pitchFamily="18" charset="0"/>
                <a:cs typeface="Times New Roman" panose="02020603050405020304" pitchFamily="18" charset="0"/>
              </a:rPr>
              <a:t>принципі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ақиқат</a:t>
            </a:r>
            <a:r>
              <a:rPr lang="ru-RU" sz="2400" b="0" i="0" dirty="0">
                <a:effectLst/>
                <a:latin typeface="Times New Roman" panose="02020603050405020304" pitchFamily="18" charset="0"/>
                <a:cs typeface="Times New Roman" panose="02020603050405020304" pitchFamily="18" charset="0"/>
              </a:rPr>
              <a:t> : </a:t>
            </a:r>
            <a:r>
              <a:rPr lang="ru-RU" sz="2400" b="0" i="0" dirty="0" err="1">
                <a:effectLst/>
                <a:latin typeface="Times New Roman" panose="02020603050405020304" pitchFamily="18" charset="0"/>
                <a:cs typeface="Times New Roman" panose="02020603050405020304" pitchFamily="18" charset="0"/>
              </a:rPr>
              <a:t>барлық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дерекқор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мазмұны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бір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ғана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жолмен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көрсетіледі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атап</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айтқанда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қатысты</a:t>
            </a:r>
            <a:r>
              <a:rPr lang="ru-RU" sz="2400" b="0" i="0"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кортеждердегі</a:t>
            </a:r>
            <a:r>
              <a:rPr lang="ru-RU" sz="2400" b="0" i="0" dirty="0">
                <a:effectLst/>
                <a:latin typeface="Times New Roman" panose="02020603050405020304" pitchFamily="18" charset="0"/>
                <a:cs typeface="Times New Roman" panose="02020603050405020304" pitchFamily="18" charset="0"/>
              </a:rPr>
              <a:t> атрибут </a:t>
            </a:r>
            <a:r>
              <a:rPr lang="ru-RU" sz="2400" b="0" i="0" dirty="0" err="1">
                <a:effectLst/>
                <a:latin typeface="Times New Roman" panose="02020603050405020304" pitchFamily="18" charset="0"/>
                <a:cs typeface="Times New Roman" panose="02020603050405020304" pitchFamily="18" charset="0"/>
              </a:rPr>
              <a:t>мәндерін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айқын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орнату</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арқылы</a:t>
            </a:r>
            <a:r>
              <a:rPr lang="ru-RU" sz="2400" b="0" i="0" dirty="0">
                <a:effectLst/>
                <a:latin typeface="Times New Roman" panose="02020603050405020304" pitchFamily="18" charset="0"/>
                <a:cs typeface="Times New Roman" panose="02020603050405020304" pitchFamily="18" charset="0"/>
              </a:rPr>
              <a:t> ; </a:t>
            </a:r>
            <a:r>
              <a:rPr lang="ru-RU" sz="2400" b="0" i="0" dirty="0" err="1">
                <a:effectLst/>
                <a:latin typeface="Times New Roman" panose="02020603050405020304" pitchFamily="18" charset="0"/>
                <a:cs typeface="Times New Roman" panose="02020603050405020304" pitchFamily="18" charset="0"/>
              </a:rPr>
              <a:t>Бір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мәнді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екіншісіне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байланыстыратын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адрестер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жоқ</a:t>
            </a:r>
            <a:r>
              <a:rPr lang="ru-RU" sz="2400" b="0" i="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2400" b="0" i="0" dirty="0" err="1">
                <a:effectLst/>
                <a:latin typeface="Times New Roman" panose="02020603050405020304" pitchFamily="18" charset="0"/>
                <a:cs typeface="Times New Roman" panose="02020603050405020304" pitchFamily="18" charset="0"/>
              </a:rPr>
              <a:t>реляциялық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алгебраның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болуы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навигациялық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процедуралық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бағдарламалау</a:t>
            </a:r>
            <a:r>
              <a:rPr lang="ru-RU" sz="2400" b="0" i="0" dirty="0">
                <a:effectLst/>
                <a:latin typeface="Times New Roman" panose="02020603050405020304" pitchFamily="18" charset="0"/>
                <a:cs typeface="Times New Roman" panose="02020603050405020304" pitchFamily="18" charset="0"/>
              </a:rPr>
              <a:t> мен </a:t>
            </a:r>
            <a:r>
              <a:rPr lang="ru-RU" sz="2400" b="0" i="0" dirty="0" err="1">
                <a:effectLst/>
                <a:latin typeface="Times New Roman" panose="02020603050405020304" pitchFamily="18" charset="0"/>
                <a:cs typeface="Times New Roman" panose="02020603050405020304" pitchFamily="18" charset="0"/>
              </a:rPr>
              <a:t>процедуралық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жағдайды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тексеруден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басқа</a:t>
            </a:r>
            <a:r>
              <a:rPr lang="ru-RU" sz="2400" b="0" i="0"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декларативті</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бағдарламалауды</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және</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тұтастық</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шектеулерінің</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декларативті</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сипаттамасын</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жүзеге</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асыруға</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мүмкіндік</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береді</a:t>
            </a:r>
            <a:r>
              <a:rPr lang="ru-RU" sz="2400" b="0" i="0" u="none" strike="noStrike" dirty="0">
                <a:effectLst/>
                <a:latin typeface="Times New Roman" panose="02020603050405020304" pitchFamily="18" charset="0"/>
                <a:cs typeface="Times New Roman" panose="02020603050405020304" pitchFamily="18" charset="0"/>
              </a:rPr>
              <a:t>.</a:t>
            </a:r>
            <a:endParaRPr lang="ru-RU"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9697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46366" y="1363356"/>
            <a:ext cx="8321040" cy="40273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Ақпараттық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модель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негізінде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жобалау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процесінде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логикалық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физикалық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модельдері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құрылады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Мәліметтердің</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ақпараттық</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жүйенің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деректерге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деген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қажеттіліктерін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олардың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тұтынушылары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пайдаланушылардың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көзқарасы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бойынша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арасындағы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көрсетеді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Логикалық</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тәуелсіз</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логикалық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көрінісі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болып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табылады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Физикалық</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lang="kk-KZ" altLang="ru-RU" sz="2400" b="1" dirty="0">
                <a:solidFill>
                  <a:srgbClr val="202124"/>
                </a:solidFill>
                <a:latin typeface="Times New Roman" panose="02020603050405020304" pitchFamily="18" charset="0"/>
                <a:cs typeface="Times New Roman" panose="02020603050405020304" pitchFamily="18" charset="0"/>
              </a:rPr>
              <a:t>моделі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нақты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ДҚБЖ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үшін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белгілі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бір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дерекқордағы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барлық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іске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асырылатын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нысандардың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анықтамаларын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қамтиды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018026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20240" y="1018524"/>
            <a:ext cx="8307977" cy="47660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kk-KZ"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Реляциялық</a:t>
            </a:r>
            <a:r>
              <a:rPr kumimoji="0" lang="kk-KZ" altLang="ru-RU" sz="2400" b="0" i="0" u="none" strike="noStrike" cap="none" normalizeH="0" dirty="0">
                <a:ln>
                  <a:noFill/>
                </a:ln>
                <a:solidFill>
                  <a:srgbClr val="202124"/>
                </a:solidFill>
                <a:effectLst/>
                <a:latin typeface="Times New Roman" panose="02020603050405020304" pitchFamily="18" charset="0"/>
                <a:cs typeface="Times New Roman" panose="02020603050405020304" pitchFamily="18" charset="0"/>
              </a:rPr>
              <a:t> деректер қорының логикалық моделін түсіне кезінде к</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елесі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проблемалар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болуы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мүмкін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endPar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altLang="ru-RU" sz="2400" dirty="0">
                <a:solidFill>
                  <a:srgbClr val="202124"/>
                </a:solidFill>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Пәндік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саланың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сарапшылары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бола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отырып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талдаушылар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әдетте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келтірудің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не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екенін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түсінбейді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endParaRPr kumimoji="0" lang="ru-KZ"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pP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Ақпараттық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ол</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іске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асырылатын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физикалық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үлгісінен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тәуелсіз</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болуы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керек. </a:t>
            </a: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Мәліметтер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қорының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құрастырушыларында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логикалық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көрінісі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болуы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керек,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ол</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арқылы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олар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бір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жағынан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аналитиктермен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пайдаланушылармен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өздері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түсінетін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терминдермен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ал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екінші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жағынан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алынған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логикалық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қатынастарды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базасының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физикалық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нысандарына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айналдырады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lang="en-US" sz="1600" dirty="0"/>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endPar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7830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94115" y="1554053"/>
            <a:ext cx="8334103" cy="32887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Домендік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ақпарат</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моделінің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қатынастарын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нормалау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реляциялық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қорының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логикалық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құру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механизмі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болып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табылады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endPar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Математикалық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тұрғыдан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алғанда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ақпараттық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домен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де,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реляциялық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қорының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логикалық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де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құру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міндеті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келесі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комбинаторлық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есептерді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шешудің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нәтижесі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болып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табылады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endPar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атрибуттарды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пәндік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аймаққа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топтастыру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дерекқор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қатынастары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бойынша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атрибуттарды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бөлу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9573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72492" y="1771835"/>
            <a:ext cx="8098972" cy="29194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келтіру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үшін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маңызды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талаптардың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тізімі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endPar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Қарым-қатынастардың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бастапқы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кілттері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минималды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болуы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керек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ең</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төменгі</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бастапқы</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кілт</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талабы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endPar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Дерекқор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қатынасының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саны,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мүмкін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болса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аз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артықтығын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сенімділігі</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талабы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беруі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керек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endPar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en-US"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Дерекқор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қатынастарының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саны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жүйе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өнімділігінің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жоғалуына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әкелмеуі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керек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жүйе</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өнімділігі</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талабы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78277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129246" y="1429480"/>
            <a:ext cx="7785463" cy="436595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Реляциялық</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қорының</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жұмысы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кезінде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өзгертіліп</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қорындағы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уақыт</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өте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сәйкес</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келмейтін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сәйкес</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келмейтін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болады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Дерекқордағы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өңдеу</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операцияларын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орындау</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кезінде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ықтимал</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сәйкессіздік</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немесе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ауытқулар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атрибуттар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арасындағы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FD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түріне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де, осы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атрибуттарды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бойынша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топтастыруға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да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байланысты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endParaRPr kumimoji="0" lang="ru-RU" altLang="ru-RU"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br>
            <a:endParaRPr kumimoji="0" lang="ru-RU" altLang="ru-RU"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004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32114" y="1034988"/>
            <a:ext cx="10087429" cy="4893647"/>
          </a:xfrm>
          <a:prstGeom prst="rect">
            <a:avLst/>
          </a:prstGeom>
        </p:spPr>
        <p:txBody>
          <a:bodyPr wrap="square">
            <a:spAutoFit/>
          </a:bodyPr>
          <a:lstStyle/>
          <a:p>
            <a:pPr algn="just"/>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Қалыпты</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пішін</a:t>
            </a:r>
            <a:r>
              <a:rPr lang="ru-RU" sz="2400" b="1" dirty="0">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a:t>
            </a:r>
            <a:r>
              <a:rPr lang="kk-KZ" sz="2400" b="1" dirty="0">
                <a:effectLst/>
                <a:latin typeface="Times New Roman" panose="02020603050405020304" pitchFamily="18" charset="0"/>
                <a:cs typeface="Times New Roman" panose="02020603050405020304" pitchFamily="18" charset="0"/>
              </a:rPr>
              <a:t>форма</a:t>
            </a:r>
            <a:r>
              <a:rPr lang="en-US" sz="2400" b="1" dirty="0">
                <a:effectLst/>
                <a:latin typeface="Times New Roman" panose="02020603050405020304" pitchFamily="18" charset="0"/>
                <a:cs typeface="Times New Roman" panose="02020603050405020304" pitchFamily="18" charset="0"/>
              </a:rPr>
              <a:t>)</a:t>
            </a:r>
            <a:r>
              <a:rPr lang="ru-RU" sz="2400" b="1" dirty="0">
                <a:effectLst/>
                <a:latin typeface="Times New Roman" panose="02020603050405020304" pitchFamily="18" charset="0"/>
                <a:cs typeface="Times New Roman" panose="02020603050405020304" pitchFamily="18" charset="0"/>
              </a:rPr>
              <a:t> </a:t>
            </a:r>
            <a:r>
              <a:rPr lang="ru-RU" sz="2400" dirty="0">
                <a:effectLst/>
                <a:latin typeface="Times New Roman" panose="02020603050405020304" pitchFamily="18" charset="0"/>
                <a:cs typeface="Times New Roman" panose="02020603050405020304" pitchFamily="18" charset="0"/>
              </a:rPr>
              <a:t> – </a:t>
            </a:r>
            <a:r>
              <a:rPr lang="ru-RU" sz="2400" u="none" strike="noStrike" dirty="0" err="1">
                <a:effectLst/>
                <a:latin typeface="Times New Roman" panose="02020603050405020304" pitchFamily="18" charset="0"/>
                <a:cs typeface="Times New Roman" panose="02020603050405020304" pitchFamily="18" charset="0"/>
              </a:rPr>
              <a:t>реляциялық</a:t>
            </a:r>
            <a:r>
              <a:rPr lang="ru-RU" sz="2400" u="none" strike="noStrike"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деректер</a:t>
            </a:r>
            <a:r>
              <a:rPr lang="ru-RU" sz="2400" u="none" strike="noStrike"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үлгісіндегі</a:t>
            </a:r>
            <a:r>
              <a:rPr lang="ru-RU" sz="2400" u="none" strike="noStrike"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қатынас</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қасиеті</a:t>
            </a:r>
            <a:r>
              <a:rPr lang="ru-RU" sz="2400" dirty="0">
                <a:effectLst/>
                <a:latin typeface="Times New Roman" panose="02020603050405020304" pitchFamily="18" charset="0"/>
                <a:cs typeface="Times New Roman" panose="02020603050405020304" pitchFamily="18" charset="0"/>
              </a:rPr>
              <a:t> , оны </a:t>
            </a:r>
            <a:r>
              <a:rPr lang="ru-RU" sz="2400" dirty="0" err="1">
                <a:effectLst/>
                <a:latin typeface="Times New Roman" panose="02020603050405020304" pitchFamily="18" charset="0"/>
                <a:cs typeface="Times New Roman" panose="02020603050405020304" pitchFamily="18" charset="0"/>
              </a:rPr>
              <a:t>артықшылық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тұрғысынан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сипаттайды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деректерді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іріктеудің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немесе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өзгертудің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логикалық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қате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нәтижелеріне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әкелуі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мүмкін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Қалыпты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пішін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қатынас</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қанағаттандыруға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тиісті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талаптар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жиынтығы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ретінде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анықталады</a:t>
            </a:r>
            <a:r>
              <a:rPr lang="ru-RU" sz="2400" dirty="0">
                <a:effectLst/>
                <a:latin typeface="Times New Roman" panose="02020603050405020304" pitchFamily="18" charset="0"/>
                <a:cs typeface="Times New Roman" panose="02020603050405020304" pitchFamily="18" charset="0"/>
              </a:rPr>
              <a:t>.</a:t>
            </a:r>
          </a:p>
          <a:p>
            <a:pPr algn="just"/>
            <a:r>
              <a:rPr lang="ru-RU" sz="2400" u="none" strike="noStrike"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Мәліметтер</a:t>
            </a:r>
            <a:r>
              <a:rPr lang="ru-RU" sz="2400" u="none" strike="noStrike"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базасының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қатынастарын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қалыпты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формаларға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сәйкес</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келетін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пішінге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түрлендіру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процесі</a:t>
            </a:r>
            <a:r>
              <a:rPr lang="ru-RU" sz="2400"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нормалау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аталады</a:t>
            </a:r>
            <a:r>
              <a:rPr lang="ru-RU" sz="2400" dirty="0">
                <a:effectLst/>
                <a:latin typeface="Times New Roman" panose="02020603050405020304" pitchFamily="18" charset="0"/>
                <a:cs typeface="Times New Roman" panose="02020603050405020304" pitchFamily="18" charset="0"/>
              </a:rPr>
              <a:t> . </a:t>
            </a:r>
            <a:endParaRPr lang="ru-KZ" sz="2400" dirty="0">
              <a:effectLst/>
              <a:latin typeface="Times New Roman" panose="02020603050405020304" pitchFamily="18" charset="0"/>
              <a:cs typeface="Times New Roman" panose="02020603050405020304" pitchFamily="18" charset="0"/>
            </a:endParaRPr>
          </a:p>
          <a:p>
            <a:pPr algn="just"/>
            <a:r>
              <a:rPr lang="ru-RU" sz="2400" dirty="0" err="1">
                <a:effectLst/>
                <a:latin typeface="Times New Roman" panose="02020603050405020304" pitchFamily="18" charset="0"/>
                <a:cs typeface="Times New Roman" panose="02020603050405020304" pitchFamily="18" charset="0"/>
              </a:rPr>
              <a:t>Нормалау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деректер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қорының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құрылымын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ең</a:t>
            </a:r>
            <a:r>
              <a:rPr lang="ru-RU" sz="2400" dirty="0">
                <a:effectLst/>
                <a:latin typeface="Times New Roman" panose="02020603050405020304" pitchFamily="18" charset="0"/>
                <a:cs typeface="Times New Roman" panose="02020603050405020304" pitchFamily="18" charset="0"/>
              </a:rPr>
              <a:t> аз </a:t>
            </a:r>
            <a:r>
              <a:rPr lang="ru-RU" sz="2400" dirty="0" err="1">
                <a:effectLst/>
                <a:latin typeface="Times New Roman" panose="02020603050405020304" pitchFamily="18" charset="0"/>
                <a:cs typeface="Times New Roman" panose="02020603050405020304" pitchFamily="18" charset="0"/>
              </a:rPr>
              <a:t>логикалық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артықшылықты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қамтамасыз</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ететін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пішінге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келтіруге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арналған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және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өнімділікті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азайтуға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немесе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арттыруға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немесе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дерекқордың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физикалық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көлемін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азайтуға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немесе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көбейтуге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арналмаған</a:t>
            </a:r>
            <a:r>
              <a:rPr lang="ru-RU" sz="2400" dirty="0">
                <a:effectLst/>
                <a:latin typeface="Times New Roman" panose="02020603050405020304" pitchFamily="18" charset="0"/>
                <a:cs typeface="Times New Roman" panose="02020603050405020304" pitchFamily="18" charset="0"/>
              </a:rPr>
              <a:t>. </a:t>
            </a:r>
            <a:endParaRPr lang="ru-KZ" sz="2400" dirty="0">
              <a:effectLst/>
              <a:latin typeface="Times New Roman" panose="02020603050405020304" pitchFamily="18" charset="0"/>
              <a:cs typeface="Times New Roman" panose="02020603050405020304" pitchFamily="18" charset="0"/>
            </a:endParaRPr>
          </a:p>
          <a:p>
            <a:pPr algn="just"/>
            <a:r>
              <a:rPr lang="ru-RU" sz="2400" b="1" dirty="0" err="1">
                <a:effectLst/>
                <a:latin typeface="Times New Roman" panose="02020603050405020304" pitchFamily="18" charset="0"/>
                <a:cs typeface="Times New Roman" panose="02020603050405020304" pitchFamily="18" charset="0"/>
              </a:rPr>
              <a:t>Қалыпқа</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келтірудің</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түпкілікті</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мақсаты</a:t>
            </a:r>
            <a:r>
              <a:rPr lang="ru-RU" sz="2400" b="1"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дерекқорда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сақталған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ақпараттың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ықтимал</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сәйкессіздігін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азайту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болып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табылады</a:t>
            </a:r>
            <a:r>
              <a:rPr lang="ru-RU" sz="240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450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4628" y="1182585"/>
            <a:ext cx="8868229" cy="4154984"/>
          </a:xfrm>
          <a:prstGeom prst="rect">
            <a:avLst/>
          </a:prstGeom>
        </p:spPr>
        <p:txBody>
          <a:bodyPr wrap="square">
            <a:spAutoFit/>
          </a:bodyPr>
          <a:lstStyle/>
          <a:p>
            <a:pPr algn="just"/>
            <a:r>
              <a:rPr lang="en-US" sz="2400" b="1" u="none" strike="noStrike" dirty="0">
                <a:effectLst/>
                <a:latin typeface="Times New Roman" panose="02020603050405020304" pitchFamily="18" charset="0"/>
                <a:cs typeface="Times New Roman" panose="02020603050405020304" pitchFamily="18" charset="0"/>
              </a:rPr>
              <a:t>K. Date</a:t>
            </a:r>
            <a:r>
              <a:rPr lang="en-US"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атап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өткендей</a:t>
            </a:r>
            <a:r>
              <a:rPr lang="ru-RU" sz="2400" dirty="0">
                <a:effectLst/>
                <a:latin typeface="Times New Roman" panose="02020603050405020304" pitchFamily="18" charset="0"/>
                <a:cs typeface="Times New Roman" panose="02020603050405020304" pitchFamily="18" charset="0"/>
              </a:rPr>
              <a:t> , </a:t>
            </a:r>
            <a:r>
              <a:rPr lang="ru-RU" sz="2400" dirty="0" err="1">
                <a:effectLst/>
                <a:latin typeface="Times New Roman" panose="02020603050405020304" pitchFamily="18" charset="0"/>
                <a:cs typeface="Times New Roman" panose="02020603050405020304" pitchFamily="18" charset="0"/>
              </a:rPr>
              <a:t>нормалау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процесінің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жалпы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мақсаты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келесідей</a:t>
            </a:r>
            <a:r>
              <a:rPr lang="ru-RU" sz="240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2400" dirty="0" err="1">
                <a:effectLst/>
                <a:latin typeface="Times New Roman" panose="02020603050405020304" pitchFamily="18" charset="0"/>
                <a:cs typeface="Times New Roman" panose="02020603050405020304" pitchFamily="18" charset="0"/>
              </a:rPr>
              <a:t>артықшылықтың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жекелеген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түрлерін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алып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тастау</a:t>
            </a:r>
            <a:r>
              <a:rPr lang="ru-RU" sz="240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2400" dirty="0" err="1">
                <a:effectLst/>
                <a:latin typeface="Times New Roman" panose="02020603050405020304" pitchFamily="18" charset="0"/>
                <a:cs typeface="Times New Roman" panose="02020603050405020304" pitchFamily="18" charset="0"/>
              </a:rPr>
              <a:t>кейбір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жаңарту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аномалияларын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түзету</a:t>
            </a:r>
            <a:r>
              <a:rPr lang="ru-RU" sz="240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2400" dirty="0" err="1">
                <a:effectLst/>
                <a:latin typeface="Times New Roman" panose="02020603050405020304" pitchFamily="18" charset="0"/>
                <a:cs typeface="Times New Roman" panose="02020603050405020304" pitchFamily="18" charset="0"/>
              </a:rPr>
              <a:t>нақты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дүниенің</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жеткілікті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түрде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жоғары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сапалы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көрінісі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болып</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табылатын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интуитивті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және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кейінгі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кеңейту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үшін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жақсы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негіз</a:t>
            </a:r>
            <a:r>
              <a:rPr lang="ru-RU" sz="2400" dirty="0">
                <a:effectLst/>
                <a:latin typeface="Times New Roman" panose="02020603050405020304" pitchFamily="18" charset="0"/>
                <a:cs typeface="Times New Roman" panose="02020603050405020304" pitchFamily="18" charset="0"/>
              </a:rPr>
              <a:t> бола </a:t>
            </a:r>
            <a:r>
              <a:rPr lang="ru-RU" sz="2400" dirty="0" err="1">
                <a:effectLst/>
                <a:latin typeface="Times New Roman" panose="02020603050405020304" pitchFamily="18" charset="0"/>
                <a:cs typeface="Times New Roman" panose="02020603050405020304" pitchFamily="18" charset="0"/>
              </a:rPr>
              <a:t>алатын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деректер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қоры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жобасын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әзірлеу</a:t>
            </a:r>
            <a:r>
              <a:rPr lang="ru-RU" sz="2400" dirty="0">
                <a:effectLst/>
                <a:latin typeface="Times New Roman" panose="02020603050405020304" pitchFamily="18" charset="0"/>
                <a:cs typeface="Times New Roman" panose="02020603050405020304" pitchFamily="18" charset="0"/>
              </a:rPr>
              <a:t>;</a:t>
            </a:r>
          </a:p>
          <a:p>
            <a:pPr algn="just">
              <a:buFont typeface="Arial" panose="020B0604020202020204" pitchFamily="34" charset="0"/>
              <a:buChar char="•"/>
            </a:pPr>
            <a:r>
              <a:rPr lang="ru-RU" sz="2400" dirty="0" err="1">
                <a:effectLst/>
                <a:latin typeface="Times New Roman" panose="02020603050405020304" pitchFamily="18" charset="0"/>
                <a:cs typeface="Times New Roman" panose="02020603050405020304" pitchFamily="18" charset="0"/>
              </a:rPr>
              <a:t>қажетті</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тұтастық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шектеулерін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қолдану</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процедурасын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жеңілдету</a:t>
            </a:r>
            <a:r>
              <a:rPr lang="ru-RU" sz="2400" dirty="0">
                <a:effectLst/>
                <a:latin typeface="Times New Roman" panose="02020603050405020304" pitchFamily="18" charset="0"/>
                <a:cs typeface="Times New Roman" panose="02020603050405020304" pitchFamily="18" charset="0"/>
              </a:rPr>
              <a:t>.</a:t>
            </a:r>
          </a:p>
          <a:p>
            <a:pPr algn="just"/>
            <a:r>
              <a:rPr lang="ru-RU" sz="2400" dirty="0" err="1">
                <a:effectLst/>
                <a:latin typeface="Times New Roman" panose="02020603050405020304" pitchFamily="18" charset="0"/>
                <a:cs typeface="Times New Roman" panose="02020603050405020304" pitchFamily="18" charset="0"/>
              </a:rPr>
              <a:t>Артықшылық</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әдетте</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әрбір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қатынаста</a:t>
            </a:r>
            <a:r>
              <a:rPr lang="ru-RU" sz="2400" dirty="0">
                <a:effectLst/>
                <a:latin typeface="Times New Roman" panose="02020603050405020304" pitchFamily="18" charset="0"/>
                <a:cs typeface="Times New Roman" panose="02020603050405020304" pitchFamily="18" charset="0"/>
              </a:rPr>
              <a:t> тек </a:t>
            </a:r>
            <a:r>
              <a:rPr lang="ru-RU" sz="2400" dirty="0" err="1">
                <a:effectLst/>
                <a:latin typeface="Times New Roman" panose="02020603050405020304" pitchFamily="18" charset="0"/>
                <a:cs typeface="Times New Roman" panose="02020603050405020304" pitchFamily="18" charset="0"/>
              </a:rPr>
              <a:t>бастапқы</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фактілер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яғни</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басқа</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сақталған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фактілерден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алынбаған</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фактілер</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сақталатындай</a:t>
            </a:r>
            <a:r>
              <a:rPr lang="ru-RU" sz="2400" dirty="0">
                <a:effectLst/>
                <a:latin typeface="Times New Roman" panose="02020603050405020304" pitchFamily="18" charset="0"/>
                <a:cs typeface="Times New Roman" panose="02020603050405020304" pitchFamily="18" charset="0"/>
              </a:rPr>
              <a:t> </a:t>
            </a:r>
            <a:r>
              <a:rPr lang="ru-RU" sz="2400" dirty="0" err="1">
                <a:effectLst/>
                <a:latin typeface="Times New Roman" panose="02020603050405020304" pitchFamily="18" charset="0"/>
                <a:cs typeface="Times New Roman" panose="02020603050405020304" pitchFamily="18" charset="0"/>
              </a:rPr>
              <a:t>қатынастарды</a:t>
            </a:r>
            <a:r>
              <a:rPr lang="ru-RU" sz="2400"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ыдырату</a:t>
            </a:r>
            <a:r>
              <a:rPr lang="ru-RU" sz="2400" u="none" strike="noStrike"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арқылы</a:t>
            </a:r>
            <a:r>
              <a:rPr lang="ru-RU" sz="2400" u="none" strike="noStrike" dirty="0">
                <a:effectLst/>
                <a:latin typeface="Times New Roman" panose="02020603050405020304" pitchFamily="18" charset="0"/>
                <a:cs typeface="Times New Roman" panose="02020603050405020304" pitchFamily="18" charset="0"/>
              </a:rPr>
              <a:t> </a:t>
            </a:r>
            <a:r>
              <a:rPr lang="ru-RU" sz="2400" u="none" strike="noStrike" dirty="0" err="1">
                <a:effectLst/>
                <a:latin typeface="Times New Roman" panose="02020603050405020304" pitchFamily="18" charset="0"/>
                <a:cs typeface="Times New Roman" panose="02020603050405020304" pitchFamily="18" charset="0"/>
              </a:rPr>
              <a:t>жойылады</a:t>
            </a:r>
            <a:r>
              <a:rPr lang="ru-RU" sz="2400" u="none" strike="noStrike" dirty="0">
                <a:effectLst/>
                <a:latin typeface="Times New Roman" panose="02020603050405020304" pitchFamily="18" charset="0"/>
                <a:cs typeface="Times New Roman" panose="02020603050405020304" pitchFamily="18" charset="0"/>
              </a:rPr>
              <a:t>.</a:t>
            </a:r>
            <a:endParaRPr lang="ru-RU" sz="24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602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D9571-B550-AE99-0994-B8C73F50F7CC}"/>
              </a:ext>
            </a:extLst>
          </p:cNvPr>
          <p:cNvSpPr>
            <a:spLocks noGrp="1"/>
          </p:cNvSpPr>
          <p:nvPr>
            <p:ph idx="1"/>
          </p:nvPr>
        </p:nvSpPr>
        <p:spPr>
          <a:xfrm>
            <a:off x="1295401" y="638827"/>
            <a:ext cx="9601196" cy="5237041"/>
          </a:xfrm>
        </p:spPr>
        <p:txBody>
          <a:bodyPr>
            <a:normAutofit fontScale="77500" lnSpcReduction="20000"/>
          </a:bodyPr>
          <a:lstStyle/>
          <a:p>
            <a:pPr indent="342900" algn="just"/>
            <a:r>
              <a:rPr lang="kk-KZ" b="0" i="0" dirty="0">
                <a:solidFill>
                  <a:srgbClr val="000000"/>
                </a:solidFill>
                <a:effectLst/>
                <a:latin typeface="Times New Roman" panose="02020603050405020304" pitchFamily="18" charset="0"/>
              </a:rPr>
              <a:t>Объектілер </a:t>
            </a:r>
            <a:r>
              <a:rPr lang="kk-KZ" b="1" i="0" dirty="0">
                <a:solidFill>
                  <a:srgbClr val="000000"/>
                </a:solidFill>
                <a:effectLst/>
                <a:latin typeface="Times New Roman" panose="02020603050405020304" pitchFamily="18" charset="0"/>
              </a:rPr>
              <a:t>базалық (бас) немесе бағынышты (ұрпақтық</a:t>
            </a:r>
            <a:r>
              <a:rPr lang="kk-KZ" b="0" i="0" dirty="0">
                <a:solidFill>
                  <a:srgbClr val="000000"/>
                </a:solidFill>
                <a:effectLst/>
                <a:latin typeface="Times New Roman" panose="02020603050405020304" pitchFamily="18" charset="0"/>
              </a:rPr>
              <a:t>) деп бөлінеді. Мысалы, кітапхананың оқырманы негізгі объект, ал осы оқырманның абонементі бағынышты объект болып табылады, себебі ол сәйкес оқырманның болуына тәуелді. </a:t>
            </a:r>
          </a:p>
          <a:p>
            <a:pPr indent="449580" algn="just"/>
            <a:r>
              <a:rPr lang="kk-KZ" b="0" i="0" dirty="0">
                <a:solidFill>
                  <a:srgbClr val="000000"/>
                </a:solidFill>
                <a:effectLst/>
                <a:latin typeface="Times New Roman" panose="02020603050405020304" pitchFamily="18" charset="0"/>
              </a:rPr>
              <a:t>Кейбір объектілік жиынтықтар басқа объектілік жиынтықтарының құрамына кіреді. Басқа объектілік жиынтықтың ішкі жиынтығы болатын объектілік жиынтықты </a:t>
            </a:r>
            <a:r>
              <a:rPr lang="kk-KZ" b="0" i="1" dirty="0">
                <a:solidFill>
                  <a:srgbClr val="000000"/>
                </a:solidFill>
                <a:effectLst/>
                <a:latin typeface="Times New Roman" panose="02020603050405020304" pitchFamily="18" charset="0"/>
              </a:rPr>
              <a:t>нақтылау</a:t>
            </a:r>
            <a:r>
              <a:rPr lang="kk-KZ" b="0" i="0" dirty="0">
                <a:solidFill>
                  <a:srgbClr val="000000"/>
                </a:solidFill>
                <a:effectLst/>
                <a:latin typeface="Times New Roman" panose="02020603050405020304" pitchFamily="18" charset="0"/>
              </a:rPr>
              <a:t> деп атайды. Басқа объектілік жиынтықтың сыртқы жиынтығы болатын объектілік жиынтық </a:t>
            </a:r>
            <a:r>
              <a:rPr lang="kk-KZ" b="0" i="1" dirty="0">
                <a:solidFill>
                  <a:srgbClr val="000000"/>
                </a:solidFill>
                <a:effectLst/>
                <a:latin typeface="Times New Roman" panose="02020603050405020304" pitchFamily="18" charset="0"/>
              </a:rPr>
              <a:t>жалпылау</a:t>
            </a:r>
            <a:r>
              <a:rPr lang="kk-KZ" b="0" i="0" dirty="0">
                <a:solidFill>
                  <a:srgbClr val="000000"/>
                </a:solidFill>
                <a:effectLst/>
                <a:latin typeface="Times New Roman" panose="02020603050405020304" pitchFamily="18" charset="0"/>
              </a:rPr>
              <a:t> болып табылады. </a:t>
            </a:r>
          </a:p>
          <a:p>
            <a:pPr indent="449580" algn="just"/>
            <a:r>
              <a:rPr lang="kk-KZ" b="0" i="0" dirty="0">
                <a:solidFill>
                  <a:srgbClr val="000000"/>
                </a:solidFill>
                <a:effectLst/>
                <a:latin typeface="Times New Roman" panose="02020603050405020304" pitchFamily="18" charset="0"/>
              </a:rPr>
              <a:t>Екі объектілік жиынтықтар элементтерінің арасындағы </a:t>
            </a:r>
            <a:r>
              <a:rPr lang="kk-KZ" b="0" i="1" dirty="0">
                <a:solidFill>
                  <a:srgbClr val="000000"/>
                </a:solidFill>
                <a:effectLst/>
                <a:latin typeface="Times New Roman" panose="02020603050405020304" pitchFamily="18" charset="0"/>
              </a:rPr>
              <a:t>байланыстар</a:t>
            </a:r>
            <a:r>
              <a:rPr lang="kk-KZ" b="0" i="0" dirty="0">
                <a:solidFill>
                  <a:srgbClr val="000000"/>
                </a:solidFill>
                <a:effectLst/>
                <a:latin typeface="Times New Roman" panose="02020603050405020304" pitchFamily="18" charset="0"/>
              </a:rPr>
              <a:t> орнатылуы мүмкін. Объекттер өзара қалай әрекеттесетінін немесе қатынасатынын көрсететін бинарлық ассоциациялар байланыстар болып табылады. Байланысты екі объект арасында немесе объекттің өзін өзімен </a:t>
            </a:r>
            <a:r>
              <a:rPr lang="kk-KZ" b="0" i="1" dirty="0">
                <a:solidFill>
                  <a:srgbClr val="000000"/>
                </a:solidFill>
                <a:effectLst/>
                <a:latin typeface="Times New Roman" panose="02020603050405020304" pitchFamily="18" charset="0"/>
              </a:rPr>
              <a:t>(рекурсивті байланыс)</a:t>
            </a:r>
            <a:r>
              <a:rPr lang="kk-KZ" b="0" i="0" dirty="0">
                <a:solidFill>
                  <a:srgbClr val="000000"/>
                </a:solidFill>
                <a:effectLst/>
                <a:latin typeface="Times New Roman" panose="02020603050405020304" pitchFamily="18" charset="0"/>
              </a:rPr>
              <a:t> орнатуға</a:t>
            </a:r>
            <a:r>
              <a:rPr lang="kk-KZ" b="0" i="1"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болады. Байланыс екі объектілік жиынтықтар элементтерінің өзара байланысуын көрсетеді. Екі объектілік жиынтықтар элементтерінің байланысуы </a:t>
            </a:r>
            <a:r>
              <a:rPr lang="kk-KZ" b="1" i="1" dirty="0">
                <a:solidFill>
                  <a:srgbClr val="000000"/>
                </a:solidFill>
                <a:effectLst/>
                <a:latin typeface="Times New Roman" panose="02020603050405020304" pitchFamily="18" charset="0"/>
              </a:rPr>
              <a:t>қатынас</a:t>
            </a:r>
            <a:r>
              <a:rPr lang="kk-KZ" b="0" i="0" dirty="0">
                <a:solidFill>
                  <a:srgbClr val="000000"/>
                </a:solidFill>
                <a:effectLst/>
                <a:latin typeface="Times New Roman" panose="02020603050405020304" pitchFamily="18" charset="0"/>
              </a:rPr>
              <a:t> деп аталады, қатынастар </a:t>
            </a:r>
            <a:r>
              <a:rPr lang="kk-KZ" b="0" i="1" dirty="0">
                <a:solidFill>
                  <a:srgbClr val="000000"/>
                </a:solidFill>
                <a:effectLst/>
                <a:latin typeface="Times New Roman" panose="02020603050405020304" pitchFamily="18" charset="0"/>
              </a:rPr>
              <a:t>етістіктермен</a:t>
            </a:r>
            <a:r>
              <a:rPr lang="kk-KZ" b="0" i="0" dirty="0">
                <a:solidFill>
                  <a:srgbClr val="000000"/>
                </a:solidFill>
                <a:effectLst/>
                <a:latin typeface="Times New Roman" panose="02020603050405020304" pitchFamily="18" charset="0"/>
              </a:rPr>
              <a:t> көрсетіледі.  Қатынастың өзі объектілік жиынтық болып табылады, ол қатынасты байланыстыратын екі объектілік жиынтықтардың объект-элементтерінің жұптарынан тұрады. Объектілік жиынтық ретінде қарастырылатын қатынас </a:t>
            </a:r>
            <a:r>
              <a:rPr lang="kk-KZ" b="0" i="1" dirty="0">
                <a:solidFill>
                  <a:srgbClr val="000000"/>
                </a:solidFill>
                <a:effectLst/>
                <a:latin typeface="Times New Roman" panose="02020603050405020304" pitchFamily="18" charset="0"/>
              </a:rPr>
              <a:t>құрамды объектілік жиынтық</a:t>
            </a:r>
            <a:r>
              <a:rPr lang="kk-KZ" b="0" i="0" dirty="0">
                <a:solidFill>
                  <a:srgbClr val="000000"/>
                </a:solidFill>
                <a:effectLst/>
                <a:latin typeface="Times New Roman" panose="02020603050405020304" pitchFamily="18" charset="0"/>
              </a:rPr>
              <a:t> деп аталады. Құрамды объектілік жиынтықтарға аттар беріп, оларды жәй объектілік жиынтықтар сияқты басқа қатынастарда қолдануға болады.</a:t>
            </a:r>
          </a:p>
          <a:p>
            <a:endParaRPr lang="en-US" dirty="0"/>
          </a:p>
        </p:txBody>
      </p:sp>
    </p:spTree>
    <p:extLst>
      <p:ext uri="{BB962C8B-B14F-4D97-AF65-F5344CB8AC3E}">
        <p14:creationId xmlns:p14="http://schemas.microsoft.com/office/powerpoint/2010/main" val="2980952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2400" y="1110014"/>
            <a:ext cx="9637485" cy="4524315"/>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келтіру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идеялары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дерекқорды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жобалау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пайдалы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болғанымен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дерекқор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дизайнының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сапасын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жақсартудың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әмбебап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базасының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құрылымында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келтіру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арқылы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жойылмайтын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ықтимал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қателер</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кемшіліктердің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алуандығына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байланысты</a:t>
            </a:r>
            <a:r>
              <a:rPr lang="ru-RU" sz="2400" dirty="0">
                <a:latin typeface="Times New Roman" panose="02020603050405020304" pitchFamily="18" charset="0"/>
                <a:cs typeface="Times New Roman" panose="02020603050405020304" pitchFamily="18" charset="0"/>
              </a:rPr>
              <a:t>.	</a:t>
            </a:r>
            <a:endParaRPr lang="ru-KZ" sz="2400" dirty="0">
              <a:latin typeface="Times New Roman" panose="02020603050405020304" pitchFamily="18" charset="0"/>
              <a:cs typeface="Times New Roman" panose="02020603050405020304" pitchFamily="18" charset="0"/>
            </a:endParaRPr>
          </a:p>
          <a:p>
            <a:pPr algn="just"/>
            <a:r>
              <a:rPr lang="ru-RU" sz="2400" dirty="0">
                <a:latin typeface="Times New Roman" panose="02020603050405020304" pitchFamily="18" charset="0"/>
                <a:cs typeface="Times New Roman" panose="02020603050405020304" pitchFamily="18" charset="0"/>
              </a:rPr>
              <a:t>Осы </a:t>
            </a:r>
            <a:r>
              <a:rPr lang="ru-RU" sz="2400" dirty="0" err="1">
                <a:latin typeface="Times New Roman" panose="02020603050405020304" pitchFamily="18" charset="0"/>
                <a:cs typeface="Times New Roman" panose="02020603050405020304" pitchFamily="18" charset="0"/>
              </a:rPr>
              <a:t>ойларға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қарамастан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нормалау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теориясы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реляциялық</a:t>
            </a:r>
            <a:r>
              <a:rPr lang="ru-RU" sz="2400" dirty="0">
                <a:latin typeface="Times New Roman" panose="02020603050405020304" pitchFamily="18" charset="0"/>
                <a:cs typeface="Times New Roman" panose="02020603050405020304" pitchFamily="18" charset="0"/>
              </a:rPr>
              <a:t> теория мен </a:t>
            </a:r>
            <a:r>
              <a:rPr lang="ru-RU" sz="2400" dirty="0" err="1">
                <a:latin typeface="Times New Roman" panose="02020603050405020304" pitchFamily="18" charset="0"/>
                <a:cs typeface="Times New Roman" panose="02020603050405020304" pitchFamily="18" charset="0"/>
              </a:rPr>
              <a:t>практиканың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құнды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жетістігі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болып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табылады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өйткені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жобасының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сапасының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ғылыми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қатаң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негізделген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критерийлерін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осы </a:t>
            </a:r>
            <a:r>
              <a:rPr lang="ru-RU" sz="2400" dirty="0" err="1">
                <a:latin typeface="Times New Roman" panose="02020603050405020304" pitchFamily="18" charset="0"/>
                <a:cs typeface="Times New Roman" panose="02020603050405020304" pitchFamily="18" charset="0"/>
              </a:rPr>
              <a:t>сапаны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жақсартудың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формальды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әдістерін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ұсынады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келтіру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теориясын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жобалауға</a:t>
            </a:r>
            <a:r>
              <a:rPr lang="ru-RU" sz="2400" dirty="0">
                <a:latin typeface="Times New Roman" panose="02020603050405020304" pitchFamily="18" charset="0"/>
                <a:cs typeface="Times New Roman" panose="02020603050405020304" pitchFamily="18" charset="0"/>
              </a:rPr>
              <a:t> таза </a:t>
            </a:r>
            <a:r>
              <a:rPr lang="ru-RU" sz="2400" dirty="0" err="1">
                <a:latin typeface="Times New Roman" panose="02020603050405020304" pitchFamily="18" charset="0"/>
                <a:cs typeface="Times New Roman" panose="02020603050405020304" pitchFamily="18" charset="0"/>
              </a:rPr>
              <a:t>эмпирикалық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тәсілдер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фонында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күрт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ерекшелендіреді</a:t>
            </a:r>
            <a:r>
              <a:rPr lang="ru-RU" sz="2400" dirty="0">
                <a:latin typeface="Times New Roman" panose="02020603050405020304" pitchFamily="18" charset="0"/>
                <a:cs typeface="Times New Roman" panose="02020603050405020304" pitchFamily="18" charset="0"/>
              </a:rPr>
              <a:t>, </a:t>
            </a:r>
            <a:endParaRPr lang="en-US" sz="1600" dirty="0"/>
          </a:p>
          <a:p>
            <a:pPr algn="just"/>
            <a:r>
              <a:rPr lang="ru-RU"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83690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46812" y="1222343"/>
            <a:ext cx="7707086" cy="439672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lvl="0" algn="just" eaLnBrk="0" fontAlgn="base" hangingPunct="0">
              <a:spcBef>
                <a:spcPct val="0"/>
              </a:spcBef>
              <a:spcAft>
                <a:spcPct val="0"/>
              </a:spcAft>
            </a:pPr>
            <a:r>
              <a:rPr kumimoji="0" lang="kk-KZ"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Нормализация отношений </a:t>
            </a:r>
            <a:r>
              <a:rPr lang="ru-RU" altLang="ru-RU" sz="2400" dirty="0" err="1">
                <a:latin typeface="Times New Roman" panose="02020603050405020304" pitchFamily="18" charset="0"/>
                <a:cs typeface="Times New Roman" panose="02020603050405020304" pitchFamily="18" charset="0"/>
              </a:rPr>
              <a:t>Қалыпты</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қарым-қатынас</a:t>
            </a:r>
            <a:endPar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Мысал</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базасының</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жұмысындағы</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ауытқулар</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ЖЕТКІЗУ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жеткізуші</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мекенжай</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өнім</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саны,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құны</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Жаңарту</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Егер</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Жеткізуші</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тауарлардың</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бірнеше</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түрін</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жеткізсе</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онда</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Мекенжай</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атрибутының</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мәні</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әрбір</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кортеж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үшін</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қайталанады</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сондықтан</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жеткізушінің</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мекенжайы</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өзгерген</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кезде</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осы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атрибуттың</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мәнін</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осы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кортеждердің</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барлығында</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өзгерту</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қажет</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Әйтпесе</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қоры</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деректерінің</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тұтастығы</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effectLst/>
                <a:latin typeface="Times New Roman" panose="02020603050405020304" pitchFamily="18" charset="0"/>
                <a:cs typeface="Times New Roman" panose="02020603050405020304" pitchFamily="18" charset="0"/>
              </a:rPr>
              <a:t>бұзылады</a:t>
            </a:r>
            <a:r>
              <a:rPr kumimoji="0" lang="ru-RU" altLang="ru-RU" sz="2400" b="0" i="0" u="none" strike="noStrike" cap="none" normalizeH="0" baseline="0" dirty="0">
                <a:ln>
                  <a:noFill/>
                </a:ln>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79858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28800" y="1587889"/>
            <a:ext cx="7694023" cy="402739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Жою</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.(удаление)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Егер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Жеткізуші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біраз</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уақытқа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тауарларды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жеткізуді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тоқтатса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онда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барлық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жеткізілімдері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бар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кортеждер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жойылады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Бұл</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жағдайда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жеткізушінің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реквизиттері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жоғалады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Мекенжайлар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мен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Атаулар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ru-RU" altLang="ru-RU" sz="2400" dirty="0">
                <a:solidFill>
                  <a:srgbClr val="202124"/>
                </a:solidFill>
                <a:latin typeface="Times New Roman" panose="02020603050405020304" pitchFamily="18" charset="0"/>
                <a:cs typeface="Times New Roman" panose="02020603050405020304" pitchFamily="18" charset="0"/>
              </a:rPr>
              <a:t>	</a:t>
            </a:r>
            <a:r>
              <a:rPr kumimoji="0" lang="ru-RU" altLang="ru-RU" sz="24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Кірістіру</a:t>
            </a:r>
            <a:r>
              <a:rPr kumimoji="0" lang="ru-RU" altLang="ru-RU" sz="24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.(выставка)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Егер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шарты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жасалған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болса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бірақ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әлі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жасалмаған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болса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онда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жеткізілім</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туралы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ақпарат</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болғандықтан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қарастырылып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отырған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Жеткізуші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мен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Мекенжай</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атрибуттарының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мәндерін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қосу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мүмкін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емес</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нөлдік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мәндерді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интерпретациялау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мәселесі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6398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03086" y="889844"/>
            <a:ext cx="9826171" cy="3416320"/>
          </a:xfrm>
          <a:prstGeom prst="rect">
            <a:avLst/>
          </a:prstGeom>
        </p:spPr>
        <p:txBody>
          <a:bodyPr wrap="square">
            <a:spAutoFit/>
          </a:bodyPr>
          <a:lstStyle/>
          <a:p>
            <a:pPr algn="just"/>
            <a:r>
              <a:rPr lang="ru-RU" sz="2400" dirty="0">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Сонымен</a:t>
            </a:r>
            <a:r>
              <a:rPr lang="ru-RU" sz="2400" b="0" u="none" strike="noStrike"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қатар</a:t>
            </a:r>
            <a:r>
              <a:rPr lang="ru-RU" sz="2400" b="0" u="none" strike="noStrike"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ақпараттық</a:t>
            </a:r>
            <a:r>
              <a:rPr lang="ru-RU" sz="2400" b="0" u="none" strike="noStrike"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технологиялардың</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барлық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саласында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формальды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қатаңдық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деңгейі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бойынша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реляциялық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деректер</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қорын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нормалау</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теориясымен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салыстыруға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болатын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жобалық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шешімдерді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бағалау</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және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жетілдіру</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әдістері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іс</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жүзінде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жоқ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деп</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айтуға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болады</a:t>
            </a:r>
            <a:r>
              <a:rPr lang="ru-RU" sz="2400" b="0" dirty="0">
                <a:effectLst/>
                <a:latin typeface="Times New Roman" panose="02020603050405020304" pitchFamily="18" charset="0"/>
                <a:cs typeface="Times New Roman" panose="02020603050405020304" pitchFamily="18" charset="0"/>
              </a:rPr>
              <a:t>.</a:t>
            </a:r>
          </a:p>
          <a:p>
            <a:pPr algn="just"/>
            <a:r>
              <a:rPr lang="ru-RU" sz="2400" b="0" dirty="0">
                <a:effectLst/>
                <a:latin typeface="Times New Roman" panose="02020603050405020304" pitchFamily="18" charset="0"/>
                <a:cs typeface="Times New Roman" panose="02020603050405020304" pitchFamily="18" charset="0"/>
              </a:rPr>
              <a:t>	Нормализация </a:t>
            </a:r>
            <a:r>
              <a:rPr lang="ru-RU" sz="2400" b="0" dirty="0" err="1">
                <a:effectLst/>
                <a:latin typeface="Times New Roman" panose="02020603050405020304" pitchFamily="18" charset="0"/>
                <a:cs typeface="Times New Roman" panose="02020603050405020304" pitchFamily="18" charset="0"/>
              </a:rPr>
              <a:t>кейде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бұл</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жай</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ғана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ақылға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қонымды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нәрсе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деген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негізде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сынға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алынады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және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кез</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келген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құзыретті</a:t>
            </a:r>
            <a:r>
              <a:rPr lang="ru-RU" sz="2400" b="0" dirty="0">
                <a:effectLst/>
                <a:latin typeface="Times New Roman" panose="02020603050405020304" pitchFamily="18" charset="0"/>
                <a:cs typeface="Times New Roman" panose="02020603050405020304" pitchFamily="18" charset="0"/>
              </a:rPr>
              <a:t> маман </a:t>
            </a:r>
            <a:r>
              <a:rPr lang="ru-RU" sz="2400" b="0" dirty="0" err="1">
                <a:effectLst/>
                <a:latin typeface="Times New Roman" panose="02020603050405020304" pitchFamily="18" charset="0"/>
                <a:cs typeface="Times New Roman" panose="02020603050405020304" pitchFamily="18" charset="0"/>
              </a:rPr>
              <a:t>тәуелділік</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теориясын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қолданбай-ақ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толық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нормаланған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дерекқорды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табиғи</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жасайды</a:t>
            </a:r>
            <a:r>
              <a:rPr lang="ru-RU" sz="2400" b="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40107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142308" y="1241392"/>
            <a:ext cx="7745506" cy="4396728"/>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Қарым-қатынас</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схемаларын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келтіру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реляциялық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пайдалана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отырып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пәндік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аймақты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модельдеу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кезінде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жақсы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нәтиже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береді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сонымен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қатар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көптеген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шектеулер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енгізілмейді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бұрмаланбайды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Осылайша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қарым-қатынасты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келтіру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өзгерту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ауытқуларына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әкелетін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жою</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әдісі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болып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табылады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Қарым-қатынасты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келтіру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артық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қамтымайтын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реляциялық</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дерекқорды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жобалауға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көмектеседі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тұтастығына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кепілдік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береді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322168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D86F7-AED9-5F39-F932-F73A391EB5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2818A1-18C4-AAB1-632D-03D49D3C6B37}"/>
              </a:ext>
            </a:extLst>
          </p:cNvPr>
          <p:cNvSpPr>
            <a:spLocks noGrp="1"/>
          </p:cNvSpPr>
          <p:nvPr>
            <p:ph idx="1"/>
          </p:nvPr>
        </p:nvSpPr>
        <p:spPr/>
        <p:txBody>
          <a:bodyPr/>
          <a:lstStyle/>
          <a:p>
            <a:pPr indent="342900" algn="just">
              <a:spcAft>
                <a:spcPts val="0"/>
              </a:spcAft>
            </a:pPr>
            <a:r>
              <a:rPr lang="kk-KZ" b="0" i="0" dirty="0">
                <a:solidFill>
                  <a:srgbClr val="000000"/>
                </a:solidFill>
                <a:effectLst/>
                <a:latin typeface="Times New Roman" panose="02020603050405020304" pitchFamily="18" charset="0"/>
              </a:rPr>
              <a:t>Мәліметтер қорының сұлбасын жобалау екі жолмен орындады:</a:t>
            </a:r>
          </a:p>
          <a:p>
            <a:pPr indent="457200" algn="just">
              <a:spcAft>
                <a:spcPts val="0"/>
              </a:spcAft>
            </a:pPr>
            <a:r>
              <a:rPr lang="kk-KZ" b="0" i="0" dirty="0">
                <a:solidFill>
                  <a:srgbClr val="000000"/>
                </a:solidFill>
                <a:effectLst/>
                <a:latin typeface="Times New Roman" panose="02020603050405020304" pitchFamily="18" charset="0"/>
              </a:rPr>
              <a:t> - декомпозиция (бөлу) жолымен; сұлбаға кіретін қатынастардың бастапқы жиыны олардың проекциялары болатын басқа қатынастар жиынымен орын басады (сонымен бірге олардың сандары өседі);</a:t>
            </a:r>
          </a:p>
          <a:p>
            <a:pPr indent="457200" algn="just"/>
            <a:r>
              <a:rPr lang="kk-KZ" b="0" i="0" dirty="0">
                <a:solidFill>
                  <a:srgbClr val="000000"/>
                </a:solidFill>
                <a:effectLst/>
                <a:latin typeface="Times New Roman" panose="02020603050405020304" pitchFamily="18" charset="0"/>
              </a:rPr>
              <a:t>- синтездеу яғни тақырып аймақтың объекттері арасындағы берілген бастапқы элементарлы тәуелділіктерден мәліметтер қорының сұлбасын құрастыру жолымен.</a:t>
            </a:r>
          </a:p>
          <a:p>
            <a:endParaRPr lang="en-US" dirty="0"/>
          </a:p>
        </p:txBody>
      </p:sp>
    </p:spTree>
    <p:extLst>
      <p:ext uri="{BB962C8B-B14F-4D97-AF65-F5344CB8AC3E}">
        <p14:creationId xmlns:p14="http://schemas.microsoft.com/office/powerpoint/2010/main" val="1744006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78E0330-A68C-366B-529F-19A6AFAE1EAE}"/>
              </a:ext>
            </a:extLst>
          </p:cNvPr>
          <p:cNvSpPr>
            <a:spLocks noGrp="1"/>
          </p:cNvSpPr>
          <p:nvPr>
            <p:ph idx="1"/>
          </p:nvPr>
        </p:nvSpPr>
        <p:spPr>
          <a:xfrm>
            <a:off x="1295401" y="939452"/>
            <a:ext cx="9601196" cy="4936416"/>
          </a:xfrm>
        </p:spPr>
        <p:txBody>
          <a:bodyPr>
            <a:normAutofit fontScale="92500"/>
          </a:bodyPr>
          <a:lstStyle/>
          <a:p>
            <a:pPr algn="just"/>
            <a:r>
              <a:rPr lang="ru-RU" b="0" i="0" dirty="0" err="1">
                <a:solidFill>
                  <a:srgbClr val="000000"/>
                </a:solidFill>
                <a:effectLst/>
                <a:latin typeface="Times New Roman" panose="02020603050405020304" pitchFamily="18" charset="0"/>
              </a:rPr>
              <a:t>Мәліметтердің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реляциялық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қатынастардың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Бірақ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кез</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келген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емес</a:t>
            </a:r>
            <a:r>
              <a:rPr lang="ru-RU" b="0" i="0"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нормаланған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қатынастар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реляциялық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қорларын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жобалаудың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классикалық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технологиясы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қатынастардың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атрибуттары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арасындағы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функционалдық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анализдеуде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негізделген</a:t>
            </a:r>
            <a:r>
              <a:rPr lang="ru-RU" b="0" i="1"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нормалау</a:t>
            </a:r>
            <a:r>
              <a:rPr lang="ru-RU" b="0" i="1"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теориясымен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байланысты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реляциялық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қорларын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нормалау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теориясының</a:t>
            </a:r>
            <a:r>
              <a:rPr lang="ru-RU" b="0" i="0" dirty="0">
                <a:solidFill>
                  <a:srgbClr val="000000"/>
                </a:solidFill>
                <a:effectLst/>
                <a:latin typeface="Times New Roman" panose="02020603050405020304" pitchFamily="18" charset="0"/>
              </a:rPr>
              <a:t> </a:t>
            </a:r>
            <a:r>
              <a:rPr lang="ru-RU" b="1" i="0" dirty="0" err="1">
                <a:solidFill>
                  <a:srgbClr val="000000"/>
                </a:solidFill>
                <a:effectLst/>
                <a:latin typeface="Times New Roman" panose="02020603050405020304" pitchFamily="18" charset="0"/>
              </a:rPr>
              <a:t>фундаменталды</a:t>
            </a:r>
            <a:r>
              <a:rPr lang="ru-RU" b="1" i="0" dirty="0">
                <a:solidFill>
                  <a:srgbClr val="000000"/>
                </a:solidFill>
                <a:effectLst/>
                <a:latin typeface="Times New Roman" panose="02020603050405020304" pitchFamily="18" charset="0"/>
              </a:rPr>
              <a:t> </a:t>
            </a:r>
            <a:r>
              <a:rPr lang="ru-RU" b="1" i="0" dirty="0" err="1">
                <a:solidFill>
                  <a:srgbClr val="000000"/>
                </a:solidFill>
                <a:effectLst/>
                <a:latin typeface="Times New Roman" panose="02020603050405020304" pitchFamily="18" charset="0"/>
              </a:rPr>
              <a:t>түсініктемесі</a:t>
            </a:r>
            <a:r>
              <a:rPr lang="ru-RU" b="1" i="0" dirty="0">
                <a:solidFill>
                  <a:srgbClr val="000000"/>
                </a:solidFill>
                <a:effectLst/>
                <a:latin typeface="Times New Roman" panose="02020603050405020304" pitchFamily="18" charset="0"/>
              </a:rPr>
              <a:t> </a:t>
            </a:r>
            <a:r>
              <a:rPr lang="ru-RU" b="1" i="0" dirty="0" err="1">
                <a:solidFill>
                  <a:srgbClr val="000000"/>
                </a:solidFill>
                <a:effectLst/>
                <a:latin typeface="Times New Roman" panose="02020603050405020304" pitchFamily="18" charset="0"/>
              </a:rPr>
              <a:t>функционалдық</a:t>
            </a:r>
            <a:r>
              <a:rPr lang="ru-RU" b="1" i="0" dirty="0">
                <a:solidFill>
                  <a:srgbClr val="000000"/>
                </a:solidFill>
                <a:effectLst/>
                <a:latin typeface="Times New Roman" panose="02020603050405020304" pitchFamily="18" charset="0"/>
              </a:rPr>
              <a:t> </a:t>
            </a:r>
            <a:r>
              <a:rPr lang="ru-RU" b="1" i="0" dirty="0" err="1">
                <a:solidFill>
                  <a:srgbClr val="000000"/>
                </a:solidFill>
                <a:effectLst/>
                <a:latin typeface="Times New Roman" panose="02020603050405020304" pitchFamily="18" charset="0"/>
              </a:rPr>
              <a:t>тәуелділік</a:t>
            </a:r>
            <a:r>
              <a:rPr lang="ru-RU" b="1"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Біздер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соңынан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анықтамасын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береміз</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әзірше</a:t>
            </a:r>
            <a:r>
              <a:rPr lang="ru-RU" b="0" i="0" dirty="0">
                <a:solidFill>
                  <a:srgbClr val="000000"/>
                </a:solidFill>
                <a:effectLst/>
                <a:latin typeface="Times New Roman" panose="02020603050405020304" pitchFamily="18" charset="0"/>
              </a:rPr>
              <a:t> осы </a:t>
            </a:r>
            <a:r>
              <a:rPr lang="ru-RU" b="0" i="0" dirty="0" err="1">
                <a:solidFill>
                  <a:srgbClr val="000000"/>
                </a:solidFill>
                <a:effectLst/>
                <a:latin typeface="Times New Roman" panose="02020603050405020304" pitchFamily="18" charset="0"/>
              </a:rPr>
              <a:t>түсініктеменің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мағнасын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қарастырайық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Қарастырып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отырған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тақырып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аймақтың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объекттері</a:t>
            </a:r>
            <a:r>
              <a:rPr lang="ru-RU" b="0" i="0" dirty="0">
                <a:solidFill>
                  <a:srgbClr val="000000"/>
                </a:solidFill>
                <a:effectLst/>
                <a:latin typeface="Times New Roman" panose="02020603050405020304" pitchFamily="18" charset="0"/>
              </a:rPr>
              <a:t> мен </a:t>
            </a:r>
            <a:r>
              <a:rPr lang="ru-RU" b="0" i="0" dirty="0" err="1">
                <a:solidFill>
                  <a:srgbClr val="000000"/>
                </a:solidFill>
                <a:effectLst/>
                <a:latin typeface="Times New Roman" panose="02020603050405020304" pitchFamily="18" charset="0"/>
              </a:rPr>
              <a:t>олардың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қасиеттері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арасындағы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тұрақты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қатынастарды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функционалдық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орнатады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Сондықтан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қарастырып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отырған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тақырып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аймаққа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сипатты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функционалдық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сүйемелдеу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процесі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жобалау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процесі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үшін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негізгі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7376390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07F54-EFE6-2FF7-2961-CCB0D75C2FE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B6112F0-C585-3515-F8C9-FAF0F49B5C5F}"/>
              </a:ext>
            </a:extLst>
          </p:cNvPr>
          <p:cNvSpPr>
            <a:spLocks noGrp="1"/>
          </p:cNvSpPr>
          <p:nvPr>
            <p:ph idx="1"/>
          </p:nvPr>
        </p:nvSpPr>
        <p:spPr/>
        <p:txBody>
          <a:bodyPr/>
          <a:lstStyle/>
          <a:p>
            <a:r>
              <a:rPr lang="ru-RU" b="0" i="0" dirty="0" err="1">
                <a:solidFill>
                  <a:srgbClr val="000000"/>
                </a:solidFill>
                <a:effectLst/>
                <a:latin typeface="Times New Roman" panose="02020603050405020304" pitchFamily="18" charset="0"/>
              </a:rPr>
              <a:t>Кейбір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кәсіпорында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орнатылған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мәліметтерге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қойылатын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талаптарға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сәйкес</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аталған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қасиеттері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қатынастардың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жиындарын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жасау</a:t>
            </a:r>
            <a:r>
              <a:rPr lang="ru-RU" b="0" i="0"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нормалау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деп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аталады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Реляциялық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кестелерді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стандартты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түрге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келтіру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процесі</a:t>
            </a:r>
            <a:r>
              <a:rPr lang="ru-RU" b="0" i="0"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нормалау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процесі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395666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429417-3524-9C75-FE5D-770173CEC2EF}"/>
              </a:ext>
            </a:extLst>
          </p:cNvPr>
          <p:cNvSpPr>
            <a:spLocks noGrp="1"/>
          </p:cNvSpPr>
          <p:nvPr>
            <p:ph idx="1"/>
          </p:nvPr>
        </p:nvSpPr>
        <p:spPr>
          <a:xfrm>
            <a:off x="1295401" y="776614"/>
            <a:ext cx="9601196" cy="5099254"/>
          </a:xfrm>
        </p:spPr>
        <p:txBody>
          <a:bodyPr>
            <a:normAutofit lnSpcReduction="10000"/>
          </a:bodyPr>
          <a:lstStyle/>
          <a:p>
            <a:pPr indent="228600" algn="just">
              <a:spcAft>
                <a:spcPts val="0"/>
              </a:spcAft>
            </a:pPr>
            <a:r>
              <a:rPr lang="kk-KZ" b="0" i="0" dirty="0">
                <a:solidFill>
                  <a:srgbClr val="000000"/>
                </a:solidFill>
                <a:effectLst/>
                <a:latin typeface="Times New Roman" panose="02020603050405020304" pitchFamily="18" charset="0"/>
              </a:rPr>
              <a:t>Реляциялық мәліметтер қорларының теориясында әдетте нормалы формалардың келесідей тізбегі белгіленеді:</a:t>
            </a:r>
          </a:p>
          <a:p>
            <a:pPr marL="342900" indent="114300" algn="l"/>
            <a:r>
              <a:rPr lang="kk-KZ" b="0" i="0" dirty="0">
                <a:solidFill>
                  <a:srgbClr val="000000"/>
                </a:solidFill>
                <a:effectLst/>
                <a:latin typeface="Times New Roman" panose="02020603050405020304" pitchFamily="18" charset="0"/>
              </a:rPr>
              <a:t>- бірінші нормалы форма (1</a:t>
            </a:r>
            <a:r>
              <a:rPr lang="en-US" b="0" i="0" dirty="0">
                <a:solidFill>
                  <a:srgbClr val="000000"/>
                </a:solidFill>
                <a:effectLst/>
                <a:latin typeface="Times New Roman" panose="02020603050405020304" pitchFamily="18" charset="0"/>
              </a:rPr>
              <a:t>NF);</a:t>
            </a:r>
          </a:p>
          <a:p>
            <a:pPr marL="342900" indent="114300" algn="l"/>
            <a:r>
              <a:rPr lang="en-US" b="0" i="0"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екінші нормалы форма (2</a:t>
            </a:r>
            <a:r>
              <a:rPr lang="en-US" b="0" i="0" dirty="0">
                <a:solidFill>
                  <a:srgbClr val="000000"/>
                </a:solidFill>
                <a:effectLst/>
                <a:latin typeface="Times New Roman" panose="02020603050405020304" pitchFamily="18" charset="0"/>
              </a:rPr>
              <a:t>NF);</a:t>
            </a:r>
          </a:p>
          <a:p>
            <a:pPr marL="342900" indent="114300" algn="l"/>
            <a:r>
              <a:rPr lang="en-US" b="0" i="0"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үшінші нормалы форма (3</a:t>
            </a:r>
            <a:r>
              <a:rPr lang="en-US" b="0" i="0" dirty="0">
                <a:solidFill>
                  <a:srgbClr val="000000"/>
                </a:solidFill>
                <a:effectLst/>
                <a:latin typeface="Times New Roman" panose="02020603050405020304" pitchFamily="18" charset="0"/>
              </a:rPr>
              <a:t>NF);</a:t>
            </a:r>
          </a:p>
          <a:p>
            <a:pPr marL="342900" indent="114300" algn="l"/>
            <a:r>
              <a:rPr lang="en-US" b="0" i="0"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Бойс— Коддтың нормалы формасы (</a:t>
            </a:r>
            <a:r>
              <a:rPr lang="en-US" b="0" i="0" dirty="0">
                <a:solidFill>
                  <a:srgbClr val="000000"/>
                </a:solidFill>
                <a:effectLst/>
                <a:latin typeface="Times New Roman" panose="02020603050405020304" pitchFamily="18" charset="0"/>
              </a:rPr>
              <a:t>BCNF);</a:t>
            </a:r>
          </a:p>
          <a:p>
            <a:pPr marL="342900" indent="114300" algn="l"/>
            <a:r>
              <a:rPr lang="en-US" b="0" i="0"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төртінші нормалы форма (4</a:t>
            </a:r>
            <a:r>
              <a:rPr lang="en-US" b="0" i="0" dirty="0">
                <a:solidFill>
                  <a:srgbClr val="000000"/>
                </a:solidFill>
                <a:effectLst/>
                <a:latin typeface="Times New Roman" panose="02020603050405020304" pitchFamily="18" charset="0"/>
              </a:rPr>
              <a:t>NF);</a:t>
            </a:r>
          </a:p>
          <a:p>
            <a:pPr marL="342900" indent="114300" algn="l"/>
            <a:r>
              <a:rPr lang="en-US" b="0" i="0"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бесінші нормалы форма, немесе проекция-байланыстыру формасы.</a:t>
            </a:r>
          </a:p>
          <a:p>
            <a:pPr indent="114300" algn="just"/>
            <a:r>
              <a:rPr lang="kk-KZ" b="0" i="0" dirty="0">
                <a:solidFill>
                  <a:srgbClr val="000000"/>
                </a:solidFill>
                <a:effectLst/>
                <a:latin typeface="Times New Roman" panose="02020603050405020304" pitchFamily="18" charset="0"/>
              </a:rPr>
              <a:t>        Мәліметтер қорларын практикалық жобалағанда бірінші үш нормалы формалар қолданылады.</a:t>
            </a:r>
          </a:p>
          <a:p>
            <a:endParaRPr lang="en-US" dirty="0"/>
          </a:p>
        </p:txBody>
      </p:sp>
    </p:spTree>
    <p:extLst>
      <p:ext uri="{BB962C8B-B14F-4D97-AF65-F5344CB8AC3E}">
        <p14:creationId xmlns:p14="http://schemas.microsoft.com/office/powerpoint/2010/main" val="15187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974A17-3AB7-CAE4-61A0-55233939F3B2}"/>
              </a:ext>
            </a:extLst>
          </p:cNvPr>
          <p:cNvSpPr>
            <a:spLocks noGrp="1"/>
          </p:cNvSpPr>
          <p:nvPr>
            <p:ph idx="1"/>
          </p:nvPr>
        </p:nvSpPr>
        <p:spPr>
          <a:xfrm>
            <a:off x="1295401" y="713984"/>
            <a:ext cx="9601196" cy="5161884"/>
          </a:xfrm>
        </p:spPr>
        <p:txBody>
          <a:bodyPr>
            <a:normAutofit/>
          </a:bodyPr>
          <a:lstStyle/>
          <a:p>
            <a:pPr indent="457200" algn="just">
              <a:spcAft>
                <a:spcPts val="0"/>
              </a:spcAft>
            </a:pPr>
            <a:r>
              <a:rPr lang="kk-KZ" b="0" i="0" dirty="0">
                <a:solidFill>
                  <a:srgbClr val="000000"/>
                </a:solidFill>
                <a:effectLst/>
                <a:latin typeface="Times New Roman" panose="02020603050405020304" pitchFamily="18" charset="0"/>
              </a:rPr>
              <a:t>Декомпозицияны қолданып жобалау процесі қатынастар сұлбасын тізбектеп нормалау процесі болып табылады, сонымен бірге әр келесі итерация жоғарылау денгейдегі нормалы формаға сәйкес болып, алдынғыға қарағанда қасиеттері де жақсырақ болады.  Әр нормалы формаға шектеулердің анықталған жиыны сәйкес болады және қатынас кейбір нормалы форманың  шектеу жиынын  қанағаттандырса, ол осы нормалы формада болады.</a:t>
            </a:r>
          </a:p>
          <a:p>
            <a:pPr indent="457200" algn="just">
              <a:spcAft>
                <a:spcPts val="0"/>
              </a:spcAft>
            </a:pPr>
            <a:r>
              <a:rPr lang="kk-KZ" b="0" i="0" dirty="0">
                <a:solidFill>
                  <a:srgbClr val="000000"/>
                </a:solidFill>
                <a:effectLst/>
                <a:latin typeface="Times New Roman" panose="02020603050405020304" pitchFamily="18" charset="0"/>
              </a:rPr>
              <a:t>Нормалы формалардың негізгі қасиеттері:</a:t>
            </a:r>
          </a:p>
          <a:p>
            <a:pPr indent="449580" algn="just"/>
            <a:r>
              <a:rPr lang="kk-KZ" b="0" i="0" dirty="0">
                <a:solidFill>
                  <a:srgbClr val="000000"/>
                </a:solidFill>
                <a:effectLst/>
                <a:latin typeface="Times New Roman" panose="02020603050405020304" pitchFamily="18" charset="0"/>
              </a:rPr>
              <a:t>- әрбір келесі нормалы форма кейбір мағнада алдынғының қасиеттерін жақсартады;</a:t>
            </a:r>
          </a:p>
          <a:p>
            <a:pPr indent="342900" algn="just"/>
            <a:r>
              <a:rPr lang="kk-KZ" b="0" i="0" dirty="0">
                <a:solidFill>
                  <a:srgbClr val="000000"/>
                </a:solidFill>
                <a:effectLst/>
                <a:latin typeface="Times New Roman" panose="02020603050405020304" pitchFamily="18" charset="0"/>
              </a:rPr>
              <a:t>  - келесі нормалы формаға көшкенде алдынғы нормалы формалардың қасиеттері сақталады.</a:t>
            </a:r>
          </a:p>
          <a:p>
            <a:endParaRPr lang="en-US" dirty="0"/>
          </a:p>
        </p:txBody>
      </p:sp>
    </p:spTree>
    <p:extLst>
      <p:ext uri="{BB962C8B-B14F-4D97-AF65-F5344CB8AC3E}">
        <p14:creationId xmlns:p14="http://schemas.microsoft.com/office/powerpoint/2010/main" val="65395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C57DB-2D7E-53D0-2894-0816AE75227A}"/>
              </a:ext>
            </a:extLst>
          </p:cNvPr>
          <p:cNvSpPr>
            <a:spLocks noGrp="1"/>
          </p:cNvSpPr>
          <p:nvPr>
            <p:ph idx="1"/>
          </p:nvPr>
        </p:nvSpPr>
        <p:spPr>
          <a:xfrm>
            <a:off x="1295401" y="1189973"/>
            <a:ext cx="9601196" cy="4685895"/>
          </a:xfrm>
        </p:spPr>
        <p:txBody>
          <a:bodyPr>
            <a:normAutofit fontScale="92500" lnSpcReduction="10000"/>
          </a:bodyPr>
          <a:lstStyle/>
          <a:p>
            <a:pPr indent="342900" algn="just"/>
            <a:r>
              <a:rPr lang="kk-KZ" b="0" i="0" dirty="0">
                <a:solidFill>
                  <a:srgbClr val="000000"/>
                </a:solidFill>
                <a:effectLst/>
                <a:latin typeface="Times New Roman" panose="02020603050405020304" pitchFamily="18" charset="0"/>
              </a:rPr>
              <a:t>Бір объектілік жиынтықтың элементтерінің басқа объектілік жиынтығының элементтерімен байланыстарының максималды саны қатынастың</a:t>
            </a:r>
            <a:r>
              <a:rPr lang="kk-KZ" b="0" i="1" dirty="0">
                <a:solidFill>
                  <a:srgbClr val="000000"/>
                </a:solidFill>
                <a:effectLst/>
                <a:latin typeface="Times New Roman" panose="02020603050405020304" pitchFamily="18" charset="0"/>
              </a:rPr>
              <a:t> құаттылығы</a:t>
            </a:r>
            <a:r>
              <a:rPr lang="kk-KZ" b="0" i="0" dirty="0">
                <a:solidFill>
                  <a:srgbClr val="000000"/>
                </a:solidFill>
                <a:effectLst/>
                <a:latin typeface="Times New Roman" panose="02020603050405020304" pitchFamily="18" charset="0"/>
              </a:rPr>
              <a:t> деп аталады. Бір бағыттағы бірге тең максималды қуаттылық математикадағы жиынтықтар арасында бір-бірге немесе көп-бірге сәйкестіктерді орнататын функция түсініктемесіне сәйкес. Сондықтан, бағыттардың біреуінде максималды қуаттылығы бірге тең болатын қатынас осы бағытта </a:t>
            </a:r>
            <a:r>
              <a:rPr lang="kk-KZ" b="0" i="1" dirty="0">
                <a:solidFill>
                  <a:srgbClr val="000000"/>
                </a:solidFill>
                <a:effectLst/>
                <a:latin typeface="Times New Roman" panose="02020603050405020304" pitchFamily="18" charset="0"/>
              </a:rPr>
              <a:t>функционалды</a:t>
            </a:r>
            <a:r>
              <a:rPr lang="kk-KZ" b="0" i="0" dirty="0">
                <a:solidFill>
                  <a:srgbClr val="000000"/>
                </a:solidFill>
                <a:effectLst/>
                <a:latin typeface="Times New Roman" panose="02020603050405020304" pitchFamily="18" charset="0"/>
              </a:rPr>
              <a:t> деп аталады.    </a:t>
            </a:r>
          </a:p>
          <a:p>
            <a:pPr indent="342900" algn="just"/>
            <a:r>
              <a:rPr lang="kk-KZ" b="0" i="0" dirty="0">
                <a:solidFill>
                  <a:srgbClr val="000000"/>
                </a:solidFill>
                <a:effectLst/>
                <a:latin typeface="Times New Roman" panose="02020603050405020304" pitchFamily="18" charset="0"/>
              </a:rPr>
              <a:t>  Егер де қатынастың максималды құаттылығы екі бағыттада бірге тең болса, қатынас </a:t>
            </a:r>
            <a:r>
              <a:rPr lang="kk-KZ" b="0" i="1" dirty="0">
                <a:solidFill>
                  <a:srgbClr val="000000"/>
                </a:solidFill>
                <a:effectLst/>
                <a:latin typeface="Times New Roman" panose="02020603050405020304" pitchFamily="18" charset="0"/>
              </a:rPr>
              <a:t>бір-бірге </a:t>
            </a:r>
            <a:r>
              <a:rPr lang="kk-KZ" b="0" i="0" dirty="0">
                <a:solidFill>
                  <a:srgbClr val="000000"/>
                </a:solidFill>
                <a:effectLst/>
                <a:latin typeface="Times New Roman" panose="02020603050405020304" pitchFamily="18" charset="0"/>
              </a:rPr>
              <a:t>қатынасы деп аталады (1:1 немесе 1-1 деп белгіленеді). Егер де қатынастың максималды құаттылығы бір бағытта бірге тең, кері бағытта көпке тең болса, қатынас  </a:t>
            </a:r>
            <a:r>
              <a:rPr lang="kk-KZ" b="0" i="1" dirty="0">
                <a:solidFill>
                  <a:srgbClr val="000000"/>
                </a:solidFill>
                <a:effectLst/>
                <a:latin typeface="Times New Roman" panose="02020603050405020304" pitchFamily="18" charset="0"/>
              </a:rPr>
              <a:t>бір-көпке</a:t>
            </a:r>
            <a:r>
              <a:rPr lang="kk-KZ" b="0" i="0" dirty="0">
                <a:solidFill>
                  <a:srgbClr val="000000"/>
                </a:solidFill>
                <a:effectLst/>
                <a:latin typeface="Times New Roman" panose="02020603050405020304" pitchFamily="18" charset="0"/>
              </a:rPr>
              <a:t> қатынасы деп аталады (1:* немесе 1:М деп белгіленеді). Егер де қатынастың максималды құаттылығы екі бағыттада көпке тең  болса, қатынас  </a:t>
            </a:r>
            <a:r>
              <a:rPr lang="kk-KZ" b="0" i="1" dirty="0">
                <a:solidFill>
                  <a:srgbClr val="000000"/>
                </a:solidFill>
                <a:effectLst/>
                <a:latin typeface="Times New Roman" panose="02020603050405020304" pitchFamily="18" charset="0"/>
              </a:rPr>
              <a:t>көп-көпке </a:t>
            </a:r>
            <a:r>
              <a:rPr lang="kk-KZ" b="0" i="0" dirty="0">
                <a:solidFill>
                  <a:srgbClr val="000000"/>
                </a:solidFill>
                <a:effectLst/>
                <a:latin typeface="Times New Roman" panose="02020603050405020304" pitchFamily="18" charset="0"/>
              </a:rPr>
              <a:t>қатынасы деп аталады (*:* немесе М:М деп белгіленеді).</a:t>
            </a:r>
          </a:p>
          <a:p>
            <a:endParaRPr lang="en-US" dirty="0"/>
          </a:p>
        </p:txBody>
      </p:sp>
    </p:spTree>
    <p:extLst>
      <p:ext uri="{BB962C8B-B14F-4D97-AF65-F5344CB8AC3E}">
        <p14:creationId xmlns:p14="http://schemas.microsoft.com/office/powerpoint/2010/main" val="3123787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4E8E8C-AD44-980A-0821-96767AE87538}"/>
              </a:ext>
            </a:extLst>
          </p:cNvPr>
          <p:cNvSpPr>
            <a:spLocks noGrp="1"/>
          </p:cNvSpPr>
          <p:nvPr>
            <p:ph idx="1"/>
          </p:nvPr>
        </p:nvSpPr>
        <p:spPr>
          <a:xfrm>
            <a:off x="1295401" y="588723"/>
            <a:ext cx="9601196" cy="5287145"/>
          </a:xfrm>
        </p:spPr>
        <p:txBody>
          <a:bodyPr>
            <a:normAutofit/>
          </a:bodyPr>
          <a:lstStyle/>
          <a:p>
            <a:pPr algn="just"/>
            <a:r>
              <a:rPr lang="ru-RU" b="0" i="0" dirty="0" err="1">
                <a:solidFill>
                  <a:srgbClr val="000000"/>
                </a:solidFill>
                <a:effectLst/>
                <a:latin typeface="Times New Roman" panose="02020603050405020304" pitchFamily="18" charset="0"/>
              </a:rPr>
              <a:t>Функционалдық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қорының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ағынды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күйін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анықтамайды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олар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барлық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мүмкін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күйлерін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анықтайды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яғни</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көмегімен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модельденетін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нақты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атрибуттары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арасындағы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байланыстарды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көрсетеді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Сондықтан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қорының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данасында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абсолютты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толық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ақпарат</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болса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басқа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сөзбен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айтқанда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қорына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ешқандай</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қосу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немесе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өзгерту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орындалмайтын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болса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қорының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ағынды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күйінен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функционалдық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анықтауға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Нақты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жағдайларда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бұл</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талап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орындалмайды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сондықтан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функционалдық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жиындарын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тақырып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аймақтың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жүйелік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талқылауына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негізделіп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өңдеуші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немесе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жүйелік</a:t>
            </a:r>
            <a:r>
              <a:rPr lang="ru-RU" b="0" i="0" dirty="0">
                <a:solidFill>
                  <a:srgbClr val="000000"/>
                </a:solidFill>
                <a:effectLst/>
                <a:latin typeface="Times New Roman" panose="02020603050405020304" pitchFamily="18" charset="0"/>
              </a:rPr>
              <a:t> аналитик </a:t>
            </a:r>
            <a:r>
              <a:rPr lang="ru-RU" b="0" i="0" dirty="0" err="1">
                <a:solidFill>
                  <a:srgbClr val="000000"/>
                </a:solidFill>
                <a:effectLst/>
                <a:latin typeface="Times New Roman" panose="02020603050405020304" pitchFamily="18" charset="0"/>
              </a:rPr>
              <a:t>орнатады</a:t>
            </a:r>
            <a:r>
              <a:rPr lang="ru-RU"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1945398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821846-89D3-C41F-7D85-2352DFF939AA}"/>
              </a:ext>
            </a:extLst>
          </p:cNvPr>
          <p:cNvSpPr>
            <a:spLocks noGrp="1"/>
          </p:cNvSpPr>
          <p:nvPr>
            <p:ph idx="1"/>
          </p:nvPr>
        </p:nvSpPr>
        <p:spPr>
          <a:xfrm>
            <a:off x="1295401" y="739036"/>
            <a:ext cx="9601196" cy="5136832"/>
          </a:xfrm>
        </p:spPr>
        <p:txBody>
          <a:bodyPr>
            <a:normAutofit lnSpcReduction="10000"/>
          </a:bodyPr>
          <a:lstStyle/>
          <a:p>
            <a:pPr algn="just"/>
            <a:r>
              <a:rPr lang="kk-KZ" b="0" i="0" dirty="0">
                <a:solidFill>
                  <a:srgbClr val="000000"/>
                </a:solidFill>
                <a:effectLst/>
                <a:latin typeface="Times New Roman" panose="02020603050405020304" pitchFamily="18" charset="0"/>
              </a:rPr>
              <a:t>Мәліметтер қорын салақ жобалау себебінен мәліметтердің </a:t>
            </a:r>
            <a:r>
              <a:rPr lang="kk-KZ" b="0" i="1" dirty="0">
                <a:solidFill>
                  <a:srgbClr val="000000"/>
                </a:solidFill>
                <a:effectLst/>
                <a:latin typeface="Times New Roman" panose="02020603050405020304" pitchFamily="18" charset="0"/>
              </a:rPr>
              <a:t>артықшылығы</a:t>
            </a:r>
            <a:r>
              <a:rPr lang="kk-KZ" b="0" i="0" dirty="0">
                <a:solidFill>
                  <a:srgbClr val="000000"/>
                </a:solidFill>
                <a:effectLst/>
                <a:latin typeface="Times New Roman" panose="02020603050405020304" pitchFamily="18" charset="0"/>
              </a:rPr>
              <a:t> (қайталануы) пайда болады; бұл артықшылық қосымша орынды талап еткенімен бірге бүтіндікті бұзуы яғни мәліметтер қорының мәліметтерінің қайшылығына келтіруі мүмкін. Мәліметтер арасындағы сәйкеспеушілік (қайшылық) аномалиялар деп аталады. Аномалиялардың үш түрі бар:</a:t>
            </a:r>
          </a:p>
          <a:p>
            <a:pPr indent="449580" algn="just"/>
            <a:r>
              <a:rPr lang="kk-KZ" b="0" i="0" dirty="0">
                <a:solidFill>
                  <a:srgbClr val="000000"/>
                </a:solidFill>
                <a:effectLst/>
                <a:latin typeface="Times New Roman" panose="02020603050405020304" pitchFamily="18" charset="0"/>
              </a:rPr>
              <a:t>  - </a:t>
            </a:r>
            <a:r>
              <a:rPr lang="kk-KZ" b="0" i="1" dirty="0">
                <a:solidFill>
                  <a:srgbClr val="000000"/>
                </a:solidFill>
                <a:effectLst/>
                <a:latin typeface="Times New Roman" panose="02020603050405020304" pitchFamily="18" charset="0"/>
              </a:rPr>
              <a:t>жаңартудың аномалиясы</a:t>
            </a:r>
            <a:r>
              <a:rPr lang="kk-KZ" b="0" i="0" dirty="0">
                <a:solidFill>
                  <a:srgbClr val="000000"/>
                </a:solidFill>
                <a:effectLst/>
                <a:latin typeface="Times New Roman" panose="02020603050405020304" pitchFamily="18" charset="0"/>
              </a:rPr>
              <a:t> – мәліметтердің артықшылығы мен оларды жарым-жартылай жаңартудың себебін пайда болатын мәліметтердің қайшылығы;</a:t>
            </a:r>
          </a:p>
          <a:p>
            <a:pPr algn="just"/>
            <a:r>
              <a:rPr lang="kk-KZ" b="0" i="0" dirty="0">
                <a:solidFill>
                  <a:srgbClr val="000000"/>
                </a:solidFill>
                <a:effectLst/>
                <a:latin typeface="Times New Roman" panose="02020603050405020304" pitchFamily="18" charset="0"/>
              </a:rPr>
              <a:t>           - </a:t>
            </a:r>
            <a:r>
              <a:rPr lang="kk-KZ" b="0" i="1" dirty="0">
                <a:solidFill>
                  <a:srgbClr val="000000"/>
                </a:solidFill>
                <a:effectLst/>
                <a:latin typeface="Times New Roman" panose="02020603050405020304" pitchFamily="18" charset="0"/>
              </a:rPr>
              <a:t>жоюдың аномалиясы</a:t>
            </a:r>
            <a:r>
              <a:rPr lang="kk-KZ" b="0" i="0" dirty="0">
                <a:solidFill>
                  <a:srgbClr val="000000"/>
                </a:solidFill>
                <a:effectLst/>
                <a:latin typeface="Times New Roman" panose="02020603050405020304" pitchFamily="18" charset="0"/>
              </a:rPr>
              <a:t> - басқа мәліметтерді жойған себебінен абайсыздан мәліметтерді жоғалту;</a:t>
            </a:r>
          </a:p>
          <a:p>
            <a:pPr indent="342900" algn="just"/>
            <a:r>
              <a:rPr lang="kk-KZ" b="1" i="0" dirty="0">
                <a:solidFill>
                  <a:srgbClr val="000000"/>
                </a:solidFill>
                <a:effectLst/>
                <a:latin typeface="Times New Roman" panose="02020603050405020304" pitchFamily="18" charset="0"/>
              </a:rPr>
              <a:t>   - </a:t>
            </a:r>
            <a:r>
              <a:rPr lang="kk-KZ" b="0" i="1" dirty="0">
                <a:solidFill>
                  <a:srgbClr val="000000"/>
                </a:solidFill>
                <a:effectLst/>
                <a:latin typeface="Times New Roman" panose="02020603050405020304" pitchFamily="18" charset="0"/>
              </a:rPr>
              <a:t>енгізудің аномалиясы</a:t>
            </a:r>
            <a:r>
              <a:rPr lang="kk-KZ" b="0" i="0" dirty="0">
                <a:solidFill>
                  <a:srgbClr val="000000"/>
                </a:solidFill>
                <a:effectLst/>
                <a:latin typeface="Times New Roman" panose="02020603050405020304" pitchFamily="18" charset="0"/>
              </a:rPr>
              <a:t> – басқа мәліметтер жоқ болғандықтан мәліметтерді кестеге енгізу мүмкін емес.</a:t>
            </a:r>
          </a:p>
          <a:p>
            <a:endParaRPr lang="en-US" dirty="0"/>
          </a:p>
        </p:txBody>
      </p:sp>
    </p:spTree>
    <p:extLst>
      <p:ext uri="{BB962C8B-B14F-4D97-AF65-F5344CB8AC3E}">
        <p14:creationId xmlns:p14="http://schemas.microsoft.com/office/powerpoint/2010/main" val="2701387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7E996-4721-9485-6054-DCBD05113128}"/>
              </a:ext>
            </a:extLst>
          </p:cNvPr>
          <p:cNvSpPr>
            <a:spLocks noGrp="1"/>
          </p:cNvSpPr>
          <p:nvPr>
            <p:ph type="title"/>
          </p:nvPr>
        </p:nvSpPr>
        <p:spPr/>
        <p:txBody>
          <a:bodyPr/>
          <a:lstStyle/>
          <a:p>
            <a:r>
              <a:rPr lang="ru-KZ" dirty="0"/>
              <a:t>1НФ</a:t>
            </a:r>
            <a:endParaRPr lang="en-US" dirty="0"/>
          </a:p>
        </p:txBody>
      </p:sp>
      <p:sp>
        <p:nvSpPr>
          <p:cNvPr id="3" name="Content Placeholder 2">
            <a:extLst>
              <a:ext uri="{FF2B5EF4-FFF2-40B4-BE49-F238E27FC236}">
                <a16:creationId xmlns:a16="http://schemas.microsoft.com/office/drawing/2014/main" id="{5086D8C2-293A-1F70-E684-A261DFB265D5}"/>
              </a:ext>
            </a:extLst>
          </p:cNvPr>
          <p:cNvSpPr>
            <a:spLocks noGrp="1"/>
          </p:cNvSpPr>
          <p:nvPr>
            <p:ph idx="1"/>
          </p:nvPr>
        </p:nvSpPr>
        <p:spPr/>
        <p:txBody>
          <a:bodyPr>
            <a:normAutofit fontScale="85000" lnSpcReduction="20000"/>
          </a:bodyPr>
          <a:lstStyle/>
          <a:p>
            <a:r>
              <a:rPr lang="kk-KZ" b="0" i="0" dirty="0">
                <a:solidFill>
                  <a:srgbClr val="000000"/>
                </a:solidFill>
                <a:effectLst/>
                <a:latin typeface="Times New Roman" panose="02020603050405020304" pitchFamily="18" charset="0"/>
              </a:rPr>
              <a:t>Егер де кестенің әрбір атрибуты үшін оның мәндері қайталанатын топ немесе мәндер жиыны болмаса реляциялық кесте </a:t>
            </a:r>
            <a:r>
              <a:rPr lang="kk-KZ" b="0" i="1" dirty="0">
                <a:solidFill>
                  <a:srgbClr val="000000"/>
                </a:solidFill>
                <a:effectLst/>
                <a:latin typeface="Times New Roman" panose="02020603050405020304" pitchFamily="18" charset="0"/>
              </a:rPr>
              <a:t>бірінші нормалы формада (1НФ)</a:t>
            </a:r>
            <a:r>
              <a:rPr lang="kk-KZ" b="0" i="0" dirty="0">
                <a:solidFill>
                  <a:srgbClr val="000000"/>
                </a:solidFill>
                <a:effectLst/>
                <a:latin typeface="Times New Roman" panose="02020603050405020304" pitchFamily="18" charset="0"/>
              </a:rPr>
              <a:t> болады. Кейбір кезде 1НФ-да болатын кестенің атрибуттары скалярлы шамалар деп айтады. Сонымен, егер де кестенің әр тік жолымен жатық жолының  қиылысында атрибуттардың тек қана элементарлы мәндері орнатылған болса қатынас бірінші нормалы формада болады. Кейбір мағнада бұл анықтама артық болып табылады, себебі реляциялық мәліметтер қорының теориясында оның өзі қатынасты анықтайды. Бірақ тарихи орнатылған себептерден бірінші нормалы форманың осындай анықтамасы бар. Коддтың реляциялық кесте анықтамасында реляциялық кесте бірінші нормалы форманы қанағаттандыру керек деген шарты бар. Басқа сөзбен айтқанда келешекте барлық қарастырылып отырған реляциялық сұлбалар 1НФ-на қанағаттандырады деп есептейміз.</a:t>
            </a:r>
            <a:endParaRPr lang="en-US" dirty="0"/>
          </a:p>
        </p:txBody>
      </p:sp>
    </p:spTree>
    <p:extLst>
      <p:ext uri="{BB962C8B-B14F-4D97-AF65-F5344CB8AC3E}">
        <p14:creationId xmlns:p14="http://schemas.microsoft.com/office/powerpoint/2010/main" val="31488826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571" y="1000036"/>
            <a:ext cx="8911772" cy="5262979"/>
          </a:xfrm>
          <a:prstGeom prst="rect">
            <a:avLst/>
          </a:prstGeom>
        </p:spPr>
        <p:txBody>
          <a:bodyPr wrap="square">
            <a:spAutoFit/>
          </a:bodyPr>
          <a:lstStyle/>
          <a:p>
            <a:pPr algn="just"/>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Қалыптастыру</a:t>
            </a:r>
            <a:r>
              <a:rPr lang="ru-KZ" sz="2400" b="0" dirty="0">
                <a:effectLst/>
                <a:latin typeface="Times New Roman" panose="02020603050405020304" pitchFamily="18" charset="0"/>
                <a:cs typeface="Times New Roman" panose="02020603050405020304" pitchFamily="18" charset="0"/>
              </a:rPr>
              <a:t> </a:t>
            </a:r>
            <a:r>
              <a:rPr lang="ru-KZ" sz="2400" b="0" dirty="0" err="1">
                <a:effectLst/>
                <a:latin typeface="Times New Roman" panose="02020603050405020304" pitchFamily="18" charset="0"/>
                <a:cs typeface="Times New Roman" panose="02020603050405020304" pitchFamily="18" charset="0"/>
              </a:rPr>
              <a:t>немесес</a:t>
            </a:r>
            <a:r>
              <a:rPr lang="ru-KZ" sz="2400" b="0" dirty="0">
                <a:effectLst/>
                <a:latin typeface="Times New Roman" panose="02020603050405020304" pitchFamily="18" charset="0"/>
                <a:cs typeface="Times New Roman" panose="02020603050405020304" pitchFamily="18" charset="0"/>
              </a:rPr>
              <a:t> </a:t>
            </a:r>
            <a:r>
              <a:rPr lang="ru-KZ" sz="2400" b="0" dirty="0" err="1">
                <a:effectLst/>
                <a:latin typeface="Times New Roman" panose="02020603050405020304" pitchFamily="18" charset="0"/>
                <a:cs typeface="Times New Roman" panose="02020603050405020304" pitchFamily="18" charset="0"/>
              </a:rPr>
              <a:t>нормалау</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теориясын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құруға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және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дамытуға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көптеген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ғалымдар</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қатысты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Дегенмен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алғашқы</a:t>
            </a:r>
            <a:r>
              <a:rPr lang="ru-RU" sz="2400" b="0"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үш</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қалыпты</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формалар</a:t>
            </a:r>
            <a:r>
              <a:rPr lang="ru-RU" sz="2400" b="0" dirty="0">
                <a:effectLst/>
                <a:latin typeface="Times New Roman" panose="02020603050405020304" pitchFamily="18" charset="0"/>
                <a:cs typeface="Times New Roman" panose="02020603050405020304" pitchFamily="18" charset="0"/>
              </a:rPr>
              <a:t> мен </a:t>
            </a:r>
            <a:r>
              <a:rPr lang="ru-RU" sz="2400" b="0" dirty="0" err="1">
                <a:effectLst/>
                <a:latin typeface="Times New Roman" panose="02020603050405020304" pitchFamily="18" charset="0"/>
                <a:cs typeface="Times New Roman" panose="02020603050405020304" pitchFamily="18" charset="0"/>
              </a:rPr>
              <a:t>функционалдық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тәуелділік</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тұжырымдамасын</a:t>
            </a:r>
            <a:r>
              <a:rPr lang="ru-RU" sz="2400" b="0"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Э.Кодд</a:t>
            </a:r>
            <a:r>
              <a:rPr lang="ru-RU" sz="2400" dirty="0">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ұсынды</a:t>
            </a:r>
            <a:r>
              <a:rPr lang="ru-RU" sz="2400" dirty="0">
                <a:latin typeface="Times New Roman" panose="02020603050405020304" pitchFamily="18" charset="0"/>
                <a:cs typeface="Times New Roman" panose="02020603050405020304" pitchFamily="18" charset="0"/>
              </a:rPr>
              <a:t>:</a:t>
            </a:r>
          </a:p>
          <a:p>
            <a:pPr algn="just"/>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Бірінші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қалыпты</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пішін</a:t>
            </a:r>
            <a:r>
              <a:rPr lang="ru-RU" sz="2400" b="1" dirty="0">
                <a:latin typeface="Times New Roman" panose="02020603050405020304" pitchFamily="18" charset="0"/>
                <a:cs typeface="Times New Roman" panose="02020603050405020304" pitchFamily="18" charset="0"/>
              </a:rPr>
              <a:t> (1</a:t>
            </a:r>
            <a:r>
              <a:rPr lang="en-US" sz="2400" b="1" dirty="0">
                <a:latin typeface="Times New Roman" panose="02020603050405020304" pitchFamily="18" charset="0"/>
                <a:cs typeface="Times New Roman" panose="02020603050405020304" pitchFamily="18" charset="0"/>
              </a:rPr>
              <a:t>NF ) </a:t>
            </a:r>
            <a:r>
              <a:rPr lang="ru-RU" sz="2400" dirty="0" err="1">
                <a:latin typeface="Times New Roman" panose="02020603050405020304" pitchFamily="18" charset="0"/>
                <a:cs typeface="Times New Roman" panose="02020603050405020304" pitchFamily="18" charset="0"/>
              </a:rPr>
              <a:t>Қатынас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айнымалысы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бірінші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пішінде</a:t>
            </a:r>
            <a:r>
              <a:rPr lang="ru-RU" sz="2400"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NF)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егер</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кез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жарамды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мәнінде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кортежі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төлсипат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үшін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дәл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мәнді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қамтитын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болса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ғана</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Реляциялық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модельде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әрқашан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бірінші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қалыпты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формада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анықтамасы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бойынша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болады</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Әртүрлі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кестелерге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болсақ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қатынастардың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дұрыс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көрсетілімі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болмауы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сәйкесінше</a:t>
            </a:r>
            <a:r>
              <a:rPr lang="ru-RU" sz="2400"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NF-</a:t>
            </a:r>
            <a:r>
              <a:rPr lang="ru-RU" sz="2400" dirty="0">
                <a:latin typeface="Times New Roman" panose="02020603050405020304" pitchFamily="18" charset="0"/>
                <a:cs typeface="Times New Roman" panose="02020603050405020304" pitchFamily="18" charset="0"/>
              </a:rPr>
              <a:t>де </a:t>
            </a:r>
            <a:r>
              <a:rPr lang="ru-RU" sz="2400" dirty="0" err="1">
                <a:latin typeface="Times New Roman" panose="02020603050405020304" pitchFamily="18" charset="0"/>
                <a:cs typeface="Times New Roman" panose="02020603050405020304" pitchFamily="18" charset="0"/>
              </a:rPr>
              <a:t>болмауы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мүмкін</a:t>
            </a:r>
            <a:r>
              <a:rPr lang="ru-RU" sz="2400" dirty="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5022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AC237F3-167E-9EF5-7135-E346E5041D26}"/>
              </a:ext>
            </a:extLst>
          </p:cNvPr>
          <p:cNvSpPr>
            <a:spLocks noGrp="1"/>
          </p:cNvSpPr>
          <p:nvPr>
            <p:ph idx="1"/>
          </p:nvPr>
        </p:nvSpPr>
        <p:spPr>
          <a:xfrm>
            <a:off x="1295401" y="1227551"/>
            <a:ext cx="9601196" cy="4648317"/>
          </a:xfrm>
        </p:spPr>
        <p:txBody>
          <a:bodyPr/>
          <a:lstStyle/>
          <a:p>
            <a:pPr indent="449580" algn="just"/>
            <a:r>
              <a:rPr lang="kk-KZ" b="0" i="0" dirty="0">
                <a:solidFill>
                  <a:srgbClr val="000000"/>
                </a:solidFill>
                <a:effectLst/>
                <a:latin typeface="Times New Roman" panose="02020603050405020304" pitchFamily="18" charset="0"/>
              </a:rPr>
              <a:t>Кесте бірінші нормалы формада болуы үшін келесі талаптарды қанағаттандыруы керек:</a:t>
            </a:r>
          </a:p>
          <a:p>
            <a:pPr marL="678180" indent="-228600" algn="just"/>
            <a:r>
              <a:rPr lang="kk-KZ" b="0" i="0" dirty="0">
                <a:solidFill>
                  <a:srgbClr val="000000"/>
                </a:solidFill>
                <a:effectLst/>
                <a:latin typeface="Times New Roman" panose="02020603050405020304" pitchFamily="18" charset="0"/>
              </a:rPr>
              <a:t>1)     кестеде қайталанатын жазбалар жоқ;</a:t>
            </a:r>
          </a:p>
          <a:p>
            <a:pPr marL="678180" indent="-228600" algn="just"/>
            <a:r>
              <a:rPr lang="kk-KZ" b="0" i="0" dirty="0">
                <a:solidFill>
                  <a:srgbClr val="000000"/>
                </a:solidFill>
                <a:effectLst/>
                <a:latin typeface="Times New Roman" panose="02020603050405020304" pitchFamily="18" charset="0"/>
              </a:rPr>
              <a:t>2)     кестеде қайталанатын өрістер топтары жоқ;</a:t>
            </a:r>
          </a:p>
          <a:p>
            <a:pPr marL="678180" indent="-228600" algn="just"/>
            <a:r>
              <a:rPr lang="kk-KZ" b="0" i="0" dirty="0">
                <a:solidFill>
                  <a:srgbClr val="000000"/>
                </a:solidFill>
                <a:effectLst/>
                <a:latin typeface="Times New Roman" panose="02020603050405020304" pitchFamily="18" charset="0"/>
              </a:rPr>
              <a:t>3)     жатық жолдар реттелмеген;</a:t>
            </a:r>
          </a:p>
          <a:p>
            <a:pPr marL="678180" indent="-228600" algn="just"/>
            <a:r>
              <a:rPr lang="kk-KZ" b="0" i="0" dirty="0">
                <a:solidFill>
                  <a:srgbClr val="000000"/>
                </a:solidFill>
                <a:effectLst/>
                <a:latin typeface="Times New Roman" panose="02020603050405020304" pitchFamily="18" charset="0"/>
              </a:rPr>
              <a:t>4)     тік жолдар реттелмеген.</a:t>
            </a:r>
          </a:p>
          <a:p>
            <a:endParaRPr lang="en-US" dirty="0"/>
          </a:p>
        </p:txBody>
      </p:sp>
    </p:spTree>
    <p:extLst>
      <p:ext uri="{BB962C8B-B14F-4D97-AF65-F5344CB8AC3E}">
        <p14:creationId xmlns:p14="http://schemas.microsoft.com/office/powerpoint/2010/main" val="460713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76548" y="1374139"/>
            <a:ext cx="8310282" cy="12574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err="1">
                <a:ln>
                  <a:noFill/>
                </a:ln>
                <a:solidFill>
                  <a:srgbClr val="202124"/>
                </a:solidFill>
                <a:effectLst/>
                <a:latin typeface="inherit"/>
              </a:rPr>
              <a:t>Мысал</a:t>
            </a:r>
            <a:r>
              <a:rPr kumimoji="0" lang="ru-RU" altLang="ru-RU" sz="2100" b="0" i="0" u="none" strike="noStrike" cap="none" normalizeH="0" baseline="0" dirty="0">
                <a:ln>
                  <a:noFill/>
                </a:ln>
                <a:solidFill>
                  <a:srgbClr val="202124"/>
                </a:solidFill>
                <a:effectLst/>
                <a:latin typeface="inherit"/>
              </a:rPr>
              <a:t>: 1NF </a:t>
            </a:r>
            <a:r>
              <a:rPr kumimoji="0" lang="ru-RU" altLang="ru-RU" sz="2100" b="0" i="0" u="none" strike="noStrike" cap="none" normalizeH="0" baseline="0" dirty="0" err="1">
                <a:ln>
                  <a:noFill/>
                </a:ln>
                <a:solidFill>
                  <a:srgbClr val="202124"/>
                </a:solidFill>
                <a:effectLst/>
                <a:latin typeface="inherit"/>
              </a:rPr>
              <a:t>қатынасын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шығару</a:t>
            </a:r>
            <a:r>
              <a:rPr kumimoji="0" lang="ru-RU" altLang="ru-RU" sz="2100" b="0" i="0" u="none" strike="noStrike" cap="none" normalizeH="0" baseline="0" dirty="0">
                <a:ln>
                  <a:noFill/>
                </a:ln>
                <a:solidFill>
                  <a:srgbClr val="202124"/>
                </a:solidFill>
                <a:effectLst/>
                <a:latin typeface="inherit"/>
              </a:rPr>
              <a:t> ЖЕТКІЗУ </a:t>
            </a:r>
            <a:r>
              <a:rPr kumimoji="0" lang="ru-RU" altLang="ru-RU" sz="2100" b="0" i="0" u="none" strike="noStrike" cap="none" normalizeH="0" baseline="0" dirty="0" err="1">
                <a:ln>
                  <a:noFill/>
                </a:ln>
                <a:solidFill>
                  <a:srgbClr val="202124"/>
                </a:solidFill>
                <a:effectLst/>
                <a:latin typeface="inherit"/>
              </a:rPr>
              <a:t>қатынасы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қалыпқа</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келтірілмеген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Ол</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мәндер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жиымын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білдіретін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қайталанатын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топтардан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тұрады</a:t>
            </a:r>
            <a:r>
              <a:rPr lang="ru-RU" altLang="ru-RU" sz="2100" dirty="0">
                <a:solidFill>
                  <a:srgbClr val="202124"/>
                </a:solidFill>
                <a:latin typeface="inherit"/>
              </a:rPr>
              <a:t>:</a:t>
            </a:r>
            <a:endParaRPr kumimoji="0" lang="ru-RU" altLang="ru-RU" sz="2100" b="0" i="0" u="none" strike="noStrike" cap="none" normalizeH="0" baseline="0" dirty="0">
              <a:ln>
                <a:noFill/>
              </a:ln>
              <a:solidFill>
                <a:srgbClr val="202124"/>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02124"/>
                </a:solidFill>
                <a:effectLst/>
                <a:latin typeface="inherit"/>
              </a:rPr>
              <a:t> 1-ші партия, 2-ші партия, 3-ші партия (</a:t>
            </a:r>
            <a:r>
              <a:rPr kumimoji="0" lang="ru-RU" altLang="ru-RU" sz="2100" b="0" i="0" u="none" strike="noStrike" cap="none" normalizeH="0" baseline="0" dirty="0" err="1">
                <a:ln>
                  <a:noFill/>
                </a:ln>
                <a:solidFill>
                  <a:srgbClr val="202124"/>
                </a:solidFill>
                <a:effectLst/>
                <a:latin typeface="inherit"/>
              </a:rPr>
              <a:t>жүктер</a:t>
            </a:r>
            <a:r>
              <a:rPr kumimoji="0" lang="ru-RU" altLang="ru-RU" sz="2100" b="0" i="0" u="none" strike="noStrike" cap="none" normalizeH="0" baseline="0" dirty="0">
                <a:ln>
                  <a:noFill/>
                </a:ln>
                <a:solidFill>
                  <a:srgbClr val="202124"/>
                </a:solidFill>
                <a:effectLst/>
                <a:latin typeface="inherit"/>
              </a:rPr>
              <a:t>).</a:t>
            </a:r>
            <a:r>
              <a:rPr kumimoji="0" lang="ru-RU" altLang="ru-RU" sz="11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3" name="Picture 5" descr="Ненормализованное отнош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548" y="2932566"/>
            <a:ext cx="2327275" cy="28082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4"/>
          <p:cNvSpPr>
            <a:spLocks noChangeArrowheads="1"/>
          </p:cNvSpPr>
          <p:nvPr/>
        </p:nvSpPr>
        <p:spPr bwMode="auto">
          <a:xfrm>
            <a:off x="4808283" y="3708005"/>
            <a:ext cx="3525820" cy="125740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err="1">
                <a:ln>
                  <a:noFill/>
                </a:ln>
                <a:solidFill>
                  <a:srgbClr val="202124"/>
                </a:solidFill>
                <a:effectLst/>
                <a:latin typeface="inherit"/>
              </a:rPr>
              <a:t>Мұндай</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көзқарас</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үшін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жүк</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үш</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лоттан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аспауы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керек</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деген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іскерлік</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ережені</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енгізу</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керек</a:t>
            </a:r>
            <a:r>
              <a:rPr kumimoji="0" lang="ru-RU" altLang="ru-RU" sz="2100" b="0" i="0" u="none" strike="noStrike" cap="none" normalizeH="0" baseline="0" dirty="0">
                <a:ln>
                  <a:noFill/>
                </a:ln>
                <a:solidFill>
                  <a:srgbClr val="202124"/>
                </a:solidFill>
                <a:effectLst/>
                <a:latin typeface="inherit"/>
              </a:rPr>
              <a:t>!</a:t>
            </a:r>
            <a:r>
              <a:rPr kumimoji="0" lang="ru-RU" altLang="ru-RU" sz="11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59558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270896" y="1145893"/>
            <a:ext cx="7249886" cy="158057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02124"/>
                </a:solidFill>
                <a:effectLst/>
                <a:latin typeface="inherit"/>
              </a:rPr>
              <a:t>ЖӨНІМ </a:t>
            </a:r>
            <a:r>
              <a:rPr kumimoji="0" lang="ru-RU" altLang="ru-RU" sz="2100" b="0" i="0" u="none" strike="noStrike" cap="none" normalizeH="0" baseline="0" dirty="0" err="1">
                <a:ln>
                  <a:noFill/>
                </a:ln>
                <a:solidFill>
                  <a:srgbClr val="202124"/>
                </a:solidFill>
                <a:effectLst/>
                <a:latin typeface="inherit"/>
              </a:rPr>
              <a:t>қатынасын</a:t>
            </a:r>
            <a:r>
              <a:rPr kumimoji="0" lang="ru-RU" altLang="ru-RU" sz="2100" b="0" i="0" u="none" strike="noStrike" cap="none" normalizeH="0" baseline="0" dirty="0">
                <a:ln>
                  <a:noFill/>
                </a:ln>
                <a:solidFill>
                  <a:srgbClr val="202124"/>
                </a:solidFill>
                <a:effectLst/>
                <a:latin typeface="inherit"/>
              </a:rPr>
              <a:t> 1NF-ге </a:t>
            </a:r>
            <a:r>
              <a:rPr kumimoji="0" lang="ru-RU" altLang="ru-RU" sz="2100" b="0" i="0" u="none" strike="noStrike" cap="none" normalizeH="0" baseline="0" dirty="0" err="1">
                <a:ln>
                  <a:noFill/>
                </a:ln>
                <a:solidFill>
                  <a:srgbClr val="202124"/>
                </a:solidFill>
                <a:effectLst/>
                <a:latin typeface="inherit"/>
              </a:rPr>
              <a:t>жеткізу</a:t>
            </a:r>
            <a:r>
              <a:rPr kumimoji="0" lang="ru-RU" altLang="ru-RU" sz="2100" b="0" i="0" u="none" strike="noStrike" cap="none" normalizeH="0" baseline="0" dirty="0">
                <a:ln>
                  <a:noFill/>
                </a:ln>
                <a:solidFill>
                  <a:srgbClr val="202124"/>
                </a:solidFill>
                <a:effectLst/>
                <a:latin typeface="inherit"/>
              </a:rPr>
              <a:t> ЖӨНІМ </a:t>
            </a:r>
            <a:r>
              <a:rPr kumimoji="0" lang="ru-RU" altLang="ru-RU" sz="2100" b="0" i="0" u="none" strike="noStrike" cap="none" normalizeH="0" baseline="0" dirty="0" err="1">
                <a:ln>
                  <a:noFill/>
                </a:ln>
                <a:solidFill>
                  <a:srgbClr val="202124"/>
                </a:solidFill>
                <a:effectLst/>
                <a:latin typeface="inherit"/>
              </a:rPr>
              <a:t>қатынасынан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жөнелтілімдер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туралы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деректерді</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жоюдан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және</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олар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үшін</a:t>
            </a:r>
            <a:r>
              <a:rPr kumimoji="0" lang="ru-RU" altLang="ru-RU" sz="2100" b="0" i="0" u="none" strike="noStrike" cap="none" normalizeH="0" baseline="0" dirty="0">
                <a:ln>
                  <a:noFill/>
                </a:ln>
                <a:solidFill>
                  <a:srgbClr val="202124"/>
                </a:solidFill>
                <a:effectLst/>
                <a:latin typeface="inherit"/>
              </a:rPr>
              <a:t> CONSIPMENT (LOT_LOAD) </a:t>
            </a:r>
            <a:r>
              <a:rPr kumimoji="0" lang="ru-RU" altLang="ru-RU" sz="2100" b="0" i="0" u="none" strike="noStrike" cap="none" normalizeH="0" baseline="0" dirty="0" err="1">
                <a:ln>
                  <a:noFill/>
                </a:ln>
                <a:solidFill>
                  <a:srgbClr val="202124"/>
                </a:solidFill>
                <a:effectLst/>
                <a:latin typeface="inherit"/>
              </a:rPr>
              <a:t>байланысты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бағынышты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қатынасын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жасаудан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тұрады</a:t>
            </a:r>
            <a:r>
              <a:rPr kumimoji="0" lang="ru-RU" altLang="ru-RU" sz="2100" b="0" i="0" u="none" strike="noStrike" cap="none" normalizeH="0" baseline="0" dirty="0">
                <a:ln>
                  <a:noFill/>
                </a:ln>
                <a:solidFill>
                  <a:srgbClr val="202124"/>
                </a:solidFill>
                <a:effectLst/>
                <a:latin typeface="inherit"/>
              </a:rPr>
              <a:t>. ЖӨНІМДІ 1NF </a:t>
            </a:r>
            <a:r>
              <a:rPr kumimoji="0" lang="ru-RU" altLang="ru-RU" sz="2100" b="0" i="0" u="none" strike="noStrike" cap="none" normalizeH="0" baseline="0" dirty="0" err="1">
                <a:ln>
                  <a:noFill/>
                </a:ln>
                <a:solidFill>
                  <a:srgbClr val="202124"/>
                </a:solidFill>
                <a:effectLst/>
                <a:latin typeface="inherit"/>
              </a:rPr>
              <a:t>қатынасына</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құю</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нәтижесі</a:t>
            </a:r>
            <a:r>
              <a:rPr kumimoji="0" lang="ru-RU" altLang="ru-RU" sz="2100" b="0" i="0" u="none" strike="noStrike" cap="none" normalizeH="0" baseline="0" dirty="0">
                <a:ln>
                  <a:noFill/>
                </a:ln>
                <a:solidFill>
                  <a:srgbClr val="202124"/>
                </a:solidFill>
                <a:effectLst/>
                <a:latin typeface="inherit"/>
              </a:rPr>
              <a:t>:</a:t>
            </a:r>
            <a:r>
              <a:rPr kumimoji="0" lang="ru-RU" altLang="ru-RU" sz="11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3" name="Picture 5" descr="Отношение в 1Н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896" y="3286807"/>
            <a:ext cx="6265862" cy="23304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1838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C356DE-C13E-BA6F-833B-870130733F5F}"/>
              </a:ext>
            </a:extLst>
          </p:cNvPr>
          <p:cNvSpPr>
            <a:spLocks noGrp="1"/>
          </p:cNvSpPr>
          <p:nvPr>
            <p:ph idx="1"/>
          </p:nvPr>
        </p:nvSpPr>
        <p:spPr>
          <a:xfrm>
            <a:off x="833438" y="651353"/>
            <a:ext cx="9601196" cy="4710948"/>
          </a:xfrm>
        </p:spPr>
        <p:txBody>
          <a:bodyPr>
            <a:normAutofit fontScale="77500" lnSpcReduction="20000"/>
          </a:bodyPr>
          <a:lstStyle/>
          <a:p>
            <a:pPr indent="457200" algn="just">
              <a:spcBef>
                <a:spcPts val="600"/>
              </a:spcBef>
            </a:pPr>
            <a:r>
              <a:rPr lang="kk-KZ" b="0" i="0" dirty="0">
                <a:solidFill>
                  <a:srgbClr val="000000"/>
                </a:solidFill>
                <a:effectLst/>
                <a:latin typeface="Times New Roman" panose="02020603050405020304" pitchFamily="18" charset="0"/>
              </a:rPr>
              <a:t>Алдында талқыланған категориялық бүтіндік және сілтеме денгейіндегі бүтіндік ережелері реляциялық сұлбаға шектеулерді орнатады. Функциолналдық тәуелділіктер (ФТ) қосымша шектеулерді орнатуға мүмкіндік береді.</a:t>
            </a:r>
          </a:p>
          <a:p>
            <a:pPr indent="457200" algn="just"/>
            <a:r>
              <a:rPr lang="kk-KZ" b="0" i="0" dirty="0">
                <a:solidFill>
                  <a:srgbClr val="000000"/>
                </a:solidFill>
                <a:effectLst/>
                <a:latin typeface="Times New Roman" panose="02020603050405020304" pitchFamily="18" charset="0"/>
              </a:rPr>
              <a:t>Кортеждегі атрибуттың мәні басқа атрибуттың мәнін бір мағналы анықтайтын болса олар арасында </a:t>
            </a:r>
            <a:r>
              <a:rPr lang="kk-KZ" b="0" i="1" dirty="0">
                <a:solidFill>
                  <a:srgbClr val="000000"/>
                </a:solidFill>
                <a:effectLst/>
                <a:latin typeface="Times New Roman" panose="02020603050405020304" pitchFamily="18" charset="0"/>
              </a:rPr>
              <a:t>фунционалды тәуелділік</a:t>
            </a:r>
            <a:r>
              <a:rPr lang="kk-KZ" b="0" i="0" dirty="0">
                <a:solidFill>
                  <a:srgbClr val="000000"/>
                </a:solidFill>
                <a:effectLst/>
                <a:latin typeface="Times New Roman" panose="02020603050405020304" pitchFamily="18" charset="0"/>
              </a:rPr>
              <a:t> болады.  Жалпы түрде  фунционалды тәуелділік</a:t>
            </a:r>
            <a:r>
              <a:rPr lang="kk-KZ" b="1" i="0"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келесідей анықталады: егер де </a:t>
            </a:r>
            <a:r>
              <a:rPr lang="en-US" b="0" i="0" dirty="0">
                <a:solidFill>
                  <a:srgbClr val="000000"/>
                </a:solidFill>
                <a:effectLst/>
                <a:latin typeface="Times New Roman" panose="02020603050405020304" pitchFamily="18" charset="0"/>
              </a:rPr>
              <a:t>R </a:t>
            </a:r>
            <a:r>
              <a:rPr lang="kk-KZ" b="0" i="0" dirty="0">
                <a:solidFill>
                  <a:srgbClr val="000000"/>
                </a:solidFill>
                <a:effectLst/>
                <a:latin typeface="Times New Roman" panose="02020603050405020304" pitchFamily="18" charset="0"/>
              </a:rPr>
              <a:t>кестеде А және В атрибуттары болса, онда</a:t>
            </a:r>
          </a:p>
          <a:p>
            <a:endParaRPr lang="ru-KZ" dirty="0"/>
          </a:p>
          <a:p>
            <a:pPr algn="just"/>
            <a:r>
              <a:rPr lang="kk-KZ" b="0" i="0" dirty="0">
                <a:solidFill>
                  <a:srgbClr val="000000"/>
                </a:solidFill>
                <a:effectLst/>
                <a:latin typeface="Times New Roman" panose="02020603050405020304" pitchFamily="18" charset="0"/>
              </a:rPr>
              <a:t>жазбасы келесіні анықтайды: егер </a:t>
            </a:r>
            <a:r>
              <a:rPr lang="en-US" b="0" i="0" dirty="0">
                <a:solidFill>
                  <a:srgbClr val="000000"/>
                </a:solidFill>
                <a:effectLst/>
                <a:latin typeface="Times New Roman" panose="02020603050405020304" pitchFamily="18" charset="0"/>
              </a:rPr>
              <a:t>R </a:t>
            </a:r>
            <a:r>
              <a:rPr lang="kk-KZ" b="0" i="0" dirty="0">
                <a:solidFill>
                  <a:srgbClr val="000000"/>
                </a:solidFill>
                <a:effectLst/>
                <a:latin typeface="Times New Roman" panose="02020603050405020304" pitchFamily="18" charset="0"/>
              </a:rPr>
              <a:t>кестенің екі кортежінде А атрибутының мәндері бірдей болса, онда осы кортеждерде В атрибутының мәндері де бірдей болады. Егер де А және В бөлек тік жолдар емес, тік жол жиынтықтары болса да, осы анықтама орындалады. </a:t>
            </a:r>
          </a:p>
          <a:p>
            <a:pPr indent="457200" algn="just"/>
            <a:r>
              <a:rPr lang="kk-KZ" b="0" i="0" dirty="0">
                <a:solidFill>
                  <a:srgbClr val="000000"/>
                </a:solidFill>
                <a:effectLst/>
                <a:latin typeface="Times New Roman" panose="02020603050405020304" pitchFamily="18" charset="0"/>
              </a:rPr>
              <a:t>Белгілеу келесідей оқылады: А функционалды В-ны анықтайды.</a:t>
            </a:r>
          </a:p>
          <a:p>
            <a:pPr indent="457200" algn="just"/>
            <a:r>
              <a:rPr lang="kk-KZ" b="0" i="0" dirty="0">
                <a:solidFill>
                  <a:srgbClr val="000000"/>
                </a:solidFill>
                <a:effectLst/>
                <a:latin typeface="Times New Roman" panose="02020603050405020304" pitchFamily="18" charset="0"/>
              </a:rPr>
              <a:t>ФТ-ің сол жағындағы атрибут </a:t>
            </a:r>
            <a:r>
              <a:rPr lang="kk-KZ" b="1" i="0" dirty="0">
                <a:solidFill>
                  <a:srgbClr val="000000"/>
                </a:solidFill>
                <a:effectLst/>
                <a:latin typeface="Times New Roman" panose="02020603050405020304" pitchFamily="18" charset="0"/>
              </a:rPr>
              <a:t>детерминант</a:t>
            </a:r>
            <a:r>
              <a:rPr lang="kk-KZ" b="0" i="0" dirty="0">
                <a:solidFill>
                  <a:srgbClr val="000000"/>
                </a:solidFill>
                <a:effectLst/>
                <a:latin typeface="Times New Roman" panose="02020603050405020304" pitchFamily="18" charset="0"/>
              </a:rPr>
              <a:t> деп аталады. Кортеждердің басқа атрибуттарының мәндерін анықтайтын атрибут (атрибуттар) мәндері </a:t>
            </a:r>
            <a:r>
              <a:rPr lang="kk-KZ" b="0" i="1" dirty="0">
                <a:solidFill>
                  <a:srgbClr val="000000"/>
                </a:solidFill>
                <a:effectLst/>
                <a:latin typeface="Times New Roman" panose="02020603050405020304" pitchFamily="18" charset="0"/>
              </a:rPr>
              <a:t>детерминант</a:t>
            </a:r>
            <a:r>
              <a:rPr lang="kk-KZ" b="0" i="0" dirty="0">
                <a:solidFill>
                  <a:srgbClr val="000000"/>
                </a:solidFill>
                <a:effectLst/>
                <a:latin typeface="Times New Roman" panose="02020603050405020304" pitchFamily="18" charset="0"/>
              </a:rPr>
              <a:t> болып табылады.</a:t>
            </a:r>
          </a:p>
          <a:p>
            <a:endParaRPr lang="en-US" dirty="0"/>
          </a:p>
        </p:txBody>
      </p:sp>
      <p:pic>
        <p:nvPicPr>
          <p:cNvPr id="1028" name="Picture 4">
            <a:extLst>
              <a:ext uri="{FF2B5EF4-FFF2-40B4-BE49-F238E27FC236}">
                <a16:creationId xmlns:a16="http://schemas.microsoft.com/office/drawing/2014/main" id="{278B04FE-2CD0-70D7-4623-4F7850E5B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6885" y="2254686"/>
            <a:ext cx="1974302" cy="475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704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92CD-A8BC-A84F-73AC-5499CAFD3FAF}"/>
              </a:ext>
            </a:extLst>
          </p:cNvPr>
          <p:cNvSpPr>
            <a:spLocks noGrp="1"/>
          </p:cNvSpPr>
          <p:nvPr>
            <p:ph type="title"/>
          </p:nvPr>
        </p:nvSpPr>
        <p:spPr/>
        <p:txBody>
          <a:bodyPr/>
          <a:lstStyle/>
          <a:p>
            <a:r>
              <a:rPr lang="ru-KZ" dirty="0"/>
              <a:t>2НФ</a:t>
            </a:r>
            <a:endParaRPr lang="en-US" dirty="0"/>
          </a:p>
        </p:txBody>
      </p:sp>
      <p:sp>
        <p:nvSpPr>
          <p:cNvPr id="3" name="Content Placeholder 2">
            <a:extLst>
              <a:ext uri="{FF2B5EF4-FFF2-40B4-BE49-F238E27FC236}">
                <a16:creationId xmlns:a16="http://schemas.microsoft.com/office/drawing/2014/main" id="{D04448F0-DDCA-4CB5-54C9-A1A75A51EF5D}"/>
              </a:ext>
            </a:extLst>
          </p:cNvPr>
          <p:cNvSpPr>
            <a:spLocks noGrp="1"/>
          </p:cNvSpPr>
          <p:nvPr>
            <p:ph idx="1"/>
          </p:nvPr>
        </p:nvSpPr>
        <p:spPr/>
        <p:txBody>
          <a:bodyPr>
            <a:normAutofit fontScale="85000" lnSpcReduction="10000"/>
          </a:bodyPr>
          <a:lstStyle/>
          <a:p>
            <a:pPr indent="457200" algn="just"/>
            <a:r>
              <a:rPr lang="kk-KZ" b="0" i="0" dirty="0">
                <a:solidFill>
                  <a:srgbClr val="000000"/>
                </a:solidFill>
                <a:effectLst/>
                <a:latin typeface="Times New Roman" panose="02020603050405020304" pitchFamily="18" charset="0"/>
              </a:rPr>
              <a:t>Егер де ешқандай кілтті емес атрибуттар кілттің бөлігінен функционалды тәуелді болмаса, реляциялық кесте </a:t>
            </a:r>
            <a:r>
              <a:rPr lang="kk-KZ" b="0" i="1" dirty="0">
                <a:solidFill>
                  <a:srgbClr val="000000"/>
                </a:solidFill>
                <a:effectLst/>
                <a:latin typeface="Times New Roman" panose="02020603050405020304" pitchFamily="18" charset="0"/>
              </a:rPr>
              <a:t>екінші нормалы формада (2НФ) </a:t>
            </a:r>
            <a:r>
              <a:rPr lang="kk-KZ" b="0" i="0" dirty="0">
                <a:solidFill>
                  <a:srgbClr val="000000"/>
                </a:solidFill>
                <a:effectLst/>
                <a:latin typeface="Times New Roman" panose="02020603050405020304" pitchFamily="18" charset="0"/>
              </a:rPr>
              <a:t>болады. Сонымен, екінші нормалы форма тек қана кілт құрамды болған кезде бұзылады.</a:t>
            </a:r>
          </a:p>
          <a:p>
            <a:pPr indent="457200" algn="just"/>
            <a:r>
              <a:rPr lang="kk-KZ" b="0" i="0" dirty="0">
                <a:solidFill>
                  <a:srgbClr val="000000"/>
                </a:solidFill>
                <a:effectLst/>
                <a:latin typeface="Times New Roman" panose="02020603050405020304" pitchFamily="18" charset="0"/>
              </a:rPr>
              <a:t>Егер де кесте 2НФ-ны қанағаттандырмаса, әртүрлі аномалиялар (енгізудің, жаңартудың, жоюдың) пайда болады. Аномалиялардан құтылу үшін бастапқы кестені 2НФ-ке сәйкес болатын екі реляциялық кестеге бөлу керек. Осы екі кішілеу кестелер бастапқы кестенің проекциялары болып табылады.</a:t>
            </a:r>
          </a:p>
          <a:p>
            <a:pPr indent="457200" algn="just"/>
            <a:r>
              <a:rPr lang="kk-KZ" b="0" i="0" dirty="0">
                <a:solidFill>
                  <a:srgbClr val="000000"/>
                </a:solidFill>
                <a:effectLst/>
                <a:latin typeface="Times New Roman" panose="02020603050405020304" pitchFamily="18" charset="0"/>
              </a:rPr>
              <a:t>Басқа кестенің кейбір таңдалынған атрибуттарынан тұратын кесте </a:t>
            </a:r>
            <a:r>
              <a:rPr lang="kk-KZ" b="0" i="1" dirty="0">
                <a:solidFill>
                  <a:srgbClr val="000000"/>
                </a:solidFill>
                <a:effectLst/>
                <a:latin typeface="Times New Roman" panose="02020603050405020304" pitchFamily="18" charset="0"/>
              </a:rPr>
              <a:t>проекция</a:t>
            </a:r>
            <a:r>
              <a:rPr lang="kk-KZ" b="0" i="0" dirty="0">
                <a:solidFill>
                  <a:srgbClr val="000000"/>
                </a:solidFill>
                <a:effectLst/>
                <a:latin typeface="Times New Roman" panose="02020603050405020304" pitchFamily="18" charset="0"/>
              </a:rPr>
              <a:t> болып табылады.</a:t>
            </a:r>
          </a:p>
          <a:p>
            <a:endParaRPr lang="en-US" dirty="0"/>
          </a:p>
        </p:txBody>
      </p:sp>
    </p:spTree>
    <p:extLst>
      <p:ext uri="{BB962C8B-B14F-4D97-AF65-F5344CB8AC3E}">
        <p14:creationId xmlns:p14="http://schemas.microsoft.com/office/powerpoint/2010/main" val="1482496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517B9-BB00-ACFA-71DF-5C739CA44D86}"/>
              </a:ext>
            </a:extLst>
          </p:cNvPr>
          <p:cNvSpPr>
            <a:spLocks noGrp="1"/>
          </p:cNvSpPr>
          <p:nvPr>
            <p:ph idx="1"/>
          </p:nvPr>
        </p:nvSpPr>
        <p:spPr>
          <a:xfrm>
            <a:off x="1295401" y="914400"/>
            <a:ext cx="9601196" cy="4961468"/>
          </a:xfrm>
        </p:spPr>
        <p:txBody>
          <a:bodyPr>
            <a:normAutofit/>
          </a:bodyPr>
          <a:lstStyle/>
          <a:p>
            <a:pPr indent="457200" algn="just"/>
            <a:r>
              <a:rPr lang="kk-KZ" b="0" i="0" dirty="0">
                <a:solidFill>
                  <a:srgbClr val="000000"/>
                </a:solidFill>
                <a:effectLst/>
                <a:latin typeface="Times New Roman" panose="02020603050405020304" pitchFamily="18" charset="0"/>
              </a:rPr>
              <a:t>2НФ-кестеге бөлу процесі келесі қадамдардан тұрады:</a:t>
            </a:r>
          </a:p>
          <a:p>
            <a:pPr indent="457200" algn="just"/>
            <a:r>
              <a:rPr lang="kk-KZ" b="0" i="0" dirty="0">
                <a:solidFill>
                  <a:srgbClr val="000000"/>
                </a:solidFill>
                <a:effectLst/>
                <a:latin typeface="Times New Roman" panose="02020603050405020304" pitchFamily="18" charset="0"/>
              </a:rPr>
              <a:t>1)     атрибуттары ретінде бастапқы кестедегі ФТ ережесін бұзатын атрибуттары таңдалынып жаңа кесте құрастырылады. ФТ-ің детерминанты жаңа кестенің кілті болады;</a:t>
            </a:r>
          </a:p>
          <a:p>
            <a:pPr indent="457200" algn="just"/>
            <a:r>
              <a:rPr lang="kk-KZ" b="0" i="0" dirty="0">
                <a:solidFill>
                  <a:srgbClr val="000000"/>
                </a:solidFill>
                <a:effectLst/>
                <a:latin typeface="Times New Roman" panose="02020603050405020304" pitchFamily="18" charset="0"/>
              </a:rPr>
              <a:t>2)     ФТ-ің оң жағындағы атрибут бастапқы кестеден алып тасталады;</a:t>
            </a:r>
          </a:p>
          <a:p>
            <a:pPr indent="457200" algn="just"/>
            <a:r>
              <a:rPr lang="kk-KZ" b="0" i="0" dirty="0">
                <a:solidFill>
                  <a:srgbClr val="000000"/>
                </a:solidFill>
                <a:effectLst/>
                <a:latin typeface="Times New Roman" panose="02020603050405020304" pitchFamily="18" charset="0"/>
              </a:rPr>
              <a:t>3)     егер 2НФ-ны бұзатын ФТ саны бірден көп болса, 1 және 2 қадамдар осындай ФТ үшін қайталанады;</a:t>
            </a:r>
          </a:p>
          <a:p>
            <a:pPr indent="457200" algn="just"/>
            <a:r>
              <a:rPr lang="kk-KZ" b="0" i="0" dirty="0">
                <a:solidFill>
                  <a:srgbClr val="000000"/>
                </a:solidFill>
                <a:effectLst/>
                <a:latin typeface="Times New Roman" panose="02020603050405020304" pitchFamily="18" charset="0"/>
              </a:rPr>
              <a:t>4)     егер бір детерминант бірнеше ФТ-ке кірсе, онда одан функционалды тәуелді болатын барлық атрибуттар кілтік емес атрибуттар ретінде детерминант кілті болатын кестеге орнатылады.</a:t>
            </a:r>
          </a:p>
          <a:p>
            <a:endParaRPr lang="en-US" dirty="0"/>
          </a:p>
        </p:txBody>
      </p:sp>
    </p:spTree>
    <p:extLst>
      <p:ext uri="{BB962C8B-B14F-4D97-AF65-F5344CB8AC3E}">
        <p14:creationId xmlns:p14="http://schemas.microsoft.com/office/powerpoint/2010/main" val="2803735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69ACC4-7E94-2EED-B315-522C879BE6BD}"/>
              </a:ext>
            </a:extLst>
          </p:cNvPr>
          <p:cNvSpPr>
            <a:spLocks noGrp="1"/>
          </p:cNvSpPr>
          <p:nvPr>
            <p:ph idx="1"/>
          </p:nvPr>
        </p:nvSpPr>
        <p:spPr>
          <a:xfrm>
            <a:off x="1295401" y="1127342"/>
            <a:ext cx="9601196" cy="4748526"/>
          </a:xfrm>
        </p:spPr>
        <p:txBody>
          <a:bodyPr>
            <a:normAutofit fontScale="92500"/>
          </a:bodyPr>
          <a:lstStyle/>
          <a:p>
            <a:pPr algn="just"/>
            <a:r>
              <a:rPr lang="ru-RU" b="0" i="0" dirty="0" err="1">
                <a:solidFill>
                  <a:srgbClr val="000000"/>
                </a:solidFill>
                <a:effectLst/>
                <a:latin typeface="Times New Roman" panose="02020603050405020304" pitchFamily="18" charset="0"/>
              </a:rPr>
              <a:t>Объектілік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жиынтықтардың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элементтерінің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атрибуттары</a:t>
            </a:r>
            <a:r>
              <a:rPr lang="ru-RU" b="0" i="0" dirty="0">
                <a:solidFill>
                  <a:srgbClr val="000000"/>
                </a:solidFill>
                <a:effectLst/>
                <a:latin typeface="Times New Roman" panose="02020603050405020304" pitchFamily="18" charset="0"/>
              </a:rPr>
              <a:t> бар </a:t>
            </a:r>
            <a:r>
              <a:rPr lang="ru-RU" b="0" i="0" dirty="0" err="1">
                <a:solidFill>
                  <a:srgbClr val="000000"/>
                </a:solidFill>
                <a:effectLst/>
                <a:latin typeface="Times New Roman" panose="02020603050405020304" pitchFamily="18" charset="0"/>
              </a:rPr>
              <a:t>деп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есептеледі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объектілік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жиынтықтың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басқа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объектілік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жиынтығымен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функционалды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қатынасы</a:t>
            </a:r>
            <a:r>
              <a:rPr lang="ru-RU" b="0" i="0" dirty="0">
                <a:solidFill>
                  <a:srgbClr val="000000"/>
                </a:solidFill>
                <a:effectLst/>
                <a:latin typeface="Times New Roman" panose="02020603050405020304" pitchFamily="18" charset="0"/>
              </a:rPr>
              <a:t> </a:t>
            </a:r>
            <a:r>
              <a:rPr lang="ru-RU" b="0" i="1" dirty="0">
                <a:solidFill>
                  <a:srgbClr val="000000"/>
                </a:solidFill>
                <a:effectLst/>
                <a:latin typeface="Times New Roman" panose="02020603050405020304" pitchFamily="18" charset="0"/>
              </a:rPr>
              <a:t>объект атрибуты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Егер</a:t>
            </a:r>
            <a:r>
              <a:rPr lang="ru-RU" b="0" i="0" dirty="0">
                <a:solidFill>
                  <a:srgbClr val="000000"/>
                </a:solidFill>
                <a:effectLst/>
                <a:latin typeface="Times New Roman" panose="02020603050405020304" pitchFamily="18" charset="0"/>
              </a:rPr>
              <a:t> де </a:t>
            </a:r>
            <a:r>
              <a:rPr lang="ru-RU" b="0" i="0" dirty="0" err="1">
                <a:solidFill>
                  <a:srgbClr val="000000"/>
                </a:solidFill>
                <a:effectLst/>
                <a:latin typeface="Times New Roman" panose="02020603050405020304" pitchFamily="18" charset="0"/>
              </a:rPr>
              <a:t>атрибуттар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басқа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қатынастарда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қолданбаса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атрибуттар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деп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объекттердің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кейбір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сипаттамаларын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түсінеді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Кәдімгідей</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қолданғанда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атрибуттар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объекттен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қарай</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функционалды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қатынас</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Басқа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сөзбен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айтқанда</a:t>
            </a:r>
            <a:r>
              <a:rPr lang="ru-RU" b="0" i="0" dirty="0">
                <a:solidFill>
                  <a:srgbClr val="000000"/>
                </a:solidFill>
                <a:effectLst/>
                <a:latin typeface="Times New Roman" panose="02020603050405020304" pitchFamily="18" charset="0"/>
              </a:rPr>
              <a:t> атрибут </a:t>
            </a:r>
            <a:r>
              <a:rPr lang="ru-RU" b="0" i="0" dirty="0" err="1">
                <a:solidFill>
                  <a:srgbClr val="000000"/>
                </a:solidFill>
                <a:effectLst/>
                <a:latin typeface="Times New Roman" panose="02020603050405020304" pitchFamily="18" charset="0"/>
              </a:rPr>
              <a:t>мәні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объекттің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элементі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үшін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анықталған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дегеніміз</a:t>
            </a:r>
            <a:r>
              <a:rPr lang="ru-RU" b="0" i="0" dirty="0">
                <a:solidFill>
                  <a:srgbClr val="000000"/>
                </a:solidFill>
                <a:effectLst/>
                <a:latin typeface="Times New Roman" panose="02020603050405020304" pitchFamily="18" charset="0"/>
              </a:rPr>
              <a:t>. </a:t>
            </a:r>
            <a:endParaRPr lang="ru-KZ" b="0" i="0" dirty="0">
              <a:solidFill>
                <a:srgbClr val="000000"/>
              </a:solidFill>
              <a:effectLst/>
              <a:latin typeface="Times New Roman" panose="02020603050405020304" pitchFamily="18" charset="0"/>
            </a:endParaRPr>
          </a:p>
          <a:p>
            <a:pPr algn="just"/>
            <a:r>
              <a:rPr lang="ru-RU" b="0" i="0" dirty="0" err="1">
                <a:solidFill>
                  <a:srgbClr val="000000"/>
                </a:solidFill>
                <a:effectLst/>
                <a:latin typeface="Times New Roman" panose="02020603050405020304" pitchFamily="18" charset="0"/>
              </a:rPr>
              <a:t>Мысалы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адамда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туған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күні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жалғыз</a:t>
            </a:r>
            <a:r>
              <a:rPr lang="ru-RU" b="0" i="0" dirty="0">
                <a:solidFill>
                  <a:srgbClr val="000000"/>
                </a:solidFill>
                <a:effectLst/>
                <a:latin typeface="Times New Roman" panose="02020603050405020304" pitchFamily="18" charset="0"/>
              </a:rPr>
              <a:t> дата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Егер</a:t>
            </a:r>
            <a:r>
              <a:rPr lang="ru-RU" b="0" i="0" dirty="0">
                <a:solidFill>
                  <a:srgbClr val="000000"/>
                </a:solidFill>
                <a:effectLst/>
                <a:latin typeface="Times New Roman" panose="02020603050405020304" pitchFamily="18" charset="0"/>
              </a:rPr>
              <a:t> де </a:t>
            </a:r>
            <a:r>
              <a:rPr lang="ru-RU" b="0" i="0" dirty="0" err="1">
                <a:solidFill>
                  <a:srgbClr val="000000"/>
                </a:solidFill>
                <a:effectLst/>
                <a:latin typeface="Times New Roman" panose="02020603050405020304" pitchFamily="18" charset="0"/>
              </a:rPr>
              <a:t>объектілік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жиынтықтың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элементі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үшін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кейбір</a:t>
            </a:r>
            <a:r>
              <a:rPr lang="ru-RU" b="0" i="0" dirty="0">
                <a:solidFill>
                  <a:srgbClr val="000000"/>
                </a:solidFill>
                <a:effectLst/>
                <a:latin typeface="Times New Roman" panose="02020603050405020304" pitchFamily="18" charset="0"/>
              </a:rPr>
              <a:t> атрибуты </a:t>
            </a:r>
            <a:r>
              <a:rPr lang="ru-RU" b="0" i="0" dirty="0" err="1">
                <a:solidFill>
                  <a:srgbClr val="000000"/>
                </a:solidFill>
                <a:effectLst/>
                <a:latin typeface="Times New Roman" panose="02020603050405020304" pitchFamily="18" charset="0"/>
              </a:rPr>
              <a:t>анықталмаған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болса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объектілік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жиынтық</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элементінің</a:t>
            </a:r>
            <a:r>
              <a:rPr lang="ru-RU" b="0" i="0" dirty="0">
                <a:solidFill>
                  <a:srgbClr val="000000"/>
                </a:solidFill>
                <a:effectLst/>
                <a:latin typeface="Times New Roman" panose="02020603050405020304" pitchFamily="18" charset="0"/>
              </a:rPr>
              <a:t> атрибуты </a:t>
            </a:r>
            <a:r>
              <a:rPr lang="ru-RU" b="0" i="1" dirty="0">
                <a:solidFill>
                  <a:srgbClr val="000000"/>
                </a:solidFill>
                <a:effectLst/>
                <a:latin typeface="Times New Roman" panose="02020603050405020304" pitchFamily="18" charset="0"/>
              </a:rPr>
              <a:t>бос</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мәнді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Сонымен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объектілік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жиынтықтың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элементі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үшін</a:t>
            </a:r>
            <a:r>
              <a:rPr lang="ru-RU" b="0" i="0" dirty="0">
                <a:solidFill>
                  <a:srgbClr val="000000"/>
                </a:solidFill>
                <a:effectLst/>
                <a:latin typeface="Times New Roman" panose="02020603050405020304" pitchFamily="18" charset="0"/>
              </a:rPr>
              <a:t> атрибут </a:t>
            </a:r>
            <a:r>
              <a:rPr lang="ru-RU" b="0" i="0" dirty="0" err="1">
                <a:solidFill>
                  <a:srgbClr val="000000"/>
                </a:solidFill>
                <a:effectLst/>
                <a:latin typeface="Times New Roman" panose="02020603050405020304" pitchFamily="18" charset="0"/>
              </a:rPr>
              <a:t>мәні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анықталмаған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болса</a:t>
            </a:r>
            <a:r>
              <a:rPr lang="ru-RU" b="0" i="0" dirty="0">
                <a:solidFill>
                  <a:srgbClr val="000000"/>
                </a:solidFill>
                <a:effectLst/>
                <a:latin typeface="Times New Roman" panose="02020603050405020304" pitchFamily="18" charset="0"/>
              </a:rPr>
              <a:t>, атрибут</a:t>
            </a:r>
            <a:r>
              <a:rPr lang="ru-RU" b="0" i="1"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мәні</a:t>
            </a:r>
            <a:r>
              <a:rPr lang="ru-RU" b="0" i="1" dirty="0">
                <a:solidFill>
                  <a:srgbClr val="000000"/>
                </a:solidFill>
                <a:effectLst/>
                <a:latin typeface="Times New Roman" panose="02020603050405020304" pitchFamily="18" charset="0"/>
              </a:rPr>
              <a:t> бос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a:t>
            </a:r>
            <a:endParaRPr lang="en-US" dirty="0"/>
          </a:p>
          <a:p>
            <a:pPr algn="just"/>
            <a:endParaRPr lang="en-US" dirty="0"/>
          </a:p>
        </p:txBody>
      </p:sp>
    </p:spTree>
    <p:extLst>
      <p:ext uri="{BB962C8B-B14F-4D97-AF65-F5344CB8AC3E}">
        <p14:creationId xmlns:p14="http://schemas.microsoft.com/office/powerpoint/2010/main" val="2921839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463040" y="1088288"/>
            <a:ext cx="8895806" cy="196529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Мысал</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2NF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қатынасын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азайту</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ЖІКЕЛЕУ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ішінара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федералды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заңнан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тұрады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негізгі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емес</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атрибуты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Кеме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сыйымдылығы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кеменің</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жүк</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көтергіштігі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негізгі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атрибутқа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тәуелді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емес</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жөнелту</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күні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(кету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күні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бірақ</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негізгі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атрибутқа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байланысты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Кеменің</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тіркеу</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нөмірі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кеменің</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тіркеу</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нөмірі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3" name="Picture 5" descr="Ненормализованное отнош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0039" y="3272971"/>
            <a:ext cx="2327275" cy="280828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3510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58983" y="725716"/>
            <a:ext cx="7589520" cy="1569660"/>
          </a:xfrm>
          <a:prstGeom prst="rect">
            <a:avLst/>
          </a:prstGeom>
        </p:spPr>
        <p:txBody>
          <a:bodyPr wrap="square">
            <a:spAutoFit/>
          </a:bodyPr>
          <a:lstStyle/>
          <a:p>
            <a:pPr algn="just">
              <a:spcBef>
                <a:spcPct val="50000"/>
              </a:spcBef>
            </a:pPr>
            <a:r>
              <a:rPr lang="ru-RU" altLang="zh-CN" sz="2400" dirty="0">
                <a:latin typeface="Times New Roman" panose="02020603050405020304" pitchFamily="18" charset="0"/>
                <a:cs typeface="Times New Roman" panose="02020603050405020304" pitchFamily="18" charset="0"/>
              </a:rPr>
              <a:t>Приведение отношения SHIPMENT ко 2НФ заключается в изъятии атрибутов частичной ФЗ из отношения SHIPMENT и создании для нее связанного подчиненного отношения SHIP. </a:t>
            </a:r>
            <a:endParaRPr lang="ru-RU" altLang="ru-RU" sz="2400" dirty="0">
              <a:latin typeface="Times New Roman" panose="02020603050405020304" pitchFamily="18" charset="0"/>
              <a:cs typeface="Times New Roman" panose="02020603050405020304" pitchFamily="18" charset="0"/>
            </a:endParaRPr>
          </a:p>
        </p:txBody>
      </p:sp>
      <p:pic>
        <p:nvPicPr>
          <p:cNvPr id="3" name="Picture 5" descr="Отношения во 2Н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666" y="2295376"/>
            <a:ext cx="6956153" cy="385603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830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54926" y="1516233"/>
            <a:ext cx="7445829" cy="276551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Келесі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мәселе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болуы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мүмкін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Өтпелі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тәуелділіктің</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болуы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Y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мәнімен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байланысты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ешқандай</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мәні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болмаса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Y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X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мәндерінің</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байланысуына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жол</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бермейді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Бұл</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сілтемелер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жұбы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үшін</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дереу</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орындалуы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керек</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деректерді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енгізуді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жаңартуды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қиындатады</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егер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деректер</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болса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жойылса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бұл</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сілтеменің</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жоғалуына</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әкеледі</a:t>
            </a:r>
            <a:r>
              <a:rPr kumimoji="0" lang="ru-RU" altLang="ru-RU" sz="26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5799014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6856" y="1203741"/>
            <a:ext cx="8476343" cy="4154984"/>
          </a:xfrm>
          <a:prstGeom prst="rect">
            <a:avLst/>
          </a:prstGeom>
        </p:spPr>
        <p:txBody>
          <a:bodyPr wrap="square">
            <a:spAutoFit/>
          </a:bodyPr>
          <a:lstStyle/>
          <a:p>
            <a:pPr algn="just"/>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Екінші</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қалыпты</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пішін</a:t>
            </a:r>
            <a:r>
              <a:rPr lang="ru-RU" sz="2400" b="1" i="0" dirty="0">
                <a:effectLst/>
                <a:latin typeface="Times New Roman" panose="02020603050405020304" pitchFamily="18" charset="0"/>
                <a:cs typeface="Times New Roman" panose="02020603050405020304" pitchFamily="18" charset="0"/>
              </a:rPr>
              <a:t> (2</a:t>
            </a:r>
            <a:r>
              <a:rPr lang="en-US" sz="2400" b="1" i="0" dirty="0">
                <a:effectLst/>
                <a:latin typeface="Times New Roman" panose="02020603050405020304" pitchFamily="18" charset="0"/>
                <a:cs typeface="Times New Roman" panose="02020603050405020304" pitchFamily="18" charset="0"/>
              </a:rPr>
              <a:t>NF) </a:t>
            </a:r>
            <a:r>
              <a:rPr lang="ru-RU" sz="2400" b="0" i="0" dirty="0" err="1">
                <a:effectLst/>
                <a:latin typeface="Times New Roman" panose="02020603050405020304" pitchFamily="18" charset="0"/>
                <a:cs typeface="Times New Roman" panose="02020603050405020304" pitchFamily="18" charset="0"/>
              </a:rPr>
              <a:t>Қатынас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айнымалысы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екінші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қалыпты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формада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болады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егер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ол</a:t>
            </a:r>
            <a:r>
              <a:rPr lang="ru-RU" sz="2400" b="0" i="0"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бірінші</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қалыпты</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формада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болса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және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әрбір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негізгі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емес</a:t>
            </a:r>
            <a:r>
              <a:rPr lang="ru-RU" sz="2400" b="0" i="0" dirty="0">
                <a:effectLst/>
                <a:latin typeface="Times New Roman" panose="02020603050405020304" pitchFamily="18" charset="0"/>
                <a:cs typeface="Times New Roman" panose="02020603050405020304" pitchFamily="18" charset="0"/>
              </a:rPr>
              <a:t> атрибут </a:t>
            </a:r>
            <a:r>
              <a:rPr lang="ru-RU" sz="2400" b="0" i="0" dirty="0" err="1">
                <a:effectLst/>
                <a:latin typeface="Times New Roman" panose="02020603050405020304" pitchFamily="18" charset="0"/>
                <a:cs typeface="Times New Roman" panose="02020603050405020304" pitchFamily="18" charset="0"/>
              </a:rPr>
              <a:t>оның</a:t>
            </a:r>
            <a:r>
              <a:rPr lang="ru-RU" sz="2400" b="0" i="0" dirty="0">
                <a:effectLst/>
                <a:latin typeface="Times New Roman" panose="02020603050405020304" pitchFamily="18" charset="0"/>
                <a:cs typeface="Times New Roman" panose="02020603050405020304" pitchFamily="18" charset="0"/>
              </a:rPr>
              <a:t> кандидат </a:t>
            </a:r>
            <a:r>
              <a:rPr lang="ru-RU" sz="2400" b="0" i="0" dirty="0" err="1">
                <a:effectLst/>
                <a:latin typeface="Times New Roman" panose="02020603050405020304" pitchFamily="18" charset="0"/>
                <a:cs typeface="Times New Roman" panose="02020603050405020304" pitchFamily="18" charset="0"/>
              </a:rPr>
              <a:t>кілтіне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қысқартылмайтын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функционалдық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толық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тәуелді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болса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ғана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Функционалды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толық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тәуелділік</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дегеніміз</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егер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үміткер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кілт</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құрама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болса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онда</a:t>
            </a:r>
            <a:r>
              <a:rPr lang="ru-RU" sz="2400" b="0" i="0" dirty="0">
                <a:effectLst/>
                <a:latin typeface="Times New Roman" panose="02020603050405020304" pitchFamily="18" charset="0"/>
                <a:cs typeface="Times New Roman" panose="02020603050405020304" pitchFamily="18" charset="0"/>
              </a:rPr>
              <a:t> атрибут </a:t>
            </a:r>
            <a:r>
              <a:rPr lang="ru-RU" sz="2400" b="0" i="0" dirty="0" err="1">
                <a:effectLst/>
                <a:latin typeface="Times New Roman" panose="02020603050405020304" pitchFamily="18" charset="0"/>
                <a:cs typeface="Times New Roman" panose="02020603050405020304" pitchFamily="18" charset="0"/>
              </a:rPr>
              <a:t>тұтас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кілтке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тәуелді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және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оның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бөліктеріне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тәуелді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емес</a:t>
            </a:r>
            <a:r>
              <a:rPr lang="ru-RU" sz="2400" b="0" i="0" dirty="0">
                <a:effectLst/>
                <a:latin typeface="Times New Roman" panose="02020603050405020304" pitchFamily="18" charset="0"/>
                <a:cs typeface="Times New Roman" panose="02020603050405020304" pitchFamily="18" charset="0"/>
              </a:rPr>
              <a:t>.</a:t>
            </a:r>
          </a:p>
          <a:p>
            <a:pPr algn="just"/>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Үшінші</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қалыпты</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пішін</a:t>
            </a:r>
            <a:r>
              <a:rPr lang="ru-RU" sz="2400" b="1" i="0" dirty="0">
                <a:effectLst/>
                <a:latin typeface="Times New Roman" panose="02020603050405020304" pitchFamily="18" charset="0"/>
                <a:cs typeface="Times New Roman" panose="02020603050405020304" pitchFamily="18" charset="0"/>
              </a:rPr>
              <a:t> (3</a:t>
            </a:r>
            <a:r>
              <a:rPr lang="en-US" sz="2400" b="1" i="0" dirty="0">
                <a:effectLst/>
                <a:latin typeface="Times New Roman" panose="02020603050405020304" pitchFamily="18" charset="0"/>
                <a:cs typeface="Times New Roman" panose="02020603050405020304" pitchFamily="18" charset="0"/>
              </a:rPr>
              <a:t>NF) </a:t>
            </a:r>
            <a:r>
              <a:rPr lang="ru-RU" sz="2400" b="0" i="0" dirty="0" err="1">
                <a:effectLst/>
                <a:latin typeface="Times New Roman" panose="02020603050405020304" pitchFamily="18" charset="0"/>
                <a:cs typeface="Times New Roman" panose="02020603050405020304" pitchFamily="18" charset="0"/>
              </a:rPr>
              <a:t>Қатынас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айнымалысы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үшінші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қалыпты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формада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болады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егер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ол</a:t>
            </a:r>
            <a:r>
              <a:rPr lang="ru-RU" sz="2400" b="0" i="0"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екінші</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қалыпты</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формада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болса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және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негізгі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атрибуттарда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негізгі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емес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атрибуттардың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өтпелі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функционалдық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тәуелділіктері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болмаса</a:t>
            </a:r>
            <a:r>
              <a:rPr lang="ru-RU" sz="2400" b="0" i="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06866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41863" y="1483196"/>
            <a:ext cx="8033657" cy="3600986"/>
          </a:xfrm>
          <a:prstGeom prst="rect">
            <a:avLst/>
          </a:prstGeom>
        </p:spPr>
        <p:txBody>
          <a:bodyPr wrap="square">
            <a:spAutoFit/>
          </a:bodyPr>
          <a:lstStyle/>
          <a:p>
            <a:pPr algn="just">
              <a:spcBef>
                <a:spcPct val="50000"/>
              </a:spcBef>
            </a:pPr>
            <a:r>
              <a:rPr lang="ru-RU" altLang="ru-RU" sz="2400" b="1" dirty="0">
                <a:latin typeface="Times New Roman" panose="02020603050405020304" pitchFamily="18" charset="0"/>
                <a:cs typeface="Times New Roman" panose="02020603050405020304" pitchFamily="18" charset="0"/>
              </a:rPr>
              <a:t>Атрибут отношения считается ключевым если он является элементом какого-либо ключа отношения. </a:t>
            </a:r>
          </a:p>
          <a:p>
            <a:pPr algn="just">
              <a:spcBef>
                <a:spcPct val="50000"/>
              </a:spcBef>
            </a:pPr>
            <a:r>
              <a:rPr lang="ru-RU" altLang="ru-RU" sz="2400" dirty="0">
                <a:latin typeface="Times New Roman" panose="02020603050405020304" pitchFamily="18" charset="0"/>
                <a:cs typeface="Times New Roman" panose="02020603050405020304" pitchFamily="18" charset="0"/>
              </a:rPr>
              <a:t>В противном случае атрибут будет считаться </a:t>
            </a:r>
            <a:r>
              <a:rPr lang="ru-RU" altLang="ru-RU" sz="2400" i="1" dirty="0" err="1">
                <a:latin typeface="Times New Roman" panose="02020603050405020304" pitchFamily="18" charset="0"/>
                <a:cs typeface="Times New Roman" panose="02020603050405020304" pitchFamily="18" charset="0"/>
              </a:rPr>
              <a:t>неключевым</a:t>
            </a:r>
            <a:r>
              <a:rPr lang="ru-RU" altLang="ru-RU" sz="2400" i="1" dirty="0">
                <a:latin typeface="Times New Roman" panose="02020603050405020304" pitchFamily="18" charset="0"/>
                <a:cs typeface="Times New Roman" panose="02020603050405020304" pitchFamily="18" charset="0"/>
              </a:rPr>
              <a:t> атрибутом</a:t>
            </a:r>
            <a:r>
              <a:rPr lang="ru-RU" altLang="ru-RU" sz="2400" dirty="0">
                <a:latin typeface="Times New Roman" panose="02020603050405020304" pitchFamily="18" charset="0"/>
                <a:cs typeface="Times New Roman" panose="02020603050405020304" pitchFamily="18" charset="0"/>
              </a:rPr>
              <a:t>. 								Так в отношении (Город, Адрес, </a:t>
            </a:r>
            <a:r>
              <a:rPr lang="ru-RU" altLang="ru-RU" sz="2400" dirty="0" err="1">
                <a:latin typeface="Times New Roman" panose="02020603050405020304" pitchFamily="18" charset="0"/>
                <a:cs typeface="Times New Roman" panose="02020603050405020304" pitchFamily="18" charset="0"/>
              </a:rPr>
              <a:t>Почтовый_индекс</a:t>
            </a:r>
            <a:r>
              <a:rPr lang="ru-RU" altLang="ru-RU" sz="2400" dirty="0">
                <a:latin typeface="Times New Roman" panose="02020603050405020304" pitchFamily="18" charset="0"/>
                <a:cs typeface="Times New Roman" panose="02020603050405020304" pitchFamily="18" charset="0"/>
              </a:rPr>
              <a:t>) все атрибуты являются ключевыми, поскольку при заданных   ФЗ     </a:t>
            </a:r>
            <a:r>
              <a:rPr lang="ru-RU" altLang="ru-RU" sz="2400" i="1" dirty="0">
                <a:latin typeface="Times New Roman" panose="02020603050405020304" pitchFamily="18" charset="0"/>
                <a:cs typeface="Times New Roman" panose="02020603050405020304" pitchFamily="18" charset="0"/>
              </a:rPr>
              <a:t>(город, адрес) →</a:t>
            </a:r>
            <a:r>
              <a:rPr lang="ru-RU" altLang="ru-RU" sz="2400" dirty="0">
                <a:latin typeface="Times New Roman" panose="02020603050405020304" pitchFamily="18" charset="0"/>
                <a:cs typeface="Times New Roman" panose="02020603050405020304" pitchFamily="18" charset="0"/>
              </a:rPr>
              <a:t> </a:t>
            </a:r>
            <a:r>
              <a:rPr lang="ru-RU" altLang="ru-RU" sz="2400" i="1" dirty="0" err="1">
                <a:latin typeface="Times New Roman" panose="02020603050405020304" pitchFamily="18" charset="0"/>
                <a:cs typeface="Times New Roman" panose="02020603050405020304" pitchFamily="18" charset="0"/>
              </a:rPr>
              <a:t>почтовый_индекс</a:t>
            </a:r>
            <a:r>
              <a:rPr lang="ru-RU" altLang="ru-RU" sz="2400" dirty="0">
                <a:latin typeface="Times New Roman" panose="02020603050405020304" pitchFamily="18" charset="0"/>
                <a:cs typeface="Times New Roman" panose="02020603050405020304" pitchFamily="18" charset="0"/>
              </a:rPr>
              <a:t> и </a:t>
            </a:r>
            <a:r>
              <a:rPr lang="ru-RU" altLang="ru-RU" sz="2400" i="1" dirty="0" err="1">
                <a:latin typeface="Times New Roman" panose="02020603050405020304" pitchFamily="18" charset="0"/>
                <a:cs typeface="Times New Roman" panose="02020603050405020304" pitchFamily="18" charset="0"/>
              </a:rPr>
              <a:t>почтовый_индекс</a:t>
            </a:r>
            <a:r>
              <a:rPr lang="ru-RU" altLang="ru-RU" sz="2400" i="1" dirty="0">
                <a:latin typeface="Times New Roman" panose="02020603050405020304" pitchFamily="18" charset="0"/>
                <a:cs typeface="Times New Roman" panose="02020603050405020304" pitchFamily="18" charset="0"/>
              </a:rPr>
              <a:t> →</a:t>
            </a:r>
            <a:r>
              <a:rPr lang="ru-RU" altLang="ru-RU" sz="2400" dirty="0">
                <a:latin typeface="Times New Roman" panose="02020603050405020304" pitchFamily="18" charset="0"/>
                <a:cs typeface="Times New Roman" panose="02020603050405020304" pitchFamily="18" charset="0"/>
              </a:rPr>
              <a:t> </a:t>
            </a:r>
            <a:r>
              <a:rPr lang="ru-RU" altLang="ru-RU" sz="2400" i="1" dirty="0">
                <a:latin typeface="Times New Roman" panose="02020603050405020304" pitchFamily="18" charset="0"/>
                <a:cs typeface="Times New Roman" panose="02020603050405020304" pitchFamily="18" charset="0"/>
              </a:rPr>
              <a:t>город</a:t>
            </a:r>
            <a:r>
              <a:rPr lang="ru-RU" altLang="ru-RU" sz="2400" dirty="0">
                <a:latin typeface="Times New Roman" panose="02020603050405020304" pitchFamily="18" charset="0"/>
                <a:cs typeface="Times New Roman" panose="02020603050405020304" pitchFamily="18" charset="0"/>
              </a:rPr>
              <a:t> ключами являются пары </a:t>
            </a:r>
            <a:r>
              <a:rPr lang="ru-RU" altLang="ru-RU" sz="2400" i="1" dirty="0">
                <a:latin typeface="Times New Roman" panose="02020603050405020304" pitchFamily="18" charset="0"/>
                <a:cs typeface="Times New Roman" panose="02020603050405020304" pitchFamily="18" charset="0"/>
              </a:rPr>
              <a:t>(город, адрес)</a:t>
            </a:r>
            <a:r>
              <a:rPr lang="ru-RU" altLang="ru-RU" sz="2400" dirty="0">
                <a:latin typeface="Times New Roman" panose="02020603050405020304" pitchFamily="18" charset="0"/>
                <a:cs typeface="Times New Roman" panose="02020603050405020304" pitchFamily="18" charset="0"/>
              </a:rPr>
              <a:t> и </a:t>
            </a:r>
            <a:r>
              <a:rPr lang="ru-RU" altLang="ru-RU" sz="2400" i="1" dirty="0">
                <a:latin typeface="Times New Roman" panose="02020603050405020304" pitchFamily="18" charset="0"/>
                <a:cs typeface="Times New Roman" panose="02020603050405020304" pitchFamily="18" charset="0"/>
              </a:rPr>
              <a:t>(адрес, </a:t>
            </a:r>
            <a:r>
              <a:rPr lang="ru-RU" altLang="ru-RU" sz="2400" i="1" dirty="0" err="1">
                <a:latin typeface="Times New Roman" panose="02020603050405020304" pitchFamily="18" charset="0"/>
                <a:cs typeface="Times New Roman" panose="02020603050405020304" pitchFamily="18" charset="0"/>
              </a:rPr>
              <a:t>почтовый_индекс</a:t>
            </a:r>
            <a:r>
              <a:rPr lang="ru-RU" altLang="ru-RU" sz="24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76912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E058E-84AA-BFD1-6E58-A300A81475F1}"/>
              </a:ext>
            </a:extLst>
          </p:cNvPr>
          <p:cNvSpPr>
            <a:spLocks noGrp="1"/>
          </p:cNvSpPr>
          <p:nvPr>
            <p:ph type="title"/>
          </p:nvPr>
        </p:nvSpPr>
        <p:spPr>
          <a:xfrm>
            <a:off x="1295402" y="516580"/>
            <a:ext cx="9601196" cy="1303867"/>
          </a:xfrm>
        </p:spPr>
        <p:txBody>
          <a:bodyPr/>
          <a:lstStyle/>
          <a:p>
            <a:r>
              <a:rPr lang="ru-KZ" dirty="0"/>
              <a:t>3НФ</a:t>
            </a:r>
            <a:endParaRPr lang="en-US" dirty="0"/>
          </a:p>
        </p:txBody>
      </p:sp>
      <p:sp>
        <p:nvSpPr>
          <p:cNvPr id="3" name="Content Placeholder 2">
            <a:extLst>
              <a:ext uri="{FF2B5EF4-FFF2-40B4-BE49-F238E27FC236}">
                <a16:creationId xmlns:a16="http://schemas.microsoft.com/office/drawing/2014/main" id="{1EE5A652-3751-93F2-F24D-3DBE1C2228A6}"/>
              </a:ext>
            </a:extLst>
          </p:cNvPr>
          <p:cNvSpPr>
            <a:spLocks noGrp="1"/>
          </p:cNvSpPr>
          <p:nvPr>
            <p:ph idx="1"/>
          </p:nvPr>
        </p:nvSpPr>
        <p:spPr>
          <a:xfrm>
            <a:off x="1145089" y="1590805"/>
            <a:ext cx="9601196" cy="4098681"/>
          </a:xfrm>
        </p:spPr>
        <p:txBody>
          <a:bodyPr>
            <a:normAutofit fontScale="85000" lnSpcReduction="20000"/>
          </a:bodyPr>
          <a:lstStyle/>
          <a:p>
            <a:r>
              <a:rPr lang="ru-RU" b="0" i="0" dirty="0" err="1">
                <a:solidFill>
                  <a:srgbClr val="000000"/>
                </a:solidFill>
                <a:effectLst/>
                <a:latin typeface="Times New Roman" panose="02020603050405020304" pitchFamily="18" charset="0"/>
              </a:rPr>
              <a:t>Егер</a:t>
            </a:r>
            <a:r>
              <a:rPr lang="ru-RU" b="0" i="0" dirty="0">
                <a:solidFill>
                  <a:srgbClr val="000000"/>
                </a:solidFill>
                <a:effectLst/>
                <a:latin typeface="Times New Roman" panose="02020603050405020304" pitchFamily="18" charset="0"/>
              </a:rPr>
              <a:t> де </a:t>
            </a:r>
            <a:r>
              <a:rPr lang="ru-RU" b="0" i="0" dirty="0" err="1">
                <a:solidFill>
                  <a:srgbClr val="000000"/>
                </a:solidFill>
                <a:effectLst/>
                <a:latin typeface="Times New Roman" panose="02020603050405020304" pitchFamily="18" charset="0"/>
              </a:rPr>
              <a:t>кез</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келген</a:t>
            </a:r>
            <a:r>
              <a:rPr lang="ru-KZ" b="0" i="0" dirty="0">
                <a:solidFill>
                  <a:srgbClr val="000000"/>
                </a:solidFill>
                <a:effectLst/>
                <a:latin typeface="Times New Roman" panose="02020603050405020304" pitchFamily="18" charset="0"/>
              </a:rPr>
              <a:t>                               </a:t>
            </a:r>
            <a:r>
              <a:rPr lang="kk-KZ" b="0" i="0" dirty="0">
                <a:solidFill>
                  <a:srgbClr val="000000"/>
                </a:solidFill>
                <a:effectLst/>
                <a:latin typeface="Times New Roman" panose="02020603050405020304" pitchFamily="18" charset="0"/>
              </a:rPr>
              <a:t>функционалдық тәуелділік үшін </a:t>
            </a:r>
            <a:r>
              <a:rPr lang="en-US" b="0" i="0" dirty="0">
                <a:solidFill>
                  <a:srgbClr val="000000"/>
                </a:solidFill>
                <a:effectLst/>
                <a:latin typeface="Times New Roman" panose="02020603050405020304" pitchFamily="18" charset="0"/>
              </a:rPr>
              <a:t>X </a:t>
            </a:r>
            <a:r>
              <a:rPr lang="kk-KZ" b="0" i="0" dirty="0">
                <a:solidFill>
                  <a:srgbClr val="000000"/>
                </a:solidFill>
                <a:effectLst/>
                <a:latin typeface="Times New Roman" panose="02020603050405020304" pitchFamily="18" charset="0"/>
              </a:rPr>
              <a:t>кілт болса (яғни детерминант кілт болып табылса) реляциялық кесте </a:t>
            </a:r>
            <a:r>
              <a:rPr lang="kk-KZ" b="0" i="1" dirty="0">
                <a:solidFill>
                  <a:srgbClr val="000000"/>
                </a:solidFill>
                <a:effectLst/>
                <a:latin typeface="Times New Roman" panose="02020603050405020304" pitchFamily="18" charset="0"/>
              </a:rPr>
              <a:t>үшінші нормалы формада (3НФ)</a:t>
            </a:r>
            <a:r>
              <a:rPr lang="kk-KZ" b="0" i="0" dirty="0">
                <a:solidFill>
                  <a:srgbClr val="000000"/>
                </a:solidFill>
                <a:effectLst/>
                <a:latin typeface="Times New Roman" panose="02020603050405020304" pitchFamily="18" charset="0"/>
              </a:rPr>
              <a:t> болады.</a:t>
            </a:r>
          </a:p>
          <a:p>
            <a:pPr indent="457200" algn="just"/>
            <a:r>
              <a:rPr lang="kk-KZ" b="0" i="0" dirty="0">
                <a:solidFill>
                  <a:srgbClr val="000000"/>
                </a:solidFill>
                <a:effectLst/>
                <a:latin typeface="Times New Roman" panose="02020603050405020304" pitchFamily="18" charset="0"/>
              </a:rPr>
              <a:t>Анықтамадан келесі белгілі болып тұр: кез-келген 3НФ-ны қанагаттандыратын кесте 2НФ-да қанағаттандырады. Егер де кесте 3НФ сәйкес болмаса, әртүрлі аномалияларды тудыратын мәліметтердің артықшылығы пайда болады. Осындай мәселелерді де шешу кестелерді бөлу жолымен орындалады.</a:t>
            </a:r>
          </a:p>
          <a:p>
            <a:pPr indent="457200" algn="just"/>
            <a:r>
              <a:rPr lang="kk-KZ" b="0" i="0" dirty="0">
                <a:solidFill>
                  <a:srgbClr val="000000"/>
                </a:solidFill>
                <a:effectLst/>
                <a:latin typeface="Times New Roman" panose="02020603050405020304" pitchFamily="18" charset="0"/>
              </a:rPr>
              <a:t>3НФ-кестелер әр кездеде 2НФ-ны қанағаттандыратын болғандықтан тек қана үшінші нормалы форманың критериімен пайдалануға болады. Егер де кестедегі әр детерминант осы кестенің кілті болса, онда кестелер бірінші, екінші, үшінші нормалы формаларды қанағаттандырады. Осы жағдай нормалау процесін қарапайымдайды себебі тек қана бір критерийді тексеру керек.</a:t>
            </a:r>
          </a:p>
          <a:p>
            <a:pPr indent="457200" algn="just">
              <a:spcAft>
                <a:spcPts val="0"/>
              </a:spcAft>
            </a:pPr>
            <a:r>
              <a:rPr lang="kk-KZ" b="0" i="0" dirty="0">
                <a:solidFill>
                  <a:srgbClr val="000000"/>
                </a:solidFill>
                <a:effectLst/>
                <a:latin typeface="Times New Roman" panose="02020603050405020304" pitchFamily="18" charset="0"/>
              </a:rPr>
              <a:t>Келесіні айтып кету керек: үшінші нормалы форманың осы анықтамасы кейбір әдебиеттер Бойс—Кодд деп аталатын нормалы формасына сәйкес.</a:t>
            </a:r>
          </a:p>
          <a:p>
            <a:endParaRPr lang="en-US" dirty="0"/>
          </a:p>
        </p:txBody>
      </p:sp>
      <p:pic>
        <p:nvPicPr>
          <p:cNvPr id="2052" name="Picture 4">
            <a:extLst>
              <a:ext uri="{FF2B5EF4-FFF2-40B4-BE49-F238E27FC236}">
                <a16:creationId xmlns:a16="http://schemas.microsoft.com/office/drawing/2014/main" id="{67C3DF3A-E8B4-7E06-C2A6-2C8D31FBD6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189" y="1590805"/>
            <a:ext cx="1477743" cy="298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483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410788" y="783298"/>
            <a:ext cx="9261566" cy="9342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a:ln>
                  <a:noFill/>
                </a:ln>
                <a:solidFill>
                  <a:srgbClr val="202124"/>
                </a:solidFill>
                <a:effectLst/>
                <a:latin typeface="inherit"/>
              </a:rPr>
              <a:t>Мысал: 3NF қатынасын шығару ЖІКЕЛЕУ қатынасында өтпелі FL бар: Кедендік декларация төлсипаты негізінен Origin (шығу) және Destination (тағайындау) атрибуттарының қасиеті болып табылады.</a:t>
            </a:r>
            <a:r>
              <a:rPr kumimoji="0" lang="ru-RU" altLang="ru-RU" sz="1100" b="0" i="0" u="none" strike="noStrike" cap="none" normalizeH="0" baseline="0">
                <a:ln>
                  <a:noFill/>
                </a:ln>
                <a:solidFill>
                  <a:schemeClr val="tx1"/>
                </a:solidFill>
                <a:effectLst/>
              </a:rPr>
              <a:t>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pic>
        <p:nvPicPr>
          <p:cNvPr id="4" name="Picture 7" descr="Отношение в 3НФ"/>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0742" y="2286363"/>
            <a:ext cx="6797132" cy="36322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1369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42754" y="1791512"/>
            <a:ext cx="6818811" cy="3416320"/>
          </a:xfrm>
          <a:prstGeom prst="rect">
            <a:avLst/>
          </a:prstGeom>
        </p:spPr>
        <p:txBody>
          <a:bodyPr wrap="square">
            <a:spAutoFit/>
          </a:bodyPr>
          <a:lstStyle/>
          <a:p>
            <a:pPr algn="just">
              <a:spcBef>
                <a:spcPct val="50000"/>
              </a:spcBef>
            </a:pPr>
            <a:r>
              <a:rPr lang="ru-RU" altLang="ru-RU" sz="2400" u="sng" dirty="0">
                <a:latin typeface="Times New Roman" panose="02020603050405020304" pitchFamily="18" charset="0"/>
                <a:cs typeface="Times New Roman" panose="02020603050405020304" pitchFamily="18" charset="0"/>
              </a:rPr>
              <a:t>Пример:</a:t>
            </a:r>
            <a:r>
              <a:rPr lang="ru-RU" altLang="ru-RU" sz="2400" dirty="0">
                <a:latin typeface="Times New Roman" panose="02020603050405020304" pitchFamily="18" charset="0"/>
                <a:cs typeface="Times New Roman" panose="02020603050405020304" pitchFamily="18" charset="0"/>
              </a:rPr>
              <a:t> Приведение отношения ко 2НФ.</a:t>
            </a:r>
          </a:p>
          <a:p>
            <a:pPr algn="just">
              <a:spcBef>
                <a:spcPct val="50000"/>
              </a:spcBef>
            </a:pPr>
            <a:r>
              <a:rPr lang="ru-RU" altLang="ru-RU" sz="2400" dirty="0">
                <a:latin typeface="Times New Roman" panose="02020603050405020304" pitchFamily="18" charset="0"/>
                <a:cs typeface="Times New Roman" panose="02020603050405020304" pitchFamily="18" charset="0"/>
              </a:rPr>
              <a:t>Отношение SHIPMENT содержит частичную ФЗ: </a:t>
            </a:r>
            <a:r>
              <a:rPr lang="ru-RU" altLang="ru-RU" sz="2400" dirty="0" err="1">
                <a:latin typeface="Times New Roman" panose="02020603050405020304" pitchFamily="18" charset="0"/>
                <a:cs typeface="Times New Roman" panose="02020603050405020304" pitchFamily="18" charset="0"/>
              </a:rPr>
              <a:t>неключевой</a:t>
            </a:r>
            <a:r>
              <a:rPr lang="ru-RU" altLang="ru-RU" sz="2400" dirty="0">
                <a:latin typeface="Times New Roman" panose="02020603050405020304" pitchFamily="18" charset="0"/>
                <a:cs typeface="Times New Roman" panose="02020603050405020304" pitchFamily="18" charset="0"/>
              </a:rPr>
              <a:t> атрибут </a:t>
            </a:r>
            <a:r>
              <a:rPr lang="ru-RU" altLang="ru-RU" sz="2400" dirty="0" err="1">
                <a:latin typeface="Times New Roman" panose="02020603050405020304" pitchFamily="18" charset="0"/>
                <a:cs typeface="Times New Roman" panose="02020603050405020304" pitchFamily="18" charset="0"/>
              </a:rPr>
              <a:t>Ship</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Capacity</a:t>
            </a:r>
            <a:r>
              <a:rPr lang="ru-RU" altLang="ru-RU" sz="2400" dirty="0">
                <a:latin typeface="Times New Roman" panose="02020603050405020304" pitchFamily="18" charset="0"/>
                <a:cs typeface="Times New Roman" panose="02020603050405020304" pitchFamily="18" charset="0"/>
              </a:rPr>
              <a:t> (грузоподъемность корабля) не зависит от ключевого атрибута </a:t>
            </a:r>
            <a:r>
              <a:rPr lang="ru-RU" altLang="ru-RU" sz="2400" dirty="0" err="1">
                <a:latin typeface="Times New Roman" panose="02020603050405020304" pitchFamily="18" charset="0"/>
                <a:cs typeface="Times New Roman" panose="02020603050405020304" pitchFamily="18" charset="0"/>
              </a:rPr>
              <a:t>Departure</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Date</a:t>
            </a:r>
            <a:r>
              <a:rPr lang="ru-RU" altLang="ru-RU" sz="2400" dirty="0">
                <a:latin typeface="Times New Roman" panose="02020603050405020304" pitchFamily="18" charset="0"/>
                <a:cs typeface="Times New Roman" panose="02020603050405020304" pitchFamily="18" charset="0"/>
              </a:rPr>
              <a:t> (даты убытия), а зависит от ключевого атрибута </a:t>
            </a:r>
            <a:r>
              <a:rPr lang="ru-RU" altLang="ru-RU" sz="2400" dirty="0" err="1">
                <a:latin typeface="Times New Roman" panose="02020603050405020304" pitchFamily="18" charset="0"/>
                <a:cs typeface="Times New Roman" panose="02020603050405020304" pitchFamily="18" charset="0"/>
              </a:rPr>
              <a:t>Ship</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Registration</a:t>
            </a:r>
            <a:r>
              <a:rPr lang="ru-RU" altLang="ru-RU" sz="2400" dirty="0">
                <a:latin typeface="Times New Roman" panose="02020603050405020304" pitchFamily="18" charset="0"/>
                <a:cs typeface="Times New Roman" panose="02020603050405020304" pitchFamily="18" charset="0"/>
              </a:rPr>
              <a:t> </a:t>
            </a:r>
            <a:r>
              <a:rPr lang="ru-RU" altLang="ru-RU" sz="2400" dirty="0" err="1">
                <a:latin typeface="Times New Roman" panose="02020603050405020304" pitchFamily="18" charset="0"/>
                <a:cs typeface="Times New Roman" panose="02020603050405020304" pitchFamily="18" charset="0"/>
              </a:rPr>
              <a:t>Number</a:t>
            </a:r>
            <a:r>
              <a:rPr lang="ru-RU" altLang="ru-RU" sz="2400" dirty="0">
                <a:latin typeface="Times New Roman" panose="02020603050405020304" pitchFamily="18" charset="0"/>
                <a:cs typeface="Times New Roman" panose="02020603050405020304" pitchFamily="18" charset="0"/>
              </a:rPr>
              <a:t> (регистрационный номер корабля).</a:t>
            </a:r>
          </a:p>
          <a:p>
            <a:pPr algn="just">
              <a:spcBef>
                <a:spcPct val="50000"/>
              </a:spcBef>
            </a:pPr>
            <a:endParaRPr lang="ru-RU" alt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36704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998617" y="1381899"/>
            <a:ext cx="7890734" cy="342723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500" b="0" i="0" u="none" strike="noStrike" cap="none" normalizeH="0" baseline="0" dirty="0">
                <a:ln>
                  <a:noFill/>
                </a:ln>
                <a:solidFill>
                  <a:srgbClr val="202124"/>
                </a:solidFill>
                <a:effectLst/>
                <a:latin typeface="inherit"/>
              </a:rPr>
              <a:t>BCNF </a:t>
            </a:r>
            <a:r>
              <a:rPr kumimoji="0" lang="ru-RU" altLang="ru-RU" sz="2500" b="0" i="0" u="none" strike="noStrike" cap="none" normalizeH="0" baseline="0" dirty="0" err="1">
                <a:ln>
                  <a:noFill/>
                </a:ln>
                <a:solidFill>
                  <a:srgbClr val="202124"/>
                </a:solidFill>
                <a:effectLst/>
                <a:latin typeface="inherit"/>
              </a:rPr>
              <a:t>жүйесіндегі</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қатынас</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схемасы</a:t>
            </a:r>
            <a:r>
              <a:rPr kumimoji="0" lang="ru-RU" altLang="ru-RU" sz="2500" b="0" i="0" u="none" strike="noStrike" cap="none" normalizeH="0" baseline="0" dirty="0">
                <a:ln>
                  <a:noFill/>
                </a:ln>
                <a:solidFill>
                  <a:srgbClr val="202124"/>
                </a:solidFill>
                <a:effectLst/>
                <a:latin typeface="inherit"/>
              </a:rPr>
              <a:t> 3NF </a:t>
            </a:r>
            <a:r>
              <a:rPr kumimoji="0" lang="ru-RU" altLang="ru-RU" sz="2500" b="0" i="0" u="none" strike="noStrike" cap="none" normalizeH="0" baseline="0" dirty="0" err="1">
                <a:ln>
                  <a:noFill/>
                </a:ln>
                <a:solidFill>
                  <a:srgbClr val="202124"/>
                </a:solidFill>
                <a:effectLst/>
                <a:latin typeface="inherit"/>
              </a:rPr>
              <a:t>схемасындағыдай</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артықшылықтарға</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ие</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бірақ</a:t>
            </a:r>
            <a:r>
              <a:rPr kumimoji="0" lang="ru-RU" altLang="ru-RU" sz="2500" b="0" i="0" u="none" strike="noStrike" cap="none" normalizeH="0" baseline="0" dirty="0">
                <a:ln>
                  <a:noFill/>
                </a:ln>
                <a:solidFill>
                  <a:srgbClr val="202124"/>
                </a:solidFill>
                <a:effectLst/>
                <a:latin typeface="inherit"/>
              </a:rPr>
              <a:t> 3NF </a:t>
            </a:r>
            <a:r>
              <a:rPr kumimoji="0" lang="ru-RU" altLang="ru-RU" sz="2500" b="0" i="0" u="none" strike="noStrike" cap="none" normalizeH="0" baseline="0" dirty="0" err="1">
                <a:ln>
                  <a:noFill/>
                </a:ln>
                <a:solidFill>
                  <a:srgbClr val="202124"/>
                </a:solidFill>
                <a:effectLst/>
                <a:latin typeface="inherit"/>
              </a:rPr>
              <a:t>арқылы</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жойылмаған</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кейбір</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қосымша</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ауытқуларды</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жояды</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Мысал</a:t>
            </a:r>
            <a:r>
              <a:rPr kumimoji="0" lang="ru-RU" altLang="ru-RU" sz="2500" b="0" i="0" u="none" strike="noStrike" cap="none" normalizeH="0" baseline="0" dirty="0">
                <a:ln>
                  <a:noFill/>
                </a:ln>
                <a:solidFill>
                  <a:srgbClr val="202124"/>
                </a:solidFill>
                <a:effectLst/>
                <a:latin typeface="inherit"/>
              </a:rPr>
              <a:t>: 3NF </a:t>
            </a:r>
            <a:r>
              <a:rPr kumimoji="0" lang="ru-RU" altLang="ru-RU" sz="2500" b="0" i="0" u="none" strike="noStrike" cap="none" normalizeH="0" baseline="0" dirty="0" err="1">
                <a:ln>
                  <a:noFill/>
                </a:ln>
                <a:solidFill>
                  <a:srgbClr val="202124"/>
                </a:solidFill>
                <a:effectLst/>
                <a:latin typeface="inherit"/>
              </a:rPr>
              <a:t>ішіндегі</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қатынаста</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Қала</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Мекенжай</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ZIP_код</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егер</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сол</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пошта</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индексі</a:t>
            </a:r>
            <a:r>
              <a:rPr kumimoji="0" lang="ru-RU" altLang="ru-RU" sz="2500" b="0" i="0" u="none" strike="noStrike" cap="none" normalizeH="0" baseline="0" dirty="0">
                <a:ln>
                  <a:noFill/>
                </a:ln>
                <a:solidFill>
                  <a:srgbClr val="202124"/>
                </a:solidFill>
                <a:effectLst/>
                <a:latin typeface="inherit"/>
              </a:rPr>
              <a:t> бар </a:t>
            </a:r>
            <a:r>
              <a:rPr kumimoji="0" lang="ru-RU" altLang="ru-RU" sz="2500" b="0" i="0" u="none" strike="noStrike" cap="none" normalizeH="0" baseline="0" dirty="0" err="1">
                <a:ln>
                  <a:noFill/>
                </a:ln>
                <a:solidFill>
                  <a:srgbClr val="202124"/>
                </a:solidFill>
                <a:effectLst/>
                <a:latin typeface="inherit"/>
              </a:rPr>
              <a:t>мекенжай</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белгісіз</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болса</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белгілі</a:t>
            </a:r>
            <a:r>
              <a:rPr kumimoji="0" lang="ru-RU" altLang="ru-RU" sz="2500" b="0" i="0" u="none" strike="noStrike" cap="none" normalizeH="0" baseline="0" dirty="0">
                <a:ln>
                  <a:noFill/>
                </a:ln>
                <a:solidFill>
                  <a:srgbClr val="202124"/>
                </a:solidFill>
                <a:effectLst/>
                <a:latin typeface="inherit"/>
              </a:rPr>
              <a:t> ZIP </a:t>
            </a:r>
            <a:r>
              <a:rPr kumimoji="0" lang="ru-RU" altLang="ru-RU" sz="2500" b="0" i="0" u="none" strike="noStrike" cap="none" normalizeH="0" baseline="0" dirty="0" err="1">
                <a:ln>
                  <a:noFill/>
                </a:ln>
                <a:solidFill>
                  <a:srgbClr val="202124"/>
                </a:solidFill>
                <a:effectLst/>
                <a:latin typeface="inherit"/>
              </a:rPr>
              <a:t>индексі</a:t>
            </a:r>
            <a:r>
              <a:rPr kumimoji="0" lang="ru-RU" altLang="ru-RU" sz="2500" b="0" i="0" u="none" strike="noStrike" cap="none" normalizeH="0" baseline="0" dirty="0">
                <a:ln>
                  <a:noFill/>
                </a:ln>
                <a:solidFill>
                  <a:srgbClr val="202124"/>
                </a:solidFill>
                <a:effectLst/>
                <a:latin typeface="inherit"/>
              </a:rPr>
              <a:t> бар </a:t>
            </a:r>
            <a:r>
              <a:rPr kumimoji="0" lang="ru-RU" altLang="ru-RU" sz="2500" b="0" i="0" u="none" strike="noStrike" cap="none" normalizeH="0" baseline="0" dirty="0" err="1">
                <a:ln>
                  <a:noFill/>
                </a:ln>
                <a:solidFill>
                  <a:srgbClr val="202124"/>
                </a:solidFill>
                <a:effectLst/>
                <a:latin typeface="inherit"/>
              </a:rPr>
              <a:t>қала</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үшін</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кортежді</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жазу</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мүмкін</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емес</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Бұл</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қатынас</a:t>
            </a:r>
            <a:r>
              <a:rPr kumimoji="0" lang="ru-RU" altLang="ru-RU" sz="2500" b="0" i="0" u="none" strike="noStrike" cap="none" normalizeH="0" baseline="0" dirty="0">
                <a:ln>
                  <a:noFill/>
                </a:ln>
                <a:solidFill>
                  <a:srgbClr val="202124"/>
                </a:solidFill>
                <a:effectLst/>
                <a:latin typeface="inherit"/>
              </a:rPr>
              <a:t> BCNF-де </a:t>
            </a:r>
            <a:r>
              <a:rPr kumimoji="0" lang="ru-RU" altLang="ru-RU" sz="2500" b="0" i="0" u="none" strike="noStrike" cap="none" normalizeH="0" baseline="0" dirty="0" err="1">
                <a:ln>
                  <a:noFill/>
                </a:ln>
                <a:solidFill>
                  <a:srgbClr val="202124"/>
                </a:solidFill>
                <a:effectLst/>
                <a:latin typeface="inherit"/>
              </a:rPr>
              <a:t>жоқ</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өйткені</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Zip_index→City</a:t>
            </a:r>
            <a:r>
              <a:rPr kumimoji="0" lang="ru-RU" altLang="ru-RU" sz="2500" b="0" i="0" u="none" strike="noStrike" cap="none" normalizeH="0" baseline="0" dirty="0">
                <a:ln>
                  <a:noFill/>
                </a:ln>
                <a:solidFill>
                  <a:srgbClr val="202124"/>
                </a:solidFill>
                <a:effectLst/>
                <a:latin typeface="inherit"/>
              </a:rPr>
              <a:t> FZ </a:t>
            </a:r>
            <a:r>
              <a:rPr kumimoji="0" lang="ru-RU" altLang="ru-RU" sz="2500" b="0" i="0" u="none" strike="noStrike" cap="none" normalizeH="0" baseline="0" dirty="0" err="1">
                <a:ln>
                  <a:noFill/>
                </a:ln>
                <a:solidFill>
                  <a:srgbClr val="202124"/>
                </a:solidFill>
                <a:effectLst/>
                <a:latin typeface="inherit"/>
              </a:rPr>
              <a:t>орнында</a:t>
            </a:r>
            <a:r>
              <a:rPr kumimoji="0" lang="ru-RU" altLang="ru-RU" sz="2500" b="0" i="0" u="none" strike="noStrike" cap="none" normalizeH="0" baseline="0" dirty="0">
                <a:ln>
                  <a:noFill/>
                </a:ln>
                <a:solidFill>
                  <a:srgbClr val="202124"/>
                </a:solidFill>
                <a:effectLst/>
                <a:latin typeface="inherit"/>
              </a:rPr>
              <a:t>, ал </a:t>
            </a:r>
            <a:r>
              <a:rPr kumimoji="0" lang="ru-RU" altLang="ru-RU" sz="2500" b="0" i="0" u="none" strike="noStrike" cap="none" normalizeH="0" baseline="0" dirty="0" err="1">
                <a:ln>
                  <a:noFill/>
                </a:ln>
                <a:solidFill>
                  <a:srgbClr val="202124"/>
                </a:solidFill>
                <a:effectLst/>
                <a:latin typeface="inherit"/>
              </a:rPr>
              <a:t>postal_index</a:t>
            </a:r>
            <a:r>
              <a:rPr kumimoji="0" lang="ru-RU" altLang="ru-RU" sz="2500" b="0" i="0" u="none" strike="noStrike" cap="none" normalizeH="0" baseline="0" dirty="0">
                <a:ln>
                  <a:noFill/>
                </a:ln>
                <a:solidFill>
                  <a:srgbClr val="202124"/>
                </a:solidFill>
                <a:effectLst/>
                <a:latin typeface="inherit"/>
              </a:rPr>
              <a:t> атрибуты </a:t>
            </a:r>
            <a:r>
              <a:rPr kumimoji="0" lang="ru-RU" altLang="ru-RU" sz="2500" b="0" i="0" u="none" strike="noStrike" cap="none" normalizeH="0" baseline="0" dirty="0" err="1">
                <a:ln>
                  <a:noFill/>
                </a:ln>
                <a:solidFill>
                  <a:srgbClr val="202124"/>
                </a:solidFill>
                <a:effectLst/>
                <a:latin typeface="inherit"/>
              </a:rPr>
              <a:t>бұл</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қатынастың</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кілті</a:t>
            </a:r>
            <a:r>
              <a:rPr kumimoji="0" lang="ru-RU" altLang="ru-RU" sz="2500" b="0" i="0" u="none" strike="noStrike" cap="none" normalizeH="0" baseline="0" dirty="0">
                <a:ln>
                  <a:noFill/>
                </a:ln>
                <a:solidFill>
                  <a:srgbClr val="202124"/>
                </a:solidFill>
                <a:effectLst/>
                <a:latin typeface="inherit"/>
              </a:rPr>
              <a:t> </a:t>
            </a:r>
            <a:r>
              <a:rPr kumimoji="0" lang="ru-RU" altLang="ru-RU" sz="2500" b="0" i="0" u="none" strike="noStrike" cap="none" normalizeH="0" baseline="0" dirty="0" err="1">
                <a:ln>
                  <a:noFill/>
                </a:ln>
                <a:solidFill>
                  <a:srgbClr val="202124"/>
                </a:solidFill>
                <a:effectLst/>
                <a:latin typeface="inherit"/>
              </a:rPr>
              <a:t>емес</a:t>
            </a:r>
            <a:r>
              <a:rPr kumimoji="0" lang="ru-RU" altLang="ru-RU" sz="2500" b="0" i="0" u="none" strike="noStrike" cap="none" normalizeH="0" baseline="0" dirty="0">
                <a:ln>
                  <a:noFill/>
                </a:ln>
                <a:solidFill>
                  <a:srgbClr val="202124"/>
                </a:solidFill>
                <a:effectLst/>
                <a:latin typeface="inherit"/>
              </a:rPr>
              <a:t>.</a:t>
            </a:r>
            <a:r>
              <a:rPr kumimoji="0" lang="ru-RU" altLang="ru-RU" sz="2500" b="0" i="0" u="none" strike="noStrike" cap="none" normalizeH="0" baseline="0" dirty="0">
                <a:ln>
                  <a:noFill/>
                </a:ln>
                <a:solidFill>
                  <a:schemeClr val="tx1"/>
                </a:solidFill>
                <a:effectLst/>
              </a:rPr>
              <a:t> </a:t>
            </a:r>
            <a:endParaRPr kumimoji="0" lang="ru-RU" altLang="ru-RU" sz="25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80899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62">
            <a:extLst>
              <a:ext uri="{FF2B5EF4-FFF2-40B4-BE49-F238E27FC236}">
                <a16:creationId xmlns:a16="http://schemas.microsoft.com/office/drawing/2014/main" id="{BAB41BCF-0874-4391-AEF1-9309E56B2654}"/>
              </a:ext>
            </a:extLst>
          </p:cNvPr>
          <p:cNvGraphicFramePr>
            <a:graphicFrameLocks/>
          </p:cNvGraphicFramePr>
          <p:nvPr>
            <p:extLst>
              <p:ext uri="{D42A27DB-BD31-4B8C-83A1-F6EECF244321}">
                <p14:modId xmlns:p14="http://schemas.microsoft.com/office/powerpoint/2010/main" val="2998463140"/>
              </p:ext>
            </p:extLst>
          </p:nvPr>
        </p:nvGraphicFramePr>
        <p:xfrm>
          <a:off x="1358537" y="3149820"/>
          <a:ext cx="9142459" cy="3133412"/>
        </p:xfrm>
        <a:graphic>
          <a:graphicData uri="http://schemas.openxmlformats.org/drawingml/2006/table">
            <a:tbl>
              <a:tblPr/>
              <a:tblGrid>
                <a:gridCol w="2944971">
                  <a:extLst>
                    <a:ext uri="{9D8B030D-6E8A-4147-A177-3AD203B41FA5}">
                      <a16:colId xmlns:a16="http://schemas.microsoft.com/office/drawing/2014/main" val="1283592525"/>
                    </a:ext>
                  </a:extLst>
                </a:gridCol>
                <a:gridCol w="3099675">
                  <a:extLst>
                    <a:ext uri="{9D8B030D-6E8A-4147-A177-3AD203B41FA5}">
                      <a16:colId xmlns:a16="http://schemas.microsoft.com/office/drawing/2014/main" val="1026121329"/>
                    </a:ext>
                  </a:extLst>
                </a:gridCol>
                <a:gridCol w="3097813">
                  <a:extLst>
                    <a:ext uri="{9D8B030D-6E8A-4147-A177-3AD203B41FA5}">
                      <a16:colId xmlns:a16="http://schemas.microsoft.com/office/drawing/2014/main" val="524647392"/>
                    </a:ext>
                  </a:extLst>
                </a:gridCol>
              </a:tblGrid>
              <a:tr h="348936">
                <a:tc gridSpan="3">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Arial Unicode MS" pitchFamily="34" charset="-128"/>
                          <a:ea typeface="Arial Unicode MS" pitchFamily="34" charset="-128"/>
                        </a:rPr>
                        <a:t> Отношение КОМАНДА</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anchor="ctr" horzOverflow="overflow">
                    <a:lnL cap="flat">
                      <a:noFill/>
                    </a:lnL>
                    <a:lnR cap="flat">
                      <a:noFill/>
                    </a:lnR>
                    <a:lnT cap="flat">
                      <a:noFill/>
                    </a:lnT>
                    <a:lnB>
                      <a:noFill/>
                    </a:lnB>
                    <a:lnTlToBr>
                      <a:noFill/>
                    </a:lnTlToBr>
                    <a:lnBlToTr>
                      <a:noFill/>
                    </a:lnBlToTr>
                    <a:solidFill>
                      <a:srgbClr val="D8D8D8"/>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2609048805"/>
                  </a:ext>
                </a:extLst>
              </a:tr>
              <a:tr h="347183">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Arial Unicode MS" pitchFamily="34" charset="-128"/>
                          <a:ea typeface="Arial Unicode MS" pitchFamily="34" charset="-128"/>
                        </a:rPr>
                        <a:t>Член экипажа</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anchor="ctr" horzOverflow="overflow">
                    <a:lnL cap="flat">
                      <a:noFill/>
                    </a:lnL>
                    <a:lnR>
                      <a:noFill/>
                    </a:lnR>
                    <a:lnT>
                      <a:noFill/>
                    </a:lnT>
                    <a:lnB>
                      <a:noFill/>
                    </a:lnB>
                    <a:lnTlToBr>
                      <a:noFill/>
                    </a:lnTlToBr>
                    <a:lnBlToTr>
                      <a:noFill/>
                    </a:lnBlToTr>
                    <a:solidFill>
                      <a:srgbClr val="D8D8D8"/>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a:ln>
                            <a:noFill/>
                          </a:ln>
                          <a:solidFill>
                            <a:srgbClr val="000000"/>
                          </a:solidFill>
                          <a:effectLst/>
                          <a:latin typeface="Arial Unicode MS" pitchFamily="34" charset="-128"/>
                          <a:ea typeface="Arial Unicode MS" pitchFamily="34" charset="-128"/>
                        </a:rPr>
                        <a:t>команда</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anchor="ctr" horzOverflow="overflow">
                    <a:lnL>
                      <a:noFill/>
                    </a:lnL>
                    <a:lnR>
                      <a:noFill/>
                    </a:lnR>
                    <a:lnT>
                      <a:noFill/>
                    </a:lnT>
                    <a:lnB>
                      <a:noFill/>
                    </a:lnB>
                    <a:lnTlToBr>
                      <a:noFill/>
                    </a:lnTlToBr>
                    <a:lnBlToTr>
                      <a:noFill/>
                    </a:lnBlToTr>
                    <a:solidFill>
                      <a:srgbClr val="D8D8D8"/>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1200" b="1" i="0" u="none" strike="noStrike" cap="none" normalizeH="0" baseline="0" dirty="0">
                          <a:ln>
                            <a:noFill/>
                          </a:ln>
                          <a:solidFill>
                            <a:srgbClr val="000000"/>
                          </a:solidFill>
                          <a:effectLst/>
                          <a:latin typeface="Arial Unicode MS" pitchFamily="34" charset="-128"/>
                          <a:ea typeface="Arial Unicode MS" pitchFamily="34" charset="-128"/>
                        </a:rPr>
                        <a:t>Руководитель</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anchor="ctr" horzOverflow="overflow">
                    <a:lnL>
                      <a:noFill/>
                    </a:lnL>
                    <a:lnR cap="flat">
                      <a:noFill/>
                    </a:lnR>
                    <a:lnT>
                      <a:noFill/>
                    </a:lnT>
                    <a:lnB>
                      <a:noFill/>
                    </a:lnB>
                    <a:lnTlToBr>
                      <a:noFill/>
                    </a:lnTlToBr>
                    <a:lnBlToTr>
                      <a:noFill/>
                    </a:lnBlToTr>
                    <a:solidFill>
                      <a:srgbClr val="D8D8D8"/>
                    </a:solidFill>
                  </a:tcPr>
                </a:tc>
                <a:extLst>
                  <a:ext uri="{0D108BD9-81ED-4DB2-BD59-A6C34878D82A}">
                    <a16:rowId xmlns:a16="http://schemas.microsoft.com/office/drawing/2014/main" val="4013504645"/>
                  </a:ext>
                </a:extLst>
              </a:tr>
              <a:tr h="348936">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Иванов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Наблюдение</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Прохоров</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4144138640"/>
                  </a:ext>
                </a:extLst>
              </a:tr>
              <a:tr h="347183">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Иванов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Питание</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Макаров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3728255792"/>
                  </a:ext>
                </a:extLst>
              </a:tr>
              <a:tr h="348936">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Петров</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Наблюдение</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Леонтьев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363913634"/>
                  </a:ext>
                </a:extLst>
              </a:tr>
              <a:tr h="347183">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Модин</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Наблюдение</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Прохоров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3373032773"/>
                  </a:ext>
                </a:extLst>
              </a:tr>
              <a:tr h="348936">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Васин</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Питание</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Лазарев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674148880"/>
                  </a:ext>
                </a:extLst>
              </a:tr>
              <a:tr h="347183">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Фролов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Обслуживание</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Сидоров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3066856179"/>
                  </a:ext>
                </a:extLst>
              </a:tr>
              <a:tr h="348936">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Ивлев</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cap="flat">
                      <a:noFill/>
                    </a:lnL>
                    <a:lnR>
                      <a:noFill/>
                    </a:lnR>
                    <a:lnT>
                      <a:noFill/>
                    </a:lnT>
                    <a:lnB cap="flat">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a:ln>
                            <a:noFill/>
                          </a:ln>
                          <a:solidFill>
                            <a:srgbClr val="000000"/>
                          </a:solidFill>
                          <a:effectLst/>
                          <a:latin typeface="Arial Unicode MS" pitchFamily="34" charset="-128"/>
                          <a:ea typeface="Arial Unicode MS" pitchFamily="34" charset="-128"/>
                        </a:rPr>
                        <a:t>Обслуживание</a:t>
                      </a:r>
                      <a:endParaRPr kumimoji="0" lang="ru-RU" altLang="ru-RU" sz="1200" b="0" i="0" u="none" strike="noStrike" cap="none" normalizeH="0" baseline="0">
                        <a:ln>
                          <a:noFill/>
                        </a:ln>
                        <a:solidFill>
                          <a:schemeClr val="tx1"/>
                        </a:solidFill>
                        <a:effectLst/>
                        <a:latin typeface="Arial Unicode MS" pitchFamily="34" charset="-128"/>
                        <a:ea typeface="Arial Unicode MS" pitchFamily="34" charset="-128"/>
                      </a:endParaRPr>
                    </a:p>
                  </a:txBody>
                  <a:tcPr horzOverflow="overflow">
                    <a:lnL>
                      <a:noFill/>
                    </a:lnL>
                    <a:lnR>
                      <a:noFill/>
                    </a:lnR>
                    <a:lnT>
                      <a:noFill/>
                    </a:lnT>
                    <a:lnB cap="flat">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1200" b="0" i="0" u="none" strike="noStrike" cap="none" normalizeH="0" baseline="0" dirty="0">
                          <a:ln>
                            <a:noFill/>
                          </a:ln>
                          <a:solidFill>
                            <a:srgbClr val="000000"/>
                          </a:solidFill>
                          <a:effectLst/>
                          <a:latin typeface="Arial Unicode MS" pitchFamily="34" charset="-128"/>
                          <a:ea typeface="Arial Unicode MS" pitchFamily="34" charset="-128"/>
                        </a:rPr>
                        <a:t>Сидоров</a:t>
                      </a:r>
                      <a:endParaRPr kumimoji="0" lang="ru-RU" altLang="ru-RU" sz="1200" b="0" i="0" u="none" strike="noStrike" cap="none" normalizeH="0" baseline="0" dirty="0">
                        <a:ln>
                          <a:noFill/>
                        </a:ln>
                        <a:solidFill>
                          <a:schemeClr val="tx1"/>
                        </a:solidFill>
                        <a:effectLst/>
                        <a:latin typeface="Arial Unicode MS" pitchFamily="34" charset="-128"/>
                        <a:ea typeface="Arial Unicode MS" pitchFamily="34" charset="-128"/>
                      </a:endParaRPr>
                    </a:p>
                  </a:txBody>
                  <a:tcPr horzOverflow="overflow">
                    <a:lnL>
                      <a:noFill/>
                    </a:lnL>
                    <a:lnR cap="flat">
                      <a:noFill/>
                    </a:lnR>
                    <a:lnT>
                      <a:noFill/>
                    </a:lnT>
                    <a:lnB cap="flat">
                      <a:noFill/>
                    </a:lnB>
                    <a:lnTlToBr>
                      <a:noFill/>
                    </a:lnTlToBr>
                    <a:lnBlToTr>
                      <a:noFill/>
                    </a:lnBlToTr>
                    <a:solidFill>
                      <a:srgbClr val="EAEAEA"/>
                    </a:solidFill>
                  </a:tcPr>
                </a:tc>
                <a:extLst>
                  <a:ext uri="{0D108BD9-81ED-4DB2-BD59-A6C34878D82A}">
                    <a16:rowId xmlns:a16="http://schemas.microsoft.com/office/drawing/2014/main" val="3289573232"/>
                  </a:ext>
                </a:extLst>
              </a:tr>
            </a:tbl>
          </a:graphicData>
        </a:graphic>
      </p:graphicFrame>
      <p:sp>
        <p:nvSpPr>
          <p:cNvPr id="3" name="Прямоугольник 2"/>
          <p:cNvSpPr/>
          <p:nvPr/>
        </p:nvSpPr>
        <p:spPr>
          <a:xfrm>
            <a:off x="1358537" y="472164"/>
            <a:ext cx="8948057" cy="2677656"/>
          </a:xfrm>
          <a:prstGeom prst="rect">
            <a:avLst/>
          </a:prstGeom>
        </p:spPr>
        <p:txBody>
          <a:bodyPr wrap="square">
            <a:spAutoFit/>
          </a:bodyPr>
          <a:lstStyle/>
          <a:p>
            <a:pPr algn="just"/>
            <a:br>
              <a:rPr lang="ru-RU" sz="2400" dirty="0">
                <a:latin typeface="Times New Roman" panose="02020603050405020304" pitchFamily="18" charset="0"/>
                <a:cs typeface="Times New Roman" panose="02020603050405020304" pitchFamily="18" charset="0"/>
              </a:rPr>
            </a:br>
            <a:r>
              <a:rPr lang="ru-RU" sz="2400" dirty="0">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Қатынас</a:t>
            </a:r>
            <a:r>
              <a:rPr lang="ru-RU" sz="2400" dirty="0">
                <a:solidFill>
                  <a:srgbClr val="202124"/>
                </a:solidFill>
                <a:latin typeface="Times New Roman" panose="02020603050405020304" pitchFamily="18" charset="0"/>
                <a:cs typeface="Times New Roman" panose="02020603050405020304" pitchFamily="18" charset="0"/>
              </a:rPr>
              <a:t> 3</a:t>
            </a:r>
            <a:r>
              <a:rPr lang="en-US" sz="2400" dirty="0">
                <a:solidFill>
                  <a:srgbClr val="202124"/>
                </a:solidFill>
                <a:latin typeface="Times New Roman" panose="02020603050405020304" pitchFamily="18" charset="0"/>
                <a:cs typeface="Times New Roman" panose="02020603050405020304" pitchFamily="18" charset="0"/>
              </a:rPr>
              <a:t>NF-</a:t>
            </a:r>
            <a:r>
              <a:rPr lang="ru-RU" sz="2400" dirty="0">
                <a:solidFill>
                  <a:srgbClr val="202124"/>
                </a:solidFill>
                <a:latin typeface="Times New Roman" panose="02020603050405020304" pitchFamily="18" charset="0"/>
                <a:cs typeface="Times New Roman" panose="02020603050405020304" pitchFamily="18" charset="0"/>
              </a:rPr>
              <a:t>де, </a:t>
            </a:r>
            <a:r>
              <a:rPr lang="ru-RU" sz="2400" dirty="0" err="1">
                <a:solidFill>
                  <a:srgbClr val="202124"/>
                </a:solidFill>
                <a:latin typeface="Times New Roman" panose="02020603050405020304" pitchFamily="18" charset="0"/>
                <a:cs typeface="Times New Roman" panose="02020603050405020304" pitchFamily="18" charset="0"/>
              </a:rPr>
              <a:t>бірақ</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жою</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аномалиясын</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қамтиды</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Егер</a:t>
            </a:r>
            <a:r>
              <a:rPr lang="ru-RU" sz="2400" dirty="0">
                <a:solidFill>
                  <a:srgbClr val="202124"/>
                </a:solidFill>
                <a:latin typeface="Times New Roman" panose="02020603050405020304" pitchFamily="18" charset="0"/>
                <a:cs typeface="Times New Roman" panose="02020603050405020304" pitchFamily="18" charset="0"/>
              </a:rPr>
              <a:t> Петров </a:t>
            </a:r>
            <a:r>
              <a:rPr lang="ru-RU" sz="2400" dirty="0" err="1">
                <a:solidFill>
                  <a:srgbClr val="202124"/>
                </a:solidFill>
                <a:latin typeface="Times New Roman" panose="02020603050405020304" pitchFamily="18" charset="0"/>
                <a:cs typeface="Times New Roman" panose="02020603050405020304" pitchFamily="18" charset="0"/>
              </a:rPr>
              <a:t>бақылаушылар</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тобынан</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шығарылса</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онда</a:t>
            </a:r>
            <a:r>
              <a:rPr lang="ru-RU" sz="2400" dirty="0">
                <a:solidFill>
                  <a:srgbClr val="202124"/>
                </a:solidFill>
                <a:latin typeface="Times New Roman" panose="02020603050405020304" pitchFamily="18" charset="0"/>
                <a:cs typeface="Times New Roman" panose="02020603050405020304" pitchFamily="18" charset="0"/>
              </a:rPr>
              <a:t> Леонтьев </a:t>
            </a:r>
            <a:r>
              <a:rPr lang="ru-RU" sz="2400" dirty="0" err="1">
                <a:solidFill>
                  <a:srgbClr val="202124"/>
                </a:solidFill>
                <a:latin typeface="Times New Roman" panose="02020603050405020304" pitchFamily="18" charset="0"/>
                <a:cs typeface="Times New Roman" panose="02020603050405020304" pitchFamily="18" charset="0"/>
              </a:rPr>
              <a:t>бақылаушылар</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тобының</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жетекшісі</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екендігі</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туралы</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ақпарат</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жоғалады</a:t>
            </a:r>
            <a:r>
              <a:rPr lang="ru-RU" sz="2400" dirty="0">
                <a:solidFill>
                  <a:srgbClr val="202124"/>
                </a:solidFill>
                <a:latin typeface="Times New Roman" panose="02020603050405020304" pitchFamily="18" charset="0"/>
                <a:cs typeface="Times New Roman" panose="02020603050405020304" pitchFamily="18" charset="0"/>
              </a:rPr>
              <a:t>, ал </a:t>
            </a:r>
            <a:r>
              <a:rPr lang="ru-RU" sz="2400" dirty="0" err="1">
                <a:solidFill>
                  <a:srgbClr val="202124"/>
                </a:solidFill>
                <a:latin typeface="Times New Roman" panose="02020603050405020304" pitchFamily="18" charset="0"/>
                <a:cs typeface="Times New Roman" panose="02020603050405020304" pitchFamily="18" charset="0"/>
              </a:rPr>
              <a:t>бақылаушылар</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тобына</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жаңа</a:t>
            </a:r>
            <a:r>
              <a:rPr lang="ru-RU" sz="2400" dirty="0">
                <a:solidFill>
                  <a:srgbClr val="202124"/>
                </a:solidFill>
                <a:latin typeface="Times New Roman" panose="02020603050405020304" pitchFamily="18" charset="0"/>
                <a:cs typeface="Times New Roman" panose="02020603050405020304" pitchFamily="18" charset="0"/>
              </a:rPr>
              <a:t> экипаж </a:t>
            </a:r>
            <a:r>
              <a:rPr lang="ru-RU" sz="2400" dirty="0" err="1">
                <a:solidFill>
                  <a:srgbClr val="202124"/>
                </a:solidFill>
                <a:latin typeface="Times New Roman" panose="02020603050405020304" pitchFamily="18" charset="0"/>
                <a:cs typeface="Times New Roman" panose="02020603050405020304" pitchFamily="18" charset="0"/>
              </a:rPr>
              <a:t>мүшесі</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тағайындалғанда</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оның</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Прохоровтан</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басқа</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басшысы</a:t>
            </a:r>
            <a:r>
              <a:rPr lang="ru-RU" sz="2400" dirty="0">
                <a:solidFill>
                  <a:srgbClr val="202124"/>
                </a:solidFill>
                <a:latin typeface="Times New Roman" panose="02020603050405020304" pitchFamily="18" charset="0"/>
                <a:cs typeface="Times New Roman" panose="02020603050405020304" pitchFamily="18" charset="0"/>
              </a:rPr>
              <a:t> бар </a:t>
            </a:r>
            <a:r>
              <a:rPr lang="ru-RU" sz="2400" dirty="0" err="1">
                <a:solidFill>
                  <a:srgbClr val="202124"/>
                </a:solidFill>
                <a:latin typeface="Times New Roman" panose="02020603050405020304" pitchFamily="18" charset="0"/>
                <a:cs typeface="Times New Roman" panose="02020603050405020304" pitchFamily="18" charset="0"/>
              </a:rPr>
              <a:t>екені</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белгісіз</a:t>
            </a:r>
            <a:r>
              <a:rPr lang="ru-RU" sz="2400" dirty="0">
                <a:solidFill>
                  <a:srgbClr val="202124"/>
                </a:solidFill>
                <a:latin typeface="Times New Roman" panose="02020603050405020304" pitchFamily="18" charset="0"/>
                <a:cs typeface="Times New Roman" panose="02020603050405020304" pitchFamily="18" charset="0"/>
              </a:rPr>
              <a:t> </a:t>
            </a:r>
            <a:r>
              <a:rPr lang="ru-RU" sz="2400" dirty="0" err="1">
                <a:solidFill>
                  <a:srgbClr val="202124"/>
                </a:solidFill>
                <a:latin typeface="Times New Roman" panose="02020603050405020304" pitchFamily="18" charset="0"/>
                <a:cs typeface="Times New Roman" panose="02020603050405020304" pitchFamily="18" charset="0"/>
              </a:rPr>
              <a:t>болады</a:t>
            </a:r>
            <a:r>
              <a:rPr lang="ru-RU" sz="2400" dirty="0">
                <a:solidFill>
                  <a:srgbClr val="202124"/>
                </a:solidFill>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091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10343" y="656272"/>
            <a:ext cx="9718765" cy="5632311"/>
          </a:xfrm>
          <a:prstGeom prst="rect">
            <a:avLst/>
          </a:prstGeom>
        </p:spPr>
        <p:txBody>
          <a:bodyPr wrap="square">
            <a:spAutoFit/>
          </a:bodyPr>
          <a:lstStyle/>
          <a:p>
            <a:pPr algn="just"/>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Реляциялық</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деректер</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моделі</a:t>
            </a:r>
            <a:r>
              <a:rPr lang="en-US" sz="2400" b="0" i="0" dirty="0">
                <a:effectLst/>
                <a:latin typeface="Times New Roman" panose="02020603050405020304" pitchFamily="18" charset="0"/>
                <a:cs typeface="Times New Roman" panose="02020603050405020304" pitchFamily="18" charset="0"/>
              </a:rPr>
              <a:t> – </a:t>
            </a:r>
            <a:r>
              <a:rPr lang="kk-KZ" sz="2400" b="0" i="0" dirty="0">
                <a:effectLst/>
                <a:latin typeface="Times New Roman" panose="02020603050405020304" pitchFamily="18" charset="0"/>
                <a:cs typeface="Times New Roman" panose="02020603050405020304" pitchFamily="18" charset="0"/>
              </a:rPr>
              <a:t>логикалық деректер моделі, </a:t>
            </a:r>
            <a:r>
              <a:rPr lang="ru-RU" sz="2400" b="0" i="0" u="none" strike="noStrike" dirty="0" err="1">
                <a:effectLst/>
                <a:latin typeface="Times New Roman" panose="02020603050405020304" pitchFamily="18" charset="0"/>
                <a:cs typeface="Times New Roman" panose="02020603050405020304" pitchFamily="18" charset="0"/>
              </a:rPr>
              <a:t>мәліметтер</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базасын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құрудың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қолданбалы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теориясы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математиканың</a:t>
            </a:r>
            <a:r>
              <a:rPr lang="ru-RU" sz="2400" dirty="0">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жиындар</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теориясы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және</a:t>
            </a:r>
            <a:r>
              <a:rPr lang="ru-RU" sz="2400" b="0" i="0"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бірінші</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ретті</a:t>
            </a:r>
            <a:r>
              <a:rPr lang="ru-RU" sz="2400" b="0" i="0" u="none" strike="noStrike" dirty="0">
                <a:effectLst/>
                <a:latin typeface="Times New Roman" panose="02020603050405020304" pitchFamily="18" charset="0"/>
                <a:cs typeface="Times New Roman" panose="02020603050405020304" pitchFamily="18" charset="0"/>
              </a:rPr>
              <a:t> логика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сияқты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бөлімдерінің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мәліметтерін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өңдеу</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мәселелеріне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арналған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қолданба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болып</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табылады</a:t>
            </a:r>
            <a:r>
              <a:rPr lang="ru-RU" sz="2400" b="0" i="0" dirty="0">
                <a:effectLst/>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Реляциялық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базасы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реляциялық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моделіне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құрылады</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Олар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схемадан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мысалдар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аталатын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деректерден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тұрады</a:t>
            </a:r>
            <a:r>
              <a:rPr lang="ru-RU" sz="2400" dirty="0">
                <a:latin typeface="Times New Roman" panose="02020603050405020304" pitchFamily="18" charset="0"/>
                <a:cs typeface="Times New Roman" panose="02020603050405020304" pitchFamily="18" charset="0"/>
              </a:rPr>
              <a:t>.</a:t>
            </a:r>
          </a:p>
          <a:p>
            <a:pPr algn="just"/>
            <a:r>
              <a:rPr lang="ru-RU" sz="2400" dirty="0" err="1">
                <a:latin typeface="Times New Roman" panose="02020603050405020304" pitchFamily="18" charset="0"/>
                <a:cs typeface="Times New Roman" panose="02020603050405020304" pitchFamily="18" charset="0"/>
              </a:rPr>
              <a:t>Реляциялық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моделі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келесі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компоненттерді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қамтиды</a:t>
            </a:r>
            <a:r>
              <a:rPr lang="ru-RU" sz="2400" dirty="0">
                <a:latin typeface="Times New Roman" panose="02020603050405020304" pitchFamily="18" charset="0"/>
                <a:cs typeface="Times New Roman" panose="02020603050405020304" pitchFamily="18" charset="0"/>
              </a:rPr>
              <a:t>:</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Құрылымдық</a:t>
            </a:r>
            <a:r>
              <a:rPr lang="ru-RU" sz="2400" dirty="0">
                <a:latin typeface="Times New Roman" panose="02020603050405020304" pitchFamily="18" charset="0"/>
                <a:cs typeface="Times New Roman" panose="02020603050405020304" pitchFamily="18" charset="0"/>
              </a:rPr>
              <a:t> аспект -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қорындағы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жиынтығы</a:t>
            </a:r>
            <a:r>
              <a:rPr lang="ru-RU" sz="2400" dirty="0">
                <a:latin typeface="Times New Roman" panose="02020603050405020304" pitchFamily="18" charset="0"/>
                <a:cs typeface="Times New Roman" panose="02020603050405020304" pitchFamily="18" charset="0"/>
              </a:rPr>
              <a:t> .</a:t>
            </a:r>
          </a:p>
          <a:p>
            <a:pPr algn="just"/>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Тұтастықтың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аспектісі</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қатынастар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тұтастықтың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белгілі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шарттарына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жауап</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береді</a:t>
            </a:r>
            <a:r>
              <a:rPr lang="ru-RU" sz="2400"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RMD </a:t>
            </a:r>
            <a:r>
              <a:rPr lang="ru-RU" sz="2400" dirty="0">
                <a:latin typeface="Times New Roman" panose="02020603050405020304" pitchFamily="18" charset="0"/>
                <a:cs typeface="Times New Roman" panose="02020603050405020304" pitchFamily="18" charset="0"/>
              </a:rPr>
              <a:t>домен </a:t>
            </a:r>
            <a:r>
              <a:rPr lang="ru-RU" sz="2400" dirty="0" err="1">
                <a:latin typeface="Times New Roman" panose="02020603050405020304" pitchFamily="18" charset="0"/>
                <a:cs typeface="Times New Roman" panose="02020603050405020304" pitchFamily="18" charset="0"/>
              </a:rPr>
              <a:t>деңгейінде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деректер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түрі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қатынас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дерекқор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декларациялық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тұтастық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шектеулерін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қолдайды</a:t>
            </a:r>
            <a:r>
              <a:rPr lang="ru-RU" sz="2400" dirty="0">
                <a:latin typeface="Times New Roman" panose="02020603050405020304" pitchFamily="18" charset="0"/>
                <a:cs typeface="Times New Roman" panose="02020603050405020304" pitchFamily="18" charset="0"/>
              </a:rPr>
              <a:t>.</a:t>
            </a:r>
          </a:p>
          <a:p>
            <a:pPr algn="just"/>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439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4" descr="Отношение в НФБ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300" y="2780483"/>
            <a:ext cx="8262005" cy="181764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1201782" y="1339395"/>
            <a:ext cx="8085909" cy="36485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26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TEAM </a:t>
            </a:r>
            <a:r>
              <a:rPr kumimoji="0" lang="ru-RU" altLang="ru-RU" sz="26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қатынасын</a:t>
            </a:r>
            <a:r>
              <a:rPr kumimoji="0" lang="ru-RU" altLang="ru-RU" sz="26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BCNF-</a:t>
            </a:r>
            <a:r>
              <a:rPr kumimoji="0" lang="ru-RU" altLang="ru-RU" sz="26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a:t>
            </a:r>
            <a:r>
              <a:rPr kumimoji="0" lang="ru-RU" altLang="ru-RU" sz="26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келтіру</a:t>
            </a:r>
            <a:r>
              <a:rPr kumimoji="0" lang="ru-RU" altLang="ru-RU" sz="26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600" b="1"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нәтижесі</a:t>
            </a:r>
            <a:r>
              <a:rPr kumimoji="0" lang="ru-RU" altLang="ru-RU" sz="2600" b="1"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6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4227893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29F7FA-267B-D663-94FF-8405066F6503}"/>
              </a:ext>
            </a:extLst>
          </p:cNvPr>
          <p:cNvSpPr>
            <a:spLocks noGrp="1"/>
          </p:cNvSpPr>
          <p:nvPr>
            <p:ph idx="1"/>
          </p:nvPr>
        </p:nvSpPr>
        <p:spPr>
          <a:xfrm>
            <a:off x="1295401" y="1102290"/>
            <a:ext cx="9601196" cy="4773578"/>
          </a:xfrm>
        </p:spPr>
        <p:txBody>
          <a:bodyPr>
            <a:normAutofit/>
          </a:bodyPr>
          <a:lstStyle/>
          <a:p>
            <a:pPr algn="just"/>
            <a:r>
              <a:rPr lang="ru-RU" b="0" i="0" dirty="0" err="1">
                <a:solidFill>
                  <a:srgbClr val="000000"/>
                </a:solidFill>
                <a:effectLst/>
                <a:latin typeface="Times New Roman" panose="02020603050405020304" pitchFamily="18" charset="0"/>
              </a:rPr>
              <a:t>Атрибуттардың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мәндерін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міндетті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түрде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қайталау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жолмен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олардың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тәуелсіздігін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қанағаттандыратын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шарт</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тәуелдік</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деп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аталады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тәуелдіктер</a:t>
            </a:r>
            <a:r>
              <a:rPr lang="ru-RU" b="0" i="0" dirty="0">
                <a:solidFill>
                  <a:srgbClr val="000000"/>
                </a:solidFill>
                <a:effectLst/>
                <a:latin typeface="Times New Roman" panose="02020603050405020304" pitchFamily="18" charset="0"/>
              </a:rPr>
              <a:t> ФТ </a:t>
            </a:r>
            <a:r>
              <a:rPr lang="ru-RU" b="0" i="0" dirty="0" err="1">
                <a:solidFill>
                  <a:srgbClr val="000000"/>
                </a:solidFill>
                <a:effectLst/>
                <a:latin typeface="Times New Roman" panose="02020603050405020304" pitchFamily="18" charset="0"/>
              </a:rPr>
              <a:t>сияқты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шектеу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шарт</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себебі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олар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мәліметтердің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мәндерінің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қайталауын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талап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етеді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Нормалаудың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маңызды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кезені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тәуелдіктерден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құтылу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болып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табылады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Егер</a:t>
            </a:r>
            <a:r>
              <a:rPr lang="ru-RU" b="0" i="0" dirty="0">
                <a:solidFill>
                  <a:srgbClr val="000000"/>
                </a:solidFill>
                <a:effectLst/>
                <a:latin typeface="Times New Roman" panose="02020603050405020304" pitchFamily="18" charset="0"/>
              </a:rPr>
              <a:t> де </a:t>
            </a:r>
            <a:r>
              <a:rPr lang="ru-RU" b="0" i="0" dirty="0" err="1">
                <a:solidFill>
                  <a:srgbClr val="000000"/>
                </a:solidFill>
                <a:effectLst/>
                <a:latin typeface="Times New Roman" panose="02020603050405020304" pitchFamily="18" charset="0"/>
              </a:rPr>
              <a:t>кесте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үшінші</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нормалы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формада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болса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және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онда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тәуелділіктер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болмаса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ол</a:t>
            </a:r>
            <a:r>
              <a:rPr lang="ru-RU" b="0" i="0"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төртінші</a:t>
            </a:r>
            <a:r>
              <a:rPr lang="ru-RU" b="0" i="1"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нормалы</a:t>
            </a:r>
            <a:r>
              <a:rPr lang="ru-RU" b="0" i="1" dirty="0">
                <a:solidFill>
                  <a:srgbClr val="000000"/>
                </a:solidFill>
                <a:effectLst/>
                <a:latin typeface="Times New Roman" panose="02020603050405020304" pitchFamily="18" charset="0"/>
              </a:rPr>
              <a:t> </a:t>
            </a:r>
            <a:r>
              <a:rPr lang="ru-RU" b="0" i="1" dirty="0" err="1">
                <a:solidFill>
                  <a:srgbClr val="000000"/>
                </a:solidFill>
                <a:effectLst/>
                <a:latin typeface="Times New Roman" panose="02020603050405020304" pitchFamily="18" charset="0"/>
              </a:rPr>
              <a:t>формада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тәуелдіктер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атрибутар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себебінен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пайда</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болады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сондықтан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әрбір</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көп</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мағналы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атрибутты</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кілтімен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бірге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өзінің</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кестесіне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орнату</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жолымен</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мәселе</a:t>
            </a:r>
            <a:r>
              <a:rPr lang="ru-RU" b="0" i="0" dirty="0">
                <a:solidFill>
                  <a:srgbClr val="000000"/>
                </a:solidFill>
                <a:effectLst/>
                <a:latin typeface="Times New Roman" panose="02020603050405020304" pitchFamily="18" charset="0"/>
              </a:rPr>
              <a:t> </a:t>
            </a:r>
            <a:r>
              <a:rPr lang="ru-RU" b="0" i="0" dirty="0" err="1">
                <a:solidFill>
                  <a:srgbClr val="000000"/>
                </a:solidFill>
                <a:effectLst/>
                <a:latin typeface="Times New Roman" panose="02020603050405020304" pitchFamily="18" charset="0"/>
              </a:rPr>
              <a:t>шешіледі</a:t>
            </a:r>
            <a:r>
              <a:rPr lang="ru-RU" b="0" i="0" dirty="0">
                <a:solidFill>
                  <a:srgbClr val="000000"/>
                </a:solidFill>
                <a:effectLst/>
                <a:latin typeface="Times New Roman" panose="02020603050405020304" pitchFamily="18" charset="0"/>
              </a:rPr>
              <a:t>.</a:t>
            </a:r>
            <a:endParaRPr lang="en-US" dirty="0"/>
          </a:p>
        </p:txBody>
      </p:sp>
    </p:spTree>
    <p:extLst>
      <p:ext uri="{BB962C8B-B14F-4D97-AF65-F5344CB8AC3E}">
        <p14:creationId xmlns:p14="http://schemas.microsoft.com/office/powerpoint/2010/main" val="2226798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AE0EA6-025E-F97E-20D6-A31BA70A7DCB}"/>
              </a:ext>
            </a:extLst>
          </p:cNvPr>
          <p:cNvSpPr>
            <a:spLocks noGrp="1"/>
          </p:cNvSpPr>
          <p:nvPr>
            <p:ph idx="1"/>
          </p:nvPr>
        </p:nvSpPr>
        <p:spPr>
          <a:xfrm>
            <a:off x="1295401" y="613775"/>
            <a:ext cx="9601196" cy="5262093"/>
          </a:xfrm>
        </p:spPr>
        <p:txBody>
          <a:bodyPr>
            <a:normAutofit/>
          </a:bodyPr>
          <a:lstStyle/>
          <a:p>
            <a:pPr indent="449580" algn="just">
              <a:spcAft>
                <a:spcPts val="0"/>
              </a:spcAft>
            </a:pPr>
            <a:r>
              <a:rPr lang="kk-KZ" b="0" i="0" dirty="0">
                <a:solidFill>
                  <a:srgbClr val="000000"/>
                </a:solidFill>
                <a:effectLst/>
                <a:latin typeface="Times New Roman" panose="02020603050405020304" pitchFamily="18" charset="0"/>
              </a:rPr>
              <a:t>Барлық студенттерге түсінікті белгілі жағдайды қарастырайық. Алдындағы сессияда емтихандарды тапсыруды модельдейтін қатынас берілген болсын. Оның түрі келесідей болсын</a:t>
            </a:r>
          </a:p>
          <a:p>
            <a:pPr indent="450215" algn="just">
              <a:spcBef>
                <a:spcPts val="600"/>
              </a:spcBef>
              <a:spcAft>
                <a:spcPts val="600"/>
              </a:spcAft>
            </a:pPr>
            <a:r>
              <a:rPr lang="kk-KZ" b="0" i="1" dirty="0">
                <a:solidFill>
                  <a:srgbClr val="000000"/>
                </a:solidFill>
                <a:effectLst/>
                <a:latin typeface="Times New Roman" panose="02020603050405020304" pitchFamily="18" charset="0"/>
              </a:rPr>
              <a:t> (Сынақ кітапша нөмірі. Тобы, Пән).</a:t>
            </a:r>
            <a:endParaRPr lang="kk-KZ" b="0" i="0" dirty="0">
              <a:solidFill>
                <a:srgbClr val="000000"/>
              </a:solidFill>
              <a:effectLst/>
              <a:latin typeface="Times New Roman" panose="02020603050405020304" pitchFamily="18" charset="0"/>
            </a:endParaRPr>
          </a:p>
          <a:p>
            <a:pPr indent="449580" algn="just">
              <a:spcAft>
                <a:spcPts val="0"/>
              </a:spcAft>
            </a:pPr>
            <a:r>
              <a:rPr lang="kk-KZ" b="0" i="0" dirty="0">
                <a:solidFill>
                  <a:srgbClr val="000000"/>
                </a:solidFill>
                <a:effectLst/>
                <a:latin typeface="Times New Roman" panose="02020603050405020304" pitchFamily="18" charset="0"/>
              </a:rPr>
              <a:t>Студенттің тапсыратын пәндер тізімі оның аты жөнінен емес, ол топ нөмірінен (оның мамандығынан) тәуелді.</a:t>
            </a:r>
          </a:p>
          <a:p>
            <a:pPr indent="449580" algn="just">
              <a:spcAft>
                <a:spcPts val="0"/>
              </a:spcAft>
            </a:pPr>
            <a:r>
              <a:rPr lang="kk-KZ" b="0" i="0" dirty="0">
                <a:solidFill>
                  <a:srgbClr val="000000"/>
                </a:solidFill>
                <a:effectLst/>
                <a:latin typeface="Times New Roman" panose="02020603050405020304" pitchFamily="18" charset="0"/>
              </a:rPr>
              <a:t>Бұл қатынаста келесідей екі көп мағналы тәуелділіктер бар:</a:t>
            </a:r>
          </a:p>
          <a:p>
            <a:pPr indent="450215" algn="just">
              <a:spcBef>
                <a:spcPts val="600"/>
              </a:spcBef>
              <a:spcAft>
                <a:spcPts val="600"/>
              </a:spcAft>
            </a:pPr>
            <a:r>
              <a:rPr lang="kk-KZ" b="0" i="1" dirty="0">
                <a:solidFill>
                  <a:srgbClr val="000000"/>
                </a:solidFill>
                <a:effectLst/>
                <a:latin typeface="Times New Roman" panose="02020603050405020304" pitchFamily="18" charset="0"/>
              </a:rPr>
              <a:t>Тобы -» Пән </a:t>
            </a:r>
            <a:r>
              <a:rPr lang="kk-KZ" b="0" i="0" dirty="0">
                <a:solidFill>
                  <a:srgbClr val="000000"/>
                </a:solidFill>
                <a:effectLst/>
                <a:latin typeface="Times New Roman" panose="02020603050405020304" pitchFamily="18" charset="0"/>
              </a:rPr>
              <a:t> және  </a:t>
            </a:r>
            <a:r>
              <a:rPr lang="kk-KZ" b="0" i="1" dirty="0">
                <a:solidFill>
                  <a:srgbClr val="000000"/>
                </a:solidFill>
                <a:effectLst/>
                <a:latin typeface="Times New Roman" panose="02020603050405020304" pitchFamily="18" charset="0"/>
              </a:rPr>
              <a:t>Тобы -» Сынақ кітапша нөмірі.</a:t>
            </a:r>
            <a:endParaRPr lang="kk-KZ" b="0" i="0" dirty="0">
              <a:solidFill>
                <a:srgbClr val="000000"/>
              </a:solidFill>
              <a:effectLst/>
              <a:latin typeface="Times New Roman" panose="02020603050405020304" pitchFamily="18" charset="0"/>
            </a:endParaRPr>
          </a:p>
          <a:p>
            <a:pPr indent="449580" algn="just">
              <a:spcAft>
                <a:spcPts val="0"/>
              </a:spcAft>
            </a:pPr>
            <a:r>
              <a:rPr lang="kk-KZ" b="0" i="0" dirty="0">
                <a:solidFill>
                  <a:srgbClr val="000000"/>
                </a:solidFill>
                <a:effectLst/>
                <a:latin typeface="Times New Roman" panose="02020603050405020304" pitchFamily="18" charset="0"/>
              </a:rPr>
              <a:t>Басқа сөзбен айтқанда оқу жоспары бойынша әр топ үшін белгілі пәндер тізімі болады және де топ нөмірі осы топта оқитын студенттер тізімін анықтайды.</a:t>
            </a:r>
          </a:p>
          <a:p>
            <a:endParaRPr lang="en-US" dirty="0"/>
          </a:p>
        </p:txBody>
      </p:sp>
    </p:spTree>
    <p:extLst>
      <p:ext uri="{BB962C8B-B14F-4D97-AF65-F5344CB8AC3E}">
        <p14:creationId xmlns:p14="http://schemas.microsoft.com/office/powerpoint/2010/main" val="171435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25AD7-6F64-16A5-B28E-90B53B56B1E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72B593-9225-F316-3506-1AE880BD1B72}"/>
              </a:ext>
            </a:extLst>
          </p:cNvPr>
          <p:cNvSpPr>
            <a:spLocks noGrp="1"/>
          </p:cNvSpPr>
          <p:nvPr>
            <p:ph idx="1"/>
          </p:nvPr>
        </p:nvSpPr>
        <p:spPr/>
        <p:txBody>
          <a:bodyPr>
            <a:normAutofit fontScale="70000" lnSpcReduction="20000"/>
          </a:bodyPr>
          <a:lstStyle/>
          <a:p>
            <a:pPr indent="449580" algn="just">
              <a:spcAft>
                <a:spcPts val="0"/>
              </a:spcAft>
            </a:pPr>
            <a:r>
              <a:rPr lang="kk-KZ" b="0" i="0" dirty="0">
                <a:solidFill>
                  <a:srgbClr val="000000"/>
                </a:solidFill>
                <a:effectLst/>
                <a:latin typeface="Times New Roman" panose="02020603050405020304" pitchFamily="18" charset="0"/>
              </a:rPr>
              <a:t>Бұл мысалда бастапқы қатынасты декомпозициялап, екі қатынасқа бөлуге болады:</a:t>
            </a:r>
          </a:p>
          <a:p>
            <a:pPr indent="450215" algn="just">
              <a:spcBef>
                <a:spcPts val="600"/>
              </a:spcBef>
              <a:spcAft>
                <a:spcPts val="0"/>
              </a:spcAft>
            </a:pPr>
            <a:r>
              <a:rPr lang="kk-KZ" b="0" i="1" dirty="0">
                <a:solidFill>
                  <a:srgbClr val="000000"/>
                </a:solidFill>
                <a:effectLst/>
                <a:latin typeface="Times New Roman" panose="02020603050405020304" pitchFamily="18" charset="0"/>
              </a:rPr>
              <a:t> (Сынақ кітапша нөмірі. Тобы),</a:t>
            </a:r>
            <a:endParaRPr lang="kk-KZ" b="0" i="0" dirty="0">
              <a:solidFill>
                <a:srgbClr val="000000"/>
              </a:solidFill>
              <a:effectLst/>
              <a:latin typeface="Times New Roman" panose="02020603050405020304" pitchFamily="18" charset="0"/>
            </a:endParaRPr>
          </a:p>
          <a:p>
            <a:pPr indent="450215" algn="just">
              <a:spcAft>
                <a:spcPts val="600"/>
              </a:spcAft>
            </a:pPr>
            <a:r>
              <a:rPr lang="kk-KZ" b="0" i="1" dirty="0">
                <a:solidFill>
                  <a:srgbClr val="000000"/>
                </a:solidFill>
                <a:effectLst/>
                <a:latin typeface="Times New Roman" panose="02020603050405020304" pitchFamily="18" charset="0"/>
              </a:rPr>
              <a:t>(Тобы, Пән).</a:t>
            </a:r>
            <a:endParaRPr lang="kk-KZ" b="0" i="0" dirty="0">
              <a:solidFill>
                <a:srgbClr val="000000"/>
              </a:solidFill>
              <a:effectLst/>
              <a:latin typeface="Times New Roman" panose="02020603050405020304" pitchFamily="18" charset="0"/>
            </a:endParaRPr>
          </a:p>
          <a:p>
            <a:pPr indent="449580" algn="just">
              <a:spcAft>
                <a:spcPts val="0"/>
              </a:spcAft>
            </a:pPr>
            <a:r>
              <a:rPr lang="kk-KZ" b="0" i="0" dirty="0">
                <a:solidFill>
                  <a:srgbClr val="000000"/>
                </a:solidFill>
                <a:effectLst/>
                <a:latin typeface="Times New Roman" panose="02020603050405020304" pitchFamily="18" charset="0"/>
              </a:rPr>
              <a:t>Қатынастардың екуіде төртінші нормалы формада болады, оларда аталған аномалиялар жоқ. Шынындада, аталған модификациялау операциялардың екеуіде қарапайымдалады:  жаңа студентті тізімге қосу тек қана жалғыз кортежді бірінші қатынасқа қосумен, ал жаңа пәнді қосу жалғыз кортежді екінші қатынасқа қосумен орындалады. Сонымен бірге екінші қатынаста анықталған пәндер тізімдерін бірге топтардың кез келген санын сақтай аламыз (әзірше студенттер тізімдері қосылмаған болсада).</a:t>
            </a:r>
          </a:p>
          <a:p>
            <a:pPr algn="just">
              <a:spcAft>
                <a:spcPts val="0"/>
              </a:spcAft>
            </a:pPr>
            <a:r>
              <a:rPr lang="kk-KZ" b="0" i="0" dirty="0">
                <a:solidFill>
                  <a:srgbClr val="000000"/>
                </a:solidFill>
                <a:effectLst/>
                <a:latin typeface="Times New Roman" panose="02020603050405020304" pitchFamily="18" charset="0"/>
              </a:rPr>
              <a:t>         Бесінші нормалы форма 5</a:t>
            </a:r>
            <a:r>
              <a:rPr lang="en-US" b="0" i="0" dirty="0">
                <a:solidFill>
                  <a:srgbClr val="000000"/>
                </a:solidFill>
                <a:effectLst/>
                <a:latin typeface="Times New Roman" panose="02020603050405020304" pitchFamily="18" charset="0"/>
              </a:rPr>
              <a:t>NF </a:t>
            </a:r>
            <a:r>
              <a:rPr lang="kk-KZ" b="0" i="0" dirty="0">
                <a:solidFill>
                  <a:srgbClr val="000000"/>
                </a:solidFill>
                <a:effectLst/>
                <a:latin typeface="Times New Roman" panose="02020603050405020304" pitchFamily="18" charset="0"/>
              </a:rPr>
              <a:t>соңғы нормалы форма болып табылады. Практикада ол сирек қолданылады. Көбінесе теориялық зерттеу ретінде қарастырылады.</a:t>
            </a:r>
          </a:p>
          <a:p>
            <a:pPr algn="just">
              <a:spcAft>
                <a:spcPts val="0"/>
              </a:spcAft>
            </a:pPr>
            <a:r>
              <a:rPr lang="kk-KZ" b="0" i="0" dirty="0">
                <a:solidFill>
                  <a:srgbClr val="000000"/>
                </a:solidFill>
                <a:effectLst/>
                <a:latin typeface="Times New Roman" panose="02020603050405020304" pitchFamily="18" charset="0"/>
              </a:rPr>
              <a:t> </a:t>
            </a:r>
          </a:p>
          <a:p>
            <a:endParaRPr lang="en-US" dirty="0"/>
          </a:p>
        </p:txBody>
      </p:sp>
    </p:spTree>
    <p:extLst>
      <p:ext uri="{BB962C8B-B14F-4D97-AF65-F5344CB8AC3E}">
        <p14:creationId xmlns:p14="http://schemas.microsoft.com/office/powerpoint/2010/main" val="42791097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8354" y="1161125"/>
            <a:ext cx="7799294" cy="93424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Мысал</a:t>
            </a:r>
            <a:r>
              <a:rPr kumimoji="0" lang="ru-RU" altLang="ru-RU" sz="2100" b="0" i="0" u="none" strike="noStrike" cap="none" normalizeH="0" baseline="0" dirty="0">
                <a:ln>
                  <a:noFill/>
                </a:ln>
                <a:solidFill>
                  <a:srgbClr val="202124"/>
                </a:solidFill>
                <a:effectLst/>
                <a:latin typeface="inherit"/>
              </a:rPr>
              <a:t>: 4NF-ге </a:t>
            </a:r>
            <a:r>
              <a:rPr kumimoji="0" lang="ru-RU" altLang="ru-RU" sz="2100" b="0" i="0" u="none" strike="noStrike" cap="none" normalizeH="0" baseline="0" dirty="0" err="1">
                <a:ln>
                  <a:noFill/>
                </a:ln>
                <a:solidFill>
                  <a:srgbClr val="202124"/>
                </a:solidFill>
                <a:effectLst/>
                <a:latin typeface="inherit"/>
              </a:rPr>
              <a:t>трансляциялау</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Кемелер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кеме</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олар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жасайтын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ұшулар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Voyage</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және</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капитандар</a:t>
            </a:r>
            <a:r>
              <a:rPr kumimoji="0" lang="ru-RU" altLang="ru-RU" sz="2100" b="0" i="0" u="none" strike="noStrike" cap="none" normalizeH="0" baseline="0" dirty="0">
                <a:ln>
                  <a:noFill/>
                </a:ln>
                <a:solidFill>
                  <a:srgbClr val="202124"/>
                </a:solidFill>
                <a:effectLst/>
                <a:latin typeface="inherit"/>
              </a:rPr>
              <a:t> (капитан) </a:t>
            </a:r>
            <a:r>
              <a:rPr kumimoji="0" lang="ru-RU" altLang="ru-RU" sz="2100" b="0" i="0" u="none" strike="noStrike" cap="none" normalizeH="0" baseline="0" dirty="0" err="1">
                <a:ln>
                  <a:noFill/>
                </a:ln>
                <a:solidFill>
                  <a:srgbClr val="202124"/>
                </a:solidFill>
                <a:effectLst/>
                <a:latin typeface="inherit"/>
              </a:rPr>
              <a:t>туралы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ақпаратты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қамтитын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қатынасты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қарастырыңыз</a:t>
            </a:r>
            <a:r>
              <a:rPr kumimoji="0" lang="ru-RU" altLang="ru-RU" sz="2100" b="0" i="0" u="none" strike="noStrike" cap="none" normalizeH="0" baseline="0" dirty="0">
                <a:ln>
                  <a:noFill/>
                </a:ln>
                <a:solidFill>
                  <a:srgbClr val="202124"/>
                </a:solidFill>
                <a:effectLst/>
                <a:latin typeface="inherit"/>
              </a:rPr>
              <a:t>.</a:t>
            </a:r>
            <a:r>
              <a:rPr kumimoji="0" lang="ru-RU" altLang="ru-RU" sz="11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Group 69">
            <a:extLst>
              <a:ext uri="{FF2B5EF4-FFF2-40B4-BE49-F238E27FC236}">
                <a16:creationId xmlns:a16="http://schemas.microsoft.com/office/drawing/2014/main" id="{4FA46D44-BC7F-47AE-8013-0E83D9B331AC}"/>
              </a:ext>
            </a:extLst>
          </p:cNvPr>
          <p:cNvGraphicFramePr>
            <a:graphicFrameLocks/>
          </p:cNvGraphicFramePr>
          <p:nvPr>
            <p:extLst>
              <p:ext uri="{D42A27DB-BD31-4B8C-83A1-F6EECF244321}">
                <p14:modId xmlns:p14="http://schemas.microsoft.com/office/powerpoint/2010/main" val="2383567038"/>
              </p:ext>
            </p:extLst>
          </p:nvPr>
        </p:nvGraphicFramePr>
        <p:xfrm>
          <a:off x="1894115" y="2351314"/>
          <a:ext cx="7119258" cy="3360561"/>
        </p:xfrm>
        <a:graphic>
          <a:graphicData uri="http://schemas.openxmlformats.org/drawingml/2006/table">
            <a:tbl>
              <a:tblPr/>
              <a:tblGrid>
                <a:gridCol w="1045084">
                  <a:extLst>
                    <a:ext uri="{9D8B030D-6E8A-4147-A177-3AD203B41FA5}">
                      <a16:colId xmlns:a16="http://schemas.microsoft.com/office/drawing/2014/main" val="592267611"/>
                    </a:ext>
                  </a:extLst>
                </a:gridCol>
                <a:gridCol w="1530938">
                  <a:extLst>
                    <a:ext uri="{9D8B030D-6E8A-4147-A177-3AD203B41FA5}">
                      <a16:colId xmlns:a16="http://schemas.microsoft.com/office/drawing/2014/main" val="3428771218"/>
                    </a:ext>
                  </a:extLst>
                </a:gridCol>
                <a:gridCol w="4543236">
                  <a:extLst>
                    <a:ext uri="{9D8B030D-6E8A-4147-A177-3AD203B41FA5}">
                      <a16:colId xmlns:a16="http://schemas.microsoft.com/office/drawing/2014/main" val="182753718"/>
                    </a:ext>
                  </a:extLst>
                </a:gridCol>
              </a:tblGrid>
              <a:tr h="241845">
                <a:tc gridSpan="3">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ru-RU" altLang="ru-RU" sz="900" b="1" i="0" u="none" strike="noStrike" cap="none" normalizeH="0" baseline="0">
                          <a:ln>
                            <a:noFill/>
                          </a:ln>
                          <a:solidFill>
                            <a:srgbClr val="000000"/>
                          </a:solidFill>
                          <a:effectLst/>
                          <a:latin typeface="Arial Unicode MS" pitchFamily="34" charset="-128"/>
                          <a:ea typeface="Arial Unicode MS" pitchFamily="34" charset="-128"/>
                        </a:rPr>
                        <a:t>Отношение КАПИТАН_КОРАБЛЬ_РЕЙС</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anchor="ctr" horzOverflow="overflow">
                    <a:lnL cap="flat">
                      <a:noFill/>
                    </a:lnL>
                    <a:lnR cap="flat">
                      <a:noFill/>
                    </a:lnR>
                    <a:lnT cap="flat">
                      <a:noFill/>
                    </a:lnT>
                    <a:lnB>
                      <a:noFill/>
                    </a:lnB>
                    <a:lnTlToBr>
                      <a:noFill/>
                    </a:lnTlToBr>
                    <a:lnBlToTr>
                      <a:noFill/>
                    </a:lnBlToTr>
                    <a:solidFill>
                      <a:srgbClr val="EAEAEA"/>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415822969"/>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Акбар</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Иванов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Санкт-Петербург - Калининград</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804463330"/>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Акбар</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Петров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a:ln>
                            <a:noFill/>
                          </a:ln>
                          <a:solidFill>
                            <a:srgbClr val="000000"/>
                          </a:solidFill>
                          <a:effectLst/>
                          <a:latin typeface="Arial Unicode MS" pitchFamily="34" charset="-128"/>
                          <a:ea typeface="Arial Unicode MS" pitchFamily="34" charset="-128"/>
                        </a:rPr>
                        <a:t>Санкт-Петербург - Калининград</a:t>
                      </a:r>
                      <a:endParaRPr kumimoji="0" lang="ru-RU" altLang="ru-RU" sz="900" b="0" i="0" u="none" strike="noStrike" cap="none" normalizeH="0" baseline="0" dirty="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1681753420"/>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Акбар</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Ивлев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Санкт-Петербург - Калининград</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3485787029"/>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Акбар</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Прохоров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Санкт-Петербург - Калининград</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2027351195"/>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Акбар</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Лазарев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Санкт-Петербург- Лондон</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287460828"/>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Акбар</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Прохоров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Санкт-Петербург- Лондон</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850737121"/>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Жучка</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Петров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Санкт-Петербург - Марсель</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2593546203"/>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Жучка</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Фролов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Санкт-Петербург - Стокгольм</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a:noFill/>
                    </a:lnB>
                    <a:lnTlToBr>
                      <a:noFill/>
                    </a:lnTlToBr>
                    <a:lnBlToTr>
                      <a:noFill/>
                    </a:lnBlToTr>
                    <a:solidFill>
                      <a:srgbClr val="EAEAEA"/>
                    </a:solidFill>
                  </a:tcPr>
                </a:tc>
                <a:extLst>
                  <a:ext uri="{0D108BD9-81ED-4DB2-BD59-A6C34878D82A}">
                    <a16:rowId xmlns:a16="http://schemas.microsoft.com/office/drawing/2014/main" val="2271241000"/>
                  </a:ext>
                </a:extLst>
              </a:tr>
              <a:tr h="346524">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Жучка</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cap="flat">
                      <a:noFill/>
                    </a:lnL>
                    <a:lnR>
                      <a:noFill/>
                    </a:lnR>
                    <a:lnT>
                      <a:noFill/>
                    </a:lnT>
                    <a:lnB cap="flat">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a:ln>
                            <a:noFill/>
                          </a:ln>
                          <a:solidFill>
                            <a:srgbClr val="000000"/>
                          </a:solidFill>
                          <a:effectLst/>
                          <a:latin typeface="Arial Unicode MS" pitchFamily="34" charset="-128"/>
                          <a:ea typeface="Arial Unicode MS" pitchFamily="34" charset="-128"/>
                        </a:rPr>
                        <a:t>Ивлев</a:t>
                      </a:r>
                      <a:endParaRPr kumimoji="0" lang="ru-RU" altLang="ru-RU" sz="900" b="0" i="0" u="none" strike="noStrike" cap="none" normalizeH="0" baseline="0">
                        <a:ln>
                          <a:noFill/>
                        </a:ln>
                        <a:solidFill>
                          <a:schemeClr val="tx1"/>
                        </a:solidFill>
                        <a:effectLst/>
                        <a:latin typeface="Arial Unicode MS" pitchFamily="34" charset="-128"/>
                        <a:ea typeface="Arial Unicode MS" pitchFamily="34" charset="-128"/>
                      </a:endParaRPr>
                    </a:p>
                  </a:txBody>
                  <a:tcPr marT="32968" marB="32968" horzOverflow="overflow">
                    <a:lnL>
                      <a:noFill/>
                    </a:lnL>
                    <a:lnR>
                      <a:noFill/>
                    </a:lnR>
                    <a:lnT>
                      <a:noFill/>
                    </a:lnT>
                    <a:lnB cap="flat">
                      <a:noFill/>
                    </a:lnB>
                    <a:lnTlToBr>
                      <a:noFill/>
                    </a:lnTlToBr>
                    <a:lnBlToTr>
                      <a:noFill/>
                    </a:lnBlToTr>
                    <a:solidFill>
                      <a:srgbClr val="EAEAEA"/>
                    </a:solidFill>
                  </a:tcPr>
                </a:tc>
                <a:tc>
                  <a:txBody>
                    <a:bodyPr/>
                    <a:lstStyle>
                      <a:lvl1pPr marL="342900" indent="-342900">
                        <a:spcBef>
                          <a:spcPct val="20000"/>
                        </a:spcBef>
                        <a:buSzPct val="85000"/>
                        <a:defRPr sz="28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defRPr sz="24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defRPr sz="20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defRPr>
                          <a:solidFill>
                            <a:schemeClr val="tx1"/>
                          </a:solidFill>
                          <a:latin typeface="Times New Roman" panose="02020603050405020304" pitchFamily="18" charset="0"/>
                        </a:defRPr>
                      </a:lvl4pPr>
                      <a:lvl5pPr marL="2057400" indent="-228600">
                        <a:spcBef>
                          <a:spcPct val="20000"/>
                        </a:spcBef>
                        <a:defRPr>
                          <a:solidFill>
                            <a:schemeClr val="tx1"/>
                          </a:solidFill>
                          <a:latin typeface="Times New Roman" panose="02020603050405020304" pitchFamily="18" charset="0"/>
                        </a:defRPr>
                      </a:lvl5pPr>
                      <a:lvl6pPr marL="2514600" indent="-228600" fontAlgn="base">
                        <a:spcBef>
                          <a:spcPct val="20000"/>
                        </a:spcBef>
                        <a:spcAft>
                          <a:spcPct val="0"/>
                        </a:spcAft>
                        <a:defRPr>
                          <a:solidFill>
                            <a:schemeClr val="tx1"/>
                          </a:solidFill>
                          <a:latin typeface="Times New Roman" panose="02020603050405020304" pitchFamily="18" charset="0"/>
                        </a:defRPr>
                      </a:lvl6pPr>
                      <a:lvl7pPr marL="2971800" indent="-228600" fontAlgn="base">
                        <a:spcBef>
                          <a:spcPct val="20000"/>
                        </a:spcBef>
                        <a:spcAft>
                          <a:spcPct val="0"/>
                        </a:spcAft>
                        <a:defRPr>
                          <a:solidFill>
                            <a:schemeClr val="tx1"/>
                          </a:solidFill>
                          <a:latin typeface="Times New Roman" panose="02020603050405020304" pitchFamily="18" charset="0"/>
                        </a:defRPr>
                      </a:lvl7pPr>
                      <a:lvl8pPr marL="3429000" indent="-228600" fontAlgn="base">
                        <a:spcBef>
                          <a:spcPct val="20000"/>
                        </a:spcBef>
                        <a:spcAft>
                          <a:spcPct val="0"/>
                        </a:spcAft>
                        <a:defRPr>
                          <a:solidFill>
                            <a:schemeClr val="tx1"/>
                          </a:solidFill>
                          <a:latin typeface="Times New Roman" panose="02020603050405020304" pitchFamily="18" charset="0"/>
                        </a:defRPr>
                      </a:lvl8pPr>
                      <a:lvl9pPr marL="3886200" indent="-228600" fontAlgn="base">
                        <a:spcBef>
                          <a:spcPct val="2000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ru-RU" altLang="ru-RU" sz="900" b="0" i="0" u="none" strike="noStrike" cap="none" normalizeH="0" baseline="0" dirty="0">
                          <a:ln>
                            <a:noFill/>
                          </a:ln>
                          <a:solidFill>
                            <a:srgbClr val="000000"/>
                          </a:solidFill>
                          <a:effectLst/>
                          <a:latin typeface="Arial Unicode MS" pitchFamily="34" charset="-128"/>
                          <a:ea typeface="Arial Unicode MS" pitchFamily="34" charset="-128"/>
                        </a:rPr>
                        <a:t>Санкт-Петербург - Стокгольм</a:t>
                      </a:r>
                      <a:endParaRPr kumimoji="0" lang="ru-RU" altLang="ru-RU" sz="900" b="0" i="0" u="none" strike="noStrike" cap="none" normalizeH="0" baseline="0" dirty="0">
                        <a:ln>
                          <a:noFill/>
                        </a:ln>
                        <a:solidFill>
                          <a:schemeClr val="tx1"/>
                        </a:solidFill>
                        <a:effectLst/>
                        <a:latin typeface="Arial Unicode MS" pitchFamily="34" charset="-128"/>
                        <a:ea typeface="Arial Unicode MS" pitchFamily="34" charset="-128"/>
                      </a:endParaRPr>
                    </a:p>
                  </a:txBody>
                  <a:tcPr marT="32968" marB="32968" horzOverflow="overflow">
                    <a:lnL>
                      <a:noFill/>
                    </a:lnL>
                    <a:lnR cap="flat">
                      <a:noFill/>
                    </a:lnR>
                    <a:lnT>
                      <a:noFill/>
                    </a:lnT>
                    <a:lnB cap="flat">
                      <a:noFill/>
                    </a:lnB>
                    <a:lnTlToBr>
                      <a:noFill/>
                    </a:lnTlToBr>
                    <a:lnBlToTr>
                      <a:noFill/>
                    </a:lnBlToTr>
                    <a:solidFill>
                      <a:srgbClr val="EAEAEA"/>
                    </a:solidFill>
                  </a:tcPr>
                </a:tc>
                <a:extLst>
                  <a:ext uri="{0D108BD9-81ED-4DB2-BD59-A6C34878D82A}">
                    <a16:rowId xmlns:a16="http://schemas.microsoft.com/office/drawing/2014/main" val="560487624"/>
                  </a:ext>
                </a:extLst>
              </a:tr>
            </a:tbl>
          </a:graphicData>
        </a:graphic>
      </p:graphicFrame>
    </p:spTree>
    <p:extLst>
      <p:ext uri="{BB962C8B-B14F-4D97-AF65-F5344CB8AC3E}">
        <p14:creationId xmlns:p14="http://schemas.microsoft.com/office/powerpoint/2010/main" val="11976077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41863" y="1497992"/>
            <a:ext cx="8477794" cy="1903737"/>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Қатынас</a:t>
            </a:r>
            <a:r>
              <a:rPr kumimoji="0" lang="ru-RU" altLang="ru-RU" sz="2100" b="0" i="0" u="none" strike="noStrike" cap="none" normalizeH="0" baseline="0" dirty="0">
                <a:ln>
                  <a:noFill/>
                </a:ln>
                <a:solidFill>
                  <a:srgbClr val="202124"/>
                </a:solidFill>
                <a:effectLst/>
                <a:latin typeface="inherit"/>
              </a:rPr>
              <a:t> BCNF-де </a:t>
            </a:r>
            <a:r>
              <a:rPr kumimoji="0" lang="ru-RU" altLang="ru-RU" sz="2100" b="0" i="0" u="none" strike="noStrike" cap="none" normalizeH="0" baseline="0" dirty="0" err="1">
                <a:ln>
                  <a:noFill/>
                </a:ln>
                <a:solidFill>
                  <a:srgbClr val="202124"/>
                </a:solidFill>
                <a:effectLst/>
                <a:latin typeface="inherit"/>
              </a:rPr>
              <a:t>және</a:t>
            </a:r>
            <a:r>
              <a:rPr kumimoji="0" lang="ru-RU" altLang="ru-RU" sz="2100" b="0" i="0" u="none" strike="noStrike" cap="none" normalizeH="0" baseline="0" dirty="0">
                <a:ln>
                  <a:noFill/>
                </a:ln>
                <a:solidFill>
                  <a:srgbClr val="202124"/>
                </a:solidFill>
                <a:effectLst/>
                <a:latin typeface="inherit"/>
              </a:rPr>
              <a:t> тек </a:t>
            </a:r>
            <a:r>
              <a:rPr kumimoji="0" lang="ru-RU" altLang="ru-RU" sz="2100" b="0" i="0" u="none" strike="noStrike" cap="none" normalizeH="0" baseline="0" dirty="0" err="1">
                <a:ln>
                  <a:noFill/>
                </a:ln>
                <a:solidFill>
                  <a:srgbClr val="202124"/>
                </a:solidFill>
                <a:effectLst/>
                <a:latin typeface="inherit"/>
              </a:rPr>
              <a:t>көп</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мәнді</a:t>
            </a:r>
            <a:r>
              <a:rPr kumimoji="0" lang="ru-RU" altLang="ru-RU" sz="2100" b="0" i="0" u="none" strike="noStrike" cap="none" normalizeH="0" baseline="0" dirty="0">
                <a:ln>
                  <a:noFill/>
                </a:ln>
                <a:solidFill>
                  <a:srgbClr val="202124"/>
                </a:solidFill>
                <a:effectLst/>
                <a:latin typeface="inherit"/>
              </a:rPr>
              <a:t> </a:t>
            </a:r>
            <a:r>
              <a:rPr lang="ru-KZ" altLang="ru-RU" sz="2100" dirty="0" err="1">
                <a:solidFill>
                  <a:srgbClr val="202124"/>
                </a:solidFill>
                <a:latin typeface="inherit"/>
              </a:rPr>
              <a:t>функционалды</a:t>
            </a:r>
            <a:r>
              <a:rPr lang="ru-KZ" altLang="ru-RU" sz="2100" dirty="0">
                <a:solidFill>
                  <a:srgbClr val="202124"/>
                </a:solidFill>
                <a:latin typeface="inherit"/>
              </a:rPr>
              <a:t> </a:t>
            </a:r>
            <a:r>
              <a:rPr lang="kk-KZ" altLang="ru-RU" sz="2100" dirty="0">
                <a:solidFill>
                  <a:srgbClr val="202124"/>
                </a:solidFill>
                <a:latin typeface="inherit"/>
              </a:rPr>
              <a:t>тәуелділікті</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қамтиды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Дегенмен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жоюдың</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аномалиясы</a:t>
            </a:r>
            <a:r>
              <a:rPr kumimoji="0" lang="ru-RU" altLang="ru-RU" sz="2100" b="0" i="0" u="none" strike="noStrike" cap="none" normalizeH="0" baseline="0" dirty="0">
                <a:ln>
                  <a:noFill/>
                </a:ln>
                <a:solidFill>
                  <a:srgbClr val="202124"/>
                </a:solidFill>
                <a:effectLst/>
                <a:latin typeface="inherit"/>
              </a:rPr>
              <a:t> бар: капитан Петров </a:t>
            </a:r>
            <a:r>
              <a:rPr kumimoji="0" lang="ru-RU" altLang="ru-RU" sz="2100" b="0" i="0" u="none" strike="noStrike" cap="none" normalizeH="0" baseline="0" dirty="0" err="1">
                <a:ln>
                  <a:noFill/>
                </a:ln>
                <a:solidFill>
                  <a:srgbClr val="202124"/>
                </a:solidFill>
                <a:effectLst/>
                <a:latin typeface="inherit"/>
              </a:rPr>
              <a:t>зейнеткерлікке</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шығып</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ол</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туралы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барлық</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кортеждер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жойылса</a:t>
            </a:r>
            <a:r>
              <a:rPr kumimoji="0" lang="ru-RU" altLang="ru-RU" sz="2100" b="0" i="0" u="none" strike="noStrike" cap="none" normalizeH="0" baseline="0" dirty="0">
                <a:ln>
                  <a:noFill/>
                </a:ln>
                <a:solidFill>
                  <a:srgbClr val="202124"/>
                </a:solidFill>
                <a:effectLst/>
                <a:latin typeface="inherit"/>
              </a:rPr>
              <a:t>, «Жучка» </a:t>
            </a:r>
            <a:r>
              <a:rPr kumimoji="0" lang="ru-RU" altLang="ru-RU" sz="2100" b="0" i="0" u="none" strike="noStrike" cap="none" normalizeH="0" baseline="0" dirty="0" err="1">
                <a:ln>
                  <a:noFill/>
                </a:ln>
                <a:solidFill>
                  <a:srgbClr val="202124"/>
                </a:solidFill>
                <a:effectLst/>
                <a:latin typeface="inherit"/>
              </a:rPr>
              <a:t>кемесі</a:t>
            </a:r>
            <a:r>
              <a:rPr kumimoji="0" lang="ru-RU" altLang="ru-RU" sz="2100" b="0" i="0" u="none" strike="noStrike" cap="none" normalizeH="0" baseline="0" dirty="0">
                <a:ln>
                  <a:noFill/>
                </a:ln>
                <a:solidFill>
                  <a:srgbClr val="202124"/>
                </a:solidFill>
                <a:effectLst/>
                <a:latin typeface="inherit"/>
              </a:rPr>
              <a:t> Санкт-Петербург - Марсель </a:t>
            </a:r>
            <a:r>
              <a:rPr kumimoji="0" lang="ru-RU" altLang="ru-RU" sz="2100" b="0" i="0" u="none" strike="noStrike" cap="none" normalizeH="0" baseline="0" dirty="0" err="1">
                <a:ln>
                  <a:noFill/>
                </a:ln>
                <a:solidFill>
                  <a:srgbClr val="202124"/>
                </a:solidFill>
                <a:effectLst/>
                <a:latin typeface="inherit"/>
              </a:rPr>
              <a:t>рейсін</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орындайтыны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туралы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ақпарат</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жоғалады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Егер</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біз</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жаңа</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рейсті</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қоссақ</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онда</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біздің</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қатынасымызға</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бірнеше</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кортежді</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енгізу</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қажет</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болуы</a:t>
            </a:r>
            <a:r>
              <a:rPr kumimoji="0" lang="ru-RU" altLang="ru-RU" sz="2100" b="0" i="0" u="none" strike="noStrike" cap="none" normalizeH="0" baseline="0" dirty="0">
                <a:ln>
                  <a:noFill/>
                </a:ln>
                <a:solidFill>
                  <a:srgbClr val="202124"/>
                </a:solidFill>
                <a:effectLst/>
                <a:latin typeface="inherit"/>
              </a:rPr>
              <a:t> </a:t>
            </a:r>
            <a:r>
              <a:rPr kumimoji="0" lang="ru-RU" altLang="ru-RU" sz="2100" b="0" i="0" u="none" strike="noStrike" cap="none" normalizeH="0" baseline="0" dirty="0" err="1">
                <a:ln>
                  <a:noFill/>
                </a:ln>
                <a:solidFill>
                  <a:srgbClr val="202124"/>
                </a:solidFill>
                <a:effectLst/>
                <a:latin typeface="inherit"/>
              </a:rPr>
              <a:t>мүмкін</a:t>
            </a:r>
            <a:r>
              <a:rPr kumimoji="0" lang="ru-RU" altLang="ru-RU" sz="2100" b="0" i="0" u="none" strike="noStrike" cap="none" normalizeH="0" baseline="0" dirty="0">
                <a:ln>
                  <a:noFill/>
                </a:ln>
                <a:solidFill>
                  <a:srgbClr val="202124"/>
                </a:solidFill>
                <a:effectLst/>
                <a:latin typeface="inherit"/>
              </a:rPr>
              <a:t>.</a:t>
            </a:r>
            <a:r>
              <a:rPr kumimoji="0" lang="ru-RU" altLang="ru-RU" sz="1100" b="0" i="0" u="none" strike="noStrike" cap="none" normalizeH="0" baseline="0" dirty="0">
                <a:ln>
                  <a:noFill/>
                </a:ln>
                <a:solidFill>
                  <a:schemeClr val="tx1"/>
                </a:solidFill>
                <a:effectLst/>
              </a:rPr>
              <a:t> </a:t>
            </a:r>
            <a:endParaRPr kumimoji="0" lang="ru-RU" altLang="ru-RU" sz="1800" b="0" i="0" u="none" strike="noStrike" cap="none" normalizeH="0" baseline="0" dirty="0">
              <a:ln>
                <a:noFill/>
              </a:ln>
              <a:solidFill>
                <a:schemeClr val="tx1"/>
              </a:solidFill>
              <a:effectLst/>
              <a:latin typeface="Arial" panose="020B0604020202020204" pitchFamily="34" charset="0"/>
            </a:endParaRPr>
          </a:p>
        </p:txBody>
      </p:sp>
      <p:pic>
        <p:nvPicPr>
          <p:cNvPr id="3" name="Picture 39" descr="Отношение с многозначными зависимостя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3951" y="3762103"/>
            <a:ext cx="7900471" cy="89970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7" descr="Отношение в 4НФ"/>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277" y="5041900"/>
            <a:ext cx="4632325" cy="86677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3100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724295" y="913051"/>
            <a:ext cx="8451669" cy="218073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бесінші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формада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(5NF)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егер</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ол</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4NF-де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болса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және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оның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проекцияларына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қосылу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тәуелділігін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қанағаттандырса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5NF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проекцияланған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қосылыстары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бар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қалыпты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пішін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те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аталады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Ол</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үштен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көптен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көпке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FD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үш</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немесе</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одан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да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қатынастарды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шешу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үшін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пайдаланылады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4" name="Picture 5" descr="Отношение с несколькими многозначными зависимостям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7379" y="3827093"/>
            <a:ext cx="5495925" cy="24145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8479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Отношение в 5Н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801" y="1030106"/>
            <a:ext cx="7440205" cy="23669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1"/>
          <p:cNvSpPr>
            <a:spLocks noChangeArrowheads="1"/>
          </p:cNvSpPr>
          <p:nvPr/>
        </p:nvSpPr>
        <p:spPr bwMode="auto">
          <a:xfrm>
            <a:off x="1660550" y="3686988"/>
            <a:ext cx="7944706" cy="2180736"/>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7457" rIns="0" bIns="-17457"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5NF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азайту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үш</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бастапқы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байланыстыратын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басқа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енгізуден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тұрады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Құрамында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көп</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мәнді</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FD бар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қатынасты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5NF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дейін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азайту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процедурасы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қосылымдардағы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жалған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кортеждердің</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пайда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болуын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болдырмауға</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мүмкіндік</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беретін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байланыстыру</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қатынасын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құрудан</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a:t>
            </a:r>
            <a:r>
              <a:rPr kumimoji="0" lang="ru-RU" altLang="ru-RU" sz="24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тұрады</a:t>
            </a:r>
            <a:r>
              <a:rPr kumimoji="0" lang="ru-RU" altLang="ru-RU" sz="24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a:t>
            </a:r>
            <a:r>
              <a:rPr kumimoji="0" lang="ru-RU" altLang="ru-RU"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611072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64341" y="1090589"/>
            <a:ext cx="9637485" cy="4893647"/>
          </a:xfrm>
          <a:prstGeom prst="rect">
            <a:avLst/>
          </a:prstGeom>
        </p:spPr>
        <p:txBody>
          <a:bodyPr wrap="square">
            <a:spAutoFit/>
          </a:bodyPr>
          <a:lstStyle/>
          <a:p>
            <a:pPr algn="just"/>
            <a:r>
              <a:rPr lang="ru-RU" sz="2400" b="1"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Boyce-</a:t>
            </a:r>
            <a:r>
              <a:rPr lang="en-US" sz="2400" b="1" dirty="0" err="1">
                <a:effectLst/>
                <a:latin typeface="Times New Roman" panose="02020603050405020304" pitchFamily="18" charset="0"/>
                <a:cs typeface="Times New Roman" panose="02020603050405020304" pitchFamily="18" charset="0"/>
              </a:rPr>
              <a:t>Codd</a:t>
            </a:r>
            <a:r>
              <a:rPr lang="en-US"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қалыпты</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пішіні</a:t>
            </a:r>
            <a:r>
              <a:rPr lang="ru-RU" sz="2400" b="1" dirty="0">
                <a:effectLst/>
                <a:latin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cs typeface="Times New Roman" panose="02020603050405020304" pitchFamily="18" charset="0"/>
              </a:rPr>
              <a:t>BCNF)</a:t>
            </a:r>
            <a:r>
              <a:rPr lang="ru-RU" sz="2400" b="1" dirty="0">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Қатынас</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айнымалысы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Бойс</a:t>
            </a:r>
            <a:r>
              <a:rPr lang="ru-RU" sz="2400" b="0" dirty="0">
                <a:effectLst/>
                <a:latin typeface="Times New Roman" panose="02020603050405020304" pitchFamily="18" charset="0"/>
                <a:cs typeface="Times New Roman" panose="02020603050405020304" pitchFamily="18" charset="0"/>
              </a:rPr>
              <a:t>-Кодд </a:t>
            </a:r>
            <a:r>
              <a:rPr lang="ru-RU" sz="2400" b="0" dirty="0" err="1">
                <a:effectLst/>
                <a:latin typeface="Times New Roman" panose="02020603050405020304" pitchFamily="18" charset="0"/>
                <a:cs typeface="Times New Roman" panose="02020603050405020304" pitchFamily="18" charset="0"/>
              </a:rPr>
              <a:t>қалыпты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пішінінде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басқаша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айтқанда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күшті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үшінші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қалыпты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формада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егер</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оның</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әрбір</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тривиальды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емес</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және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солға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қайтарылмайтын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функционалдық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тәуелділікте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оның</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анықтаушысы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ретінде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қандай</a:t>
            </a:r>
            <a:r>
              <a:rPr lang="ru-RU" sz="2400" b="0" dirty="0">
                <a:effectLst/>
                <a:latin typeface="Times New Roman" panose="02020603050405020304" pitchFamily="18" charset="0"/>
                <a:cs typeface="Times New Roman" panose="02020603050405020304" pitchFamily="18" charset="0"/>
              </a:rPr>
              <a:t> да </a:t>
            </a:r>
            <a:r>
              <a:rPr lang="ru-RU" sz="2400" b="0" dirty="0" err="1">
                <a:effectLst/>
                <a:latin typeface="Times New Roman" panose="02020603050405020304" pitchFamily="18" charset="0"/>
                <a:cs typeface="Times New Roman" panose="02020603050405020304" pitchFamily="18" charset="0"/>
              </a:rPr>
              <a:t>бір</a:t>
            </a:r>
            <a:r>
              <a:rPr lang="ru-RU" sz="2400" b="0"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әлеуетті</a:t>
            </a:r>
            <a:r>
              <a:rPr lang="ru-RU" sz="2400" b="0" u="none" strike="noStrike"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кілті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болған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жағдайда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ғана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болады</a:t>
            </a:r>
            <a:r>
              <a:rPr lang="ru-RU" sz="2400" b="0" dirty="0">
                <a:effectLst/>
                <a:latin typeface="Times New Roman" panose="02020603050405020304" pitchFamily="18" charset="0"/>
                <a:cs typeface="Times New Roman" panose="02020603050405020304" pitchFamily="18" charset="0"/>
              </a:rPr>
              <a:t> .</a:t>
            </a:r>
          </a:p>
          <a:p>
            <a:pPr algn="just"/>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Төртінші</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қалыпты</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пішін</a:t>
            </a:r>
            <a:r>
              <a:rPr lang="ru-RU" sz="2400" b="1" dirty="0">
                <a:effectLst/>
                <a:latin typeface="Times New Roman" panose="02020603050405020304" pitchFamily="18" charset="0"/>
                <a:cs typeface="Times New Roman" panose="02020603050405020304" pitchFamily="18" charset="0"/>
              </a:rPr>
              <a:t> (4</a:t>
            </a:r>
            <a:r>
              <a:rPr lang="en-US" sz="2400" b="1" dirty="0">
                <a:effectLst/>
                <a:latin typeface="Times New Roman" panose="02020603050405020304" pitchFamily="18" charset="0"/>
                <a:cs typeface="Times New Roman" panose="02020603050405020304" pitchFamily="18" charset="0"/>
              </a:rPr>
              <a:t>NF) </a:t>
            </a:r>
            <a:r>
              <a:rPr lang="ru-RU" sz="2400" b="0" dirty="0" err="1">
                <a:effectLst/>
                <a:latin typeface="Times New Roman" panose="02020603050405020304" pitchFamily="18" charset="0"/>
                <a:cs typeface="Times New Roman" panose="02020603050405020304" pitchFamily="18" charset="0"/>
              </a:rPr>
              <a:t>Қатынас</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айнымалысы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төртінші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қалыпты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пішінде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болады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егер</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ол</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Бойс</a:t>
            </a:r>
            <a:r>
              <a:rPr lang="ru-RU" sz="2400" b="0" dirty="0">
                <a:effectLst/>
                <a:latin typeface="Times New Roman" panose="02020603050405020304" pitchFamily="18" charset="0"/>
                <a:cs typeface="Times New Roman" panose="02020603050405020304" pitchFamily="18" charset="0"/>
              </a:rPr>
              <a:t>-Кодд </a:t>
            </a:r>
            <a:r>
              <a:rPr lang="ru-RU" sz="2400" b="0" dirty="0" err="1">
                <a:effectLst/>
                <a:latin typeface="Times New Roman" panose="02020603050405020304" pitchFamily="18" charset="0"/>
                <a:cs typeface="Times New Roman" panose="02020603050405020304" pitchFamily="18" charset="0"/>
              </a:rPr>
              <a:t>қалыпты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пішімінде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болса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және</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тривиальды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емес</a:t>
            </a:r>
            <a:r>
              <a:rPr lang="ru-RU" sz="2400" b="0"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көп</a:t>
            </a:r>
            <a:r>
              <a:rPr lang="ru-RU" sz="2400" b="0" u="none" strike="noStrike"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мәнді</a:t>
            </a:r>
            <a:r>
              <a:rPr lang="ru-RU" sz="2400" b="0" u="none" strike="noStrike" dirty="0">
                <a:effectLst/>
                <a:latin typeface="Times New Roman" panose="02020603050405020304" pitchFamily="18" charset="0"/>
                <a:cs typeface="Times New Roman" panose="02020603050405020304" pitchFamily="18" charset="0"/>
              </a:rPr>
              <a:t> </a:t>
            </a:r>
            <a:r>
              <a:rPr lang="ru-RU" sz="2400" b="0" u="none" strike="noStrike" dirty="0" err="1">
                <a:effectLst/>
                <a:latin typeface="Times New Roman" panose="02020603050405020304" pitchFamily="18" charset="0"/>
                <a:cs typeface="Times New Roman" panose="02020603050405020304" pitchFamily="18" charset="0"/>
              </a:rPr>
              <a:t>тәуелділіктерді</a:t>
            </a:r>
            <a:r>
              <a:rPr lang="ru-RU" sz="2400" dirty="0">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қамтымаса</a:t>
            </a:r>
            <a:r>
              <a:rPr lang="ru-RU" sz="2400" b="0" dirty="0">
                <a:effectLst/>
                <a:latin typeface="Times New Roman" panose="02020603050405020304" pitchFamily="18" charset="0"/>
                <a:cs typeface="Times New Roman" panose="02020603050405020304" pitchFamily="18" charset="0"/>
              </a:rPr>
              <a:t> .</a:t>
            </a:r>
          </a:p>
          <a:p>
            <a:pPr algn="just"/>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Бесінші</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қалыпты</a:t>
            </a:r>
            <a:r>
              <a:rPr lang="ru-RU" sz="2400" b="1" dirty="0">
                <a:effectLst/>
                <a:latin typeface="Times New Roman" panose="02020603050405020304" pitchFamily="18" charset="0"/>
                <a:cs typeface="Times New Roman" panose="02020603050405020304" pitchFamily="18" charset="0"/>
              </a:rPr>
              <a:t> </a:t>
            </a:r>
            <a:r>
              <a:rPr lang="ru-RU" sz="2400" b="1" dirty="0" err="1">
                <a:effectLst/>
                <a:latin typeface="Times New Roman" panose="02020603050405020304" pitchFamily="18" charset="0"/>
                <a:cs typeface="Times New Roman" panose="02020603050405020304" pitchFamily="18" charset="0"/>
              </a:rPr>
              <a:t>пішін</a:t>
            </a:r>
            <a:r>
              <a:rPr lang="ru-RU" sz="2400" b="1" dirty="0">
                <a:effectLst/>
                <a:latin typeface="Times New Roman" panose="02020603050405020304" pitchFamily="18" charset="0"/>
                <a:cs typeface="Times New Roman" panose="02020603050405020304" pitchFamily="18" charset="0"/>
              </a:rPr>
              <a:t> (5</a:t>
            </a:r>
            <a:r>
              <a:rPr lang="en-US" sz="2400" b="1" dirty="0">
                <a:effectLst/>
                <a:latin typeface="Times New Roman" panose="02020603050405020304" pitchFamily="18" charset="0"/>
                <a:cs typeface="Times New Roman" panose="02020603050405020304" pitchFamily="18" charset="0"/>
              </a:rPr>
              <a:t>NF) </a:t>
            </a:r>
            <a:r>
              <a:rPr lang="ru-RU" sz="2400" b="0" dirty="0" err="1">
                <a:effectLst/>
                <a:latin typeface="Times New Roman" panose="02020603050405020304" pitchFamily="18" charset="0"/>
                <a:cs typeface="Times New Roman" panose="02020603050405020304" pitchFamily="18" charset="0"/>
              </a:rPr>
              <a:t>Қатынас</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айнымалысы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бесінші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қалыпты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формада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басқаша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айтқанда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проекциялық-коннективті</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қалыпты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формада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болады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егер</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ондағы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әрбір</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тривиальды</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емес</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байланыс</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тәуелділігі</a:t>
            </a:r>
            <a:r>
              <a:rPr lang="ru-RU" sz="2400" b="0" dirty="0">
                <a:effectLst/>
                <a:latin typeface="Times New Roman" panose="02020603050405020304" pitchFamily="18" charset="0"/>
                <a:cs typeface="Times New Roman" panose="02020603050405020304" pitchFamily="18" charset="0"/>
              </a:rPr>
              <a:t> осы </a:t>
            </a:r>
            <a:r>
              <a:rPr lang="ru-RU" sz="2400" b="0" dirty="0" err="1">
                <a:effectLst/>
                <a:latin typeface="Times New Roman" panose="02020603050405020304" pitchFamily="18" charset="0"/>
                <a:cs typeface="Times New Roman" panose="02020603050405020304" pitchFamily="18" charset="0"/>
              </a:rPr>
              <a:t>қатынастың</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потенциалдық</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кілтімен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терімен</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анықталса</a:t>
            </a:r>
            <a:r>
              <a:rPr lang="ru-RU" sz="2400" b="0" dirty="0">
                <a:effectLst/>
                <a:latin typeface="Times New Roman" panose="02020603050405020304" pitchFamily="18" charset="0"/>
                <a:cs typeface="Times New Roman" panose="02020603050405020304" pitchFamily="18" charset="0"/>
              </a:rPr>
              <a:t> </a:t>
            </a:r>
            <a:r>
              <a:rPr lang="ru-RU" sz="2400" b="0" dirty="0" err="1">
                <a:effectLst/>
                <a:latin typeface="Times New Roman" panose="02020603050405020304" pitchFamily="18" charset="0"/>
                <a:cs typeface="Times New Roman" panose="02020603050405020304" pitchFamily="18" charset="0"/>
              </a:rPr>
              <a:t>ғана</a:t>
            </a:r>
            <a:r>
              <a:rPr lang="ru-RU" sz="2400" b="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91236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80457" y="917645"/>
            <a:ext cx="8534400" cy="5262979"/>
          </a:xfrm>
          <a:prstGeom prst="rect">
            <a:avLst/>
          </a:prstGeom>
        </p:spPr>
        <p:txBody>
          <a:bodyPr wrap="square">
            <a:spAutoFit/>
          </a:bodyPr>
          <a:lstStyle/>
          <a:p>
            <a:pPr algn="just"/>
            <a:r>
              <a:rPr lang="ru-RU" sz="2400" b="1" i="0" dirty="0">
                <a:effectLst/>
                <a:latin typeface="Times New Roman" panose="02020603050405020304" pitchFamily="18" charset="0"/>
                <a:cs typeface="Times New Roman" panose="02020603050405020304" pitchFamily="18" charset="0"/>
              </a:rPr>
              <a:t>	Домен </a:t>
            </a:r>
            <a:r>
              <a:rPr lang="ru-RU" sz="2400" b="1" i="0" dirty="0" err="1">
                <a:effectLst/>
                <a:latin typeface="Times New Roman" panose="02020603050405020304" pitchFamily="18" charset="0"/>
                <a:cs typeface="Times New Roman" panose="02020603050405020304" pitchFamily="18" charset="0"/>
              </a:rPr>
              <a:t>кілтінің</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қалыпты</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пішіні</a:t>
            </a:r>
            <a:r>
              <a:rPr lang="ru-RU" sz="2400" b="1" i="0" dirty="0">
                <a:effectLst/>
                <a:latin typeface="Times New Roman" panose="02020603050405020304" pitchFamily="18" charset="0"/>
                <a:cs typeface="Times New Roman" panose="02020603050405020304" pitchFamily="18" charset="0"/>
              </a:rPr>
              <a:t> (</a:t>
            </a:r>
            <a:r>
              <a:rPr lang="en-US" sz="2400" b="1" i="0" dirty="0">
                <a:effectLst/>
                <a:latin typeface="Times New Roman" panose="02020603050405020304" pitchFamily="18" charset="0"/>
                <a:cs typeface="Times New Roman" panose="02020603050405020304" pitchFamily="18" charset="0"/>
              </a:rPr>
              <a:t>DKNF) </a:t>
            </a:r>
            <a:r>
              <a:rPr lang="ru-RU" sz="2400" b="0" i="0" dirty="0" err="1">
                <a:effectLst/>
                <a:latin typeface="Times New Roman" panose="02020603050405020304" pitchFamily="18" charset="0"/>
                <a:cs typeface="Times New Roman" panose="02020603050405020304" pitchFamily="18" charset="0"/>
              </a:rPr>
              <a:t>Қатынас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айнымалысы</a:t>
            </a:r>
            <a:r>
              <a:rPr lang="ru-RU" sz="2400" b="0" i="0" dirty="0">
                <a:effectLst/>
                <a:latin typeface="Times New Roman" panose="02020603050405020304" pitchFamily="18" charset="0"/>
                <a:cs typeface="Times New Roman" panose="02020603050405020304" pitchFamily="18" charset="0"/>
              </a:rPr>
              <a:t> </a:t>
            </a:r>
            <a:r>
              <a:rPr lang="en-US" sz="2400" b="0" i="0" dirty="0">
                <a:effectLst/>
                <a:latin typeface="Times New Roman" panose="02020603050405020304" pitchFamily="18" charset="0"/>
                <a:cs typeface="Times New Roman" panose="02020603050405020304" pitchFamily="18" charset="0"/>
              </a:rPr>
              <a:t>DKNF-</a:t>
            </a:r>
            <a:r>
              <a:rPr lang="ru-RU" sz="2400" b="0" i="0" dirty="0">
                <a:effectLst/>
                <a:latin typeface="Times New Roman" panose="02020603050405020304" pitchFamily="18" charset="0"/>
                <a:cs typeface="Times New Roman" panose="02020603050405020304" pitchFamily="18" charset="0"/>
              </a:rPr>
              <a:t>де </a:t>
            </a:r>
            <a:r>
              <a:rPr lang="ru-RU" sz="2400" b="0" i="0" dirty="0" err="1">
                <a:effectLst/>
                <a:latin typeface="Times New Roman" panose="02020603050405020304" pitchFamily="18" charset="0"/>
                <a:cs typeface="Times New Roman" panose="02020603050405020304" pitchFamily="18" charset="0"/>
              </a:rPr>
              <a:t>болады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егер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оған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қойылған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әрбір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шектеу</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қатынас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айнымалысына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қойылған</a:t>
            </a:r>
            <a:r>
              <a:rPr lang="ru-RU" sz="2400" b="0" i="0" dirty="0">
                <a:effectLst/>
                <a:latin typeface="Times New Roman" panose="02020603050405020304" pitchFamily="18" charset="0"/>
                <a:cs typeface="Times New Roman" panose="02020603050405020304" pitchFamily="18" charset="0"/>
              </a:rPr>
              <a:t> домен </a:t>
            </a:r>
            <a:r>
              <a:rPr lang="ru-RU" sz="2400" b="0" i="0" dirty="0" err="1">
                <a:effectLst/>
                <a:latin typeface="Times New Roman" panose="02020603050405020304" pitchFamily="18" charset="0"/>
                <a:cs typeface="Times New Roman" panose="02020603050405020304" pitchFamily="18" charset="0"/>
              </a:rPr>
              <a:t>шектеулерінің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және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негізгі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шектеулердің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логикалық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салдары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болса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ғана</a:t>
            </a:r>
            <a:r>
              <a:rPr lang="ru-RU" sz="2400" b="0" i="0" dirty="0">
                <a:effectLst/>
                <a:latin typeface="Times New Roman" panose="02020603050405020304" pitchFamily="18" charset="0"/>
                <a:cs typeface="Times New Roman" panose="02020603050405020304" pitchFamily="18" charset="0"/>
              </a:rPr>
              <a:t>.</a:t>
            </a:r>
          </a:p>
          <a:p>
            <a:pPr algn="just"/>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Алтыншы</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қалыпты</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пішін</a:t>
            </a:r>
            <a:r>
              <a:rPr lang="ru-RU" sz="2400" b="1" i="0" dirty="0">
                <a:effectLst/>
                <a:latin typeface="Times New Roman" panose="02020603050405020304" pitchFamily="18" charset="0"/>
                <a:cs typeface="Times New Roman" panose="02020603050405020304" pitchFamily="18" charset="0"/>
              </a:rPr>
              <a:t> (6</a:t>
            </a:r>
            <a:r>
              <a:rPr lang="en-US" sz="2400" b="1" i="0" dirty="0">
                <a:effectLst/>
                <a:latin typeface="Times New Roman" panose="02020603050405020304" pitchFamily="18" charset="0"/>
                <a:cs typeface="Times New Roman" panose="02020603050405020304" pitchFamily="18" charset="0"/>
              </a:rPr>
              <a:t>NF) </a:t>
            </a:r>
            <a:r>
              <a:rPr lang="ru-RU" sz="2400" b="0" i="0" dirty="0" err="1">
                <a:effectLst/>
                <a:latin typeface="Times New Roman" panose="02020603050405020304" pitchFamily="18" charset="0"/>
                <a:cs typeface="Times New Roman" panose="02020603050405020304" pitchFamily="18" charset="0"/>
              </a:rPr>
              <a:t>Қатынас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айнымалысы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барлық</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тривиальды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емес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біріктіру</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тәуелділіктерін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қанағаттандыратын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болса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ғана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алтыншы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қалыпты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пішінде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болады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Анықтамадан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айнымалы</a:t>
            </a:r>
            <a:r>
              <a:rPr lang="ru-RU" sz="2400" b="0" i="0" dirty="0">
                <a:effectLst/>
                <a:latin typeface="Times New Roman" panose="02020603050405020304" pitchFamily="18" charset="0"/>
                <a:cs typeface="Times New Roman" panose="02020603050405020304" pitchFamily="18" charset="0"/>
              </a:rPr>
              <a:t> 6</a:t>
            </a:r>
            <a:r>
              <a:rPr lang="en-US" sz="2400" b="0" i="0" dirty="0">
                <a:effectLst/>
                <a:latin typeface="Times New Roman" panose="02020603050405020304" pitchFamily="18" charset="0"/>
                <a:cs typeface="Times New Roman" panose="02020603050405020304" pitchFamily="18" charset="0"/>
              </a:rPr>
              <a:t>NF-</a:t>
            </a:r>
            <a:r>
              <a:rPr lang="ru-RU" sz="2400" b="0" i="0" dirty="0">
                <a:effectLst/>
                <a:latin typeface="Times New Roman" panose="02020603050405020304" pitchFamily="18" charset="0"/>
                <a:cs typeface="Times New Roman" panose="02020603050405020304" pitchFamily="18" charset="0"/>
              </a:rPr>
              <a:t>де </a:t>
            </a:r>
            <a:r>
              <a:rPr lang="ru-RU" sz="2400" b="0" i="0" dirty="0" err="1">
                <a:effectLst/>
                <a:latin typeface="Times New Roman" panose="02020603050405020304" pitchFamily="18" charset="0"/>
                <a:cs typeface="Times New Roman" panose="02020603050405020304" pitchFamily="18" charset="0"/>
              </a:rPr>
              <a:t>болады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егер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ол</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қысқартылмайтын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болса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ғана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яғни</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жоғалтпай</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одан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әрі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ыдырауға</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болмайды</a:t>
            </a:r>
            <a:r>
              <a:rPr lang="ru-RU" sz="2400" b="0" i="0" dirty="0">
                <a:effectLst/>
                <a:latin typeface="Times New Roman" panose="02020603050405020304" pitchFamily="18" charset="0"/>
                <a:cs typeface="Times New Roman" panose="02020603050405020304" pitchFamily="18" charset="0"/>
              </a:rPr>
              <a:t>. 6</a:t>
            </a:r>
            <a:r>
              <a:rPr lang="en-US" sz="2400" b="0" i="0" dirty="0">
                <a:effectLst/>
                <a:latin typeface="Times New Roman" panose="02020603050405020304" pitchFamily="18" charset="0"/>
                <a:cs typeface="Times New Roman" panose="02020603050405020304" pitchFamily="18" charset="0"/>
              </a:rPr>
              <a:t>NF-</a:t>
            </a:r>
            <a:r>
              <a:rPr lang="ru-RU" sz="2400" b="0" i="0" dirty="0" err="1">
                <a:effectLst/>
                <a:latin typeface="Times New Roman" panose="02020603050405020304" pitchFamily="18" charset="0"/>
                <a:cs typeface="Times New Roman" panose="02020603050405020304" pitchFamily="18" charset="0"/>
              </a:rPr>
              <a:t>дегі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әрбір</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қатынас</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айнымалысы</a:t>
            </a:r>
            <a:r>
              <a:rPr lang="ru-RU" sz="2400" b="0" i="0" dirty="0">
                <a:effectLst/>
                <a:latin typeface="Times New Roman" panose="02020603050405020304" pitchFamily="18" charset="0"/>
                <a:cs typeface="Times New Roman" panose="02020603050405020304" pitchFamily="18" charset="0"/>
              </a:rPr>
              <a:t> 5</a:t>
            </a:r>
            <a:r>
              <a:rPr lang="en-US" sz="2400" b="0" i="0" dirty="0">
                <a:effectLst/>
                <a:latin typeface="Times New Roman" panose="02020603050405020304" pitchFamily="18" charset="0"/>
                <a:cs typeface="Times New Roman" panose="02020603050405020304" pitchFamily="18" charset="0"/>
              </a:rPr>
              <a:t>NF-</a:t>
            </a:r>
            <a:r>
              <a:rPr lang="ru-RU" sz="2400" b="0" i="0" dirty="0">
                <a:effectLst/>
                <a:latin typeface="Times New Roman" panose="02020603050405020304" pitchFamily="18" charset="0"/>
                <a:cs typeface="Times New Roman" panose="02020603050405020304" pitchFamily="18" charset="0"/>
              </a:rPr>
              <a:t>де </a:t>
            </a:r>
            <a:r>
              <a:rPr lang="ru-RU" sz="2400" b="0" i="0" dirty="0" err="1">
                <a:effectLst/>
                <a:latin typeface="Times New Roman" panose="02020603050405020304" pitchFamily="18" charset="0"/>
                <a:cs typeface="Times New Roman" panose="02020603050405020304" pitchFamily="18" charset="0"/>
              </a:rPr>
              <a:t>де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болады</a:t>
            </a:r>
            <a:r>
              <a:rPr lang="ru-RU" sz="2400" b="0" i="0" dirty="0">
                <a:effectLst/>
                <a:latin typeface="Times New Roman" panose="02020603050405020304" pitchFamily="18" charset="0"/>
                <a:cs typeface="Times New Roman" panose="02020603050405020304" pitchFamily="18" charset="0"/>
              </a:rPr>
              <a:t>.</a:t>
            </a:r>
          </a:p>
          <a:p>
            <a:pPr algn="just"/>
            <a:r>
              <a:rPr lang="ru-RU" sz="2400" b="0" i="0" u="none" strike="noStrike" dirty="0">
                <a:effectLst/>
                <a:latin typeface="Times New Roman" panose="02020603050405020304" pitchFamily="18" charset="0"/>
                <a:cs typeface="Times New Roman" panose="02020603050405020304" pitchFamily="18" charset="0"/>
              </a:rPr>
              <a:t>	К. Дате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өз</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кітабында</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хронологиялық</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деректер</a:t>
            </a:r>
            <a:r>
              <a:rPr lang="ru-RU" sz="2400" b="0" i="0" u="none" strike="noStrike" dirty="0">
                <a:effectLst/>
                <a:latin typeface="Times New Roman" panose="02020603050405020304" pitchFamily="18" charset="0"/>
                <a:cs typeface="Times New Roman" panose="02020603050405020304" pitchFamily="18" charset="0"/>
              </a:rPr>
              <a:t> </a:t>
            </a:r>
            <a:r>
              <a:rPr lang="ru-RU" sz="2400" b="0" i="0" u="none" strike="noStrike" dirty="0" err="1">
                <a:effectLst/>
                <a:latin typeface="Times New Roman" panose="02020603050405020304" pitchFamily="18" charset="0"/>
                <a:cs typeface="Times New Roman" panose="02020603050405020304" pitchFamily="18" charset="0"/>
              </a:rPr>
              <a:t>базасы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үшін</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бесінші</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қалыпты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форманың</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жалпылауы</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ретінде</a:t>
            </a:r>
            <a:r>
              <a:rPr lang="ru-RU" sz="2400" b="0" i="0" dirty="0">
                <a:effectLst/>
                <a:latin typeface="Times New Roman" panose="02020603050405020304" pitchFamily="18" charset="0"/>
                <a:cs typeface="Times New Roman" panose="02020603050405020304" pitchFamily="18" charset="0"/>
              </a:rPr>
              <a:t> </a:t>
            </a:r>
            <a:r>
              <a:rPr lang="ru-RU" sz="2400" b="0" i="0" dirty="0" err="1">
                <a:effectLst/>
                <a:latin typeface="Times New Roman" panose="02020603050405020304" pitchFamily="18" charset="0"/>
                <a:cs typeface="Times New Roman" panose="02020603050405020304" pitchFamily="18" charset="0"/>
              </a:rPr>
              <a:t>енгізілген</a:t>
            </a:r>
            <a:r>
              <a:rPr lang="ru-RU" sz="2400" b="0" i="0" dirty="0">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52764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1200" y="274638"/>
            <a:ext cx="8229600" cy="706090"/>
          </a:xfrm>
        </p:spPr>
        <p:txBody>
          <a:bodyPr>
            <a:normAutofit fontScale="90000"/>
          </a:bodyPr>
          <a:lstStyle/>
          <a:p>
            <a:r>
              <a:rPr lang="kk-KZ" dirty="0"/>
              <a:t>Мәліметтердің тұтастығы</a:t>
            </a:r>
            <a:endParaRPr lang="ru-RU" dirty="0"/>
          </a:p>
        </p:txBody>
      </p:sp>
      <p:sp>
        <p:nvSpPr>
          <p:cNvPr id="3" name="Объект 2"/>
          <p:cNvSpPr>
            <a:spLocks noGrp="1"/>
          </p:cNvSpPr>
          <p:nvPr>
            <p:ph idx="1"/>
          </p:nvPr>
        </p:nvSpPr>
        <p:spPr>
          <a:xfrm>
            <a:off x="765544" y="980728"/>
            <a:ext cx="9866960" cy="5184576"/>
          </a:xfrm>
        </p:spPr>
        <p:txBody>
          <a:bodyPr>
            <a:noAutofit/>
          </a:bodyPr>
          <a:lstStyle/>
          <a:p>
            <a:pPr marL="0" indent="0" algn="just">
              <a:buNone/>
            </a:pPr>
            <a:r>
              <a:rPr lang="ru-RU" b="1" dirty="0" err="1"/>
              <a:t>Деректер</a:t>
            </a:r>
            <a:r>
              <a:rPr lang="ru-RU" b="1" dirty="0"/>
              <a:t> </a:t>
            </a:r>
            <a:r>
              <a:rPr lang="ru-RU" b="1" dirty="0" err="1"/>
              <a:t>немесе</a:t>
            </a:r>
            <a:r>
              <a:rPr lang="ru-RU" b="1" dirty="0"/>
              <a:t> </a:t>
            </a:r>
            <a:r>
              <a:rPr lang="ru-RU" b="1" dirty="0" err="1"/>
              <a:t>мәліметтердің</a:t>
            </a:r>
            <a:r>
              <a:rPr lang="ru-RU" b="1" dirty="0"/>
              <a:t> </a:t>
            </a:r>
            <a:r>
              <a:rPr lang="ru-RU" b="1" dirty="0" err="1"/>
              <a:t>тұтастығы</a:t>
            </a:r>
            <a:r>
              <a:rPr lang="ru-RU" b="1" dirty="0"/>
              <a:t> </a:t>
            </a:r>
            <a:r>
              <a:rPr lang="ru-RU" b="1" dirty="0" err="1"/>
              <a:t>термині</a:t>
            </a:r>
            <a:r>
              <a:rPr lang="ru-RU" b="1" dirty="0"/>
              <a:t> </a:t>
            </a:r>
            <a:r>
              <a:rPr lang="ru-RU" b="1" dirty="0" err="1"/>
              <a:t>деректер</a:t>
            </a:r>
            <a:r>
              <a:rPr lang="ru-RU" b="1" dirty="0"/>
              <a:t> </a:t>
            </a:r>
            <a:r>
              <a:rPr lang="ru-RU" b="1" dirty="0" err="1"/>
              <a:t>қорындағы</a:t>
            </a:r>
            <a:r>
              <a:rPr lang="ru-RU" b="1" dirty="0"/>
              <a:t> </a:t>
            </a:r>
            <a:r>
              <a:rPr lang="ru-RU" b="1" dirty="0" err="1"/>
              <a:t>ақпараттардың</a:t>
            </a:r>
            <a:r>
              <a:rPr lang="ru-RU" b="1" dirty="0"/>
              <a:t> </a:t>
            </a:r>
            <a:r>
              <a:rPr lang="ru-RU" b="1" dirty="0" err="1"/>
              <a:t>дұрыстығы</a:t>
            </a:r>
            <a:r>
              <a:rPr lang="ru-RU" b="1" dirty="0"/>
              <a:t> мен </a:t>
            </a:r>
            <a:r>
              <a:rPr lang="ru-RU" b="1" dirty="0" err="1"/>
              <a:t>толықтығына</a:t>
            </a:r>
            <a:r>
              <a:rPr lang="ru-RU" b="1" dirty="0"/>
              <a:t> </a:t>
            </a:r>
            <a:r>
              <a:rPr lang="ru-RU" b="1" dirty="0" err="1"/>
              <a:t>жатады</a:t>
            </a:r>
            <a:r>
              <a:rPr lang="ru-RU" b="1" dirty="0"/>
              <a:t>. </a:t>
            </a:r>
          </a:p>
          <a:p>
            <a:pPr marL="0" indent="0" algn="just">
              <a:buNone/>
            </a:pPr>
            <a:r>
              <a:rPr lang="ru-RU" dirty="0" err="1"/>
              <a:t>Реляциялық</a:t>
            </a:r>
            <a:r>
              <a:rPr lang="ru-RU" dirty="0"/>
              <a:t> ДҚБЖ-</a:t>
            </a:r>
            <a:r>
              <a:rPr lang="ru-RU" dirty="0" err="1"/>
              <a:t>дегі</a:t>
            </a:r>
            <a:r>
              <a:rPr lang="ru-RU" dirty="0"/>
              <a:t> </a:t>
            </a:r>
            <a:r>
              <a:rPr lang="ru-RU" dirty="0" err="1"/>
              <a:t>ең</a:t>
            </a:r>
            <a:r>
              <a:rPr lang="ru-RU" dirty="0"/>
              <a:t> </a:t>
            </a:r>
            <a:r>
              <a:rPr lang="ru-RU" dirty="0" err="1"/>
              <a:t>басты</a:t>
            </a:r>
            <a:r>
              <a:rPr lang="ru-RU" dirty="0"/>
              <a:t> м</a:t>
            </a:r>
            <a:r>
              <a:rPr lang="en-US" dirty="0"/>
              <a:t>ə</a:t>
            </a:r>
            <a:r>
              <a:rPr lang="ru-RU" dirty="0" err="1"/>
              <a:t>селелердің</a:t>
            </a:r>
            <a:r>
              <a:rPr lang="ru-RU" dirty="0"/>
              <a:t> </a:t>
            </a:r>
            <a:r>
              <a:rPr lang="ru-RU" dirty="0" err="1"/>
              <a:t>бірі</a:t>
            </a:r>
            <a:r>
              <a:rPr lang="ru-RU" dirty="0"/>
              <a:t> </a:t>
            </a:r>
            <a:r>
              <a:rPr lang="ru-RU" dirty="0" err="1"/>
              <a:t>болып</a:t>
            </a:r>
            <a:r>
              <a:rPr lang="ru-RU" dirty="0"/>
              <a:t> </a:t>
            </a:r>
            <a:r>
              <a:rPr lang="ru-RU" dirty="0" err="1"/>
              <a:t>деректер</a:t>
            </a:r>
            <a:r>
              <a:rPr lang="ru-RU" dirty="0"/>
              <a:t> </a:t>
            </a:r>
            <a:r>
              <a:rPr lang="ru-RU" dirty="0" err="1"/>
              <a:t>тұтастығын</a:t>
            </a:r>
            <a:r>
              <a:rPr lang="ru-RU" dirty="0"/>
              <a:t> </a:t>
            </a:r>
            <a:r>
              <a:rPr lang="ru-RU" dirty="0" err="1"/>
              <a:t>максималды</a:t>
            </a:r>
            <a:r>
              <a:rPr lang="ru-RU" dirty="0"/>
              <a:t> </a:t>
            </a:r>
            <a:r>
              <a:rPr lang="ru-RU" dirty="0" err="1"/>
              <a:t>мүмкін</a:t>
            </a:r>
            <a:r>
              <a:rPr lang="ru-RU" dirty="0"/>
              <a:t> </a:t>
            </a:r>
            <a:r>
              <a:rPr lang="ru-RU" dirty="0" err="1"/>
              <a:t>деңгейде</a:t>
            </a:r>
            <a:r>
              <a:rPr lang="ru-RU" dirty="0"/>
              <a:t> </a:t>
            </a:r>
            <a:r>
              <a:rPr lang="ru-RU" dirty="0" err="1"/>
              <a:t>қолдау</a:t>
            </a:r>
            <a:r>
              <a:rPr lang="ru-RU" dirty="0"/>
              <a:t> </a:t>
            </a:r>
            <a:r>
              <a:rPr lang="ru-RU" dirty="0" err="1"/>
              <a:t>болып</a:t>
            </a:r>
            <a:r>
              <a:rPr lang="ru-RU" dirty="0"/>
              <a:t> </a:t>
            </a:r>
            <a:r>
              <a:rPr lang="ru-RU" dirty="0" err="1"/>
              <a:t>табылады</a:t>
            </a:r>
            <a:r>
              <a:rPr lang="ru-RU" dirty="0"/>
              <a:t>. </a:t>
            </a:r>
            <a:r>
              <a:rPr lang="ru-RU" dirty="0" err="1"/>
              <a:t>Сақталатын</a:t>
            </a:r>
            <a:r>
              <a:rPr lang="ru-RU" dirty="0"/>
              <a:t> </a:t>
            </a:r>
            <a:r>
              <a:rPr lang="ru-RU" dirty="0" err="1"/>
              <a:t>ақпараттың</a:t>
            </a:r>
            <a:r>
              <a:rPr lang="ru-RU" dirty="0"/>
              <a:t> </a:t>
            </a:r>
            <a:r>
              <a:rPr lang="ru-RU" dirty="0" err="1"/>
              <a:t>қарамақайшылық</a:t>
            </a:r>
            <a:r>
              <a:rPr lang="ru-RU" dirty="0"/>
              <a:t> </a:t>
            </a:r>
            <a:r>
              <a:rPr lang="ru-RU" dirty="0" err="1"/>
              <a:t>емес</a:t>
            </a:r>
            <a:r>
              <a:rPr lang="ru-RU" dirty="0"/>
              <a:t> ж</a:t>
            </a:r>
            <a:r>
              <a:rPr lang="en-US" dirty="0"/>
              <a:t>ə</a:t>
            </a:r>
            <a:r>
              <a:rPr lang="ru-RU" dirty="0"/>
              <a:t>не </a:t>
            </a:r>
            <a:r>
              <a:rPr lang="ru-RU" dirty="0" err="1"/>
              <a:t>дұрыстығын</a:t>
            </a:r>
            <a:r>
              <a:rPr lang="ru-RU" dirty="0"/>
              <a:t> </a:t>
            </a:r>
            <a:r>
              <a:rPr lang="ru-RU" dirty="0" err="1"/>
              <a:t>сақтау</a:t>
            </a:r>
            <a:r>
              <a:rPr lang="ru-RU" dirty="0"/>
              <a:t> </a:t>
            </a:r>
            <a:r>
              <a:rPr lang="ru-RU" dirty="0" err="1"/>
              <a:t>үшін</a:t>
            </a:r>
            <a:r>
              <a:rPr lang="ru-RU" dirty="0"/>
              <a:t> </a:t>
            </a:r>
            <a:r>
              <a:rPr lang="ru-RU" dirty="0" err="1"/>
              <a:t>деректер</a:t>
            </a:r>
            <a:r>
              <a:rPr lang="ru-RU" dirty="0"/>
              <a:t> </a:t>
            </a:r>
            <a:r>
              <a:rPr lang="ru-RU" dirty="0" err="1"/>
              <a:t>қорының</a:t>
            </a:r>
            <a:r>
              <a:rPr lang="ru-RU" dirty="0"/>
              <a:t> </a:t>
            </a:r>
            <a:r>
              <a:rPr lang="ru-RU" dirty="0" err="1"/>
              <a:t>тұтастығын</a:t>
            </a:r>
            <a:r>
              <a:rPr lang="ru-RU" dirty="0"/>
              <a:t> </a:t>
            </a:r>
            <a:r>
              <a:rPr lang="ru-RU" dirty="0" err="1"/>
              <a:t>жүзеге</a:t>
            </a:r>
            <a:r>
              <a:rPr lang="ru-RU" dirty="0"/>
              <a:t> </a:t>
            </a:r>
            <a:r>
              <a:rPr lang="ru-RU" dirty="0" err="1"/>
              <a:t>асыратын</a:t>
            </a:r>
            <a:r>
              <a:rPr lang="ru-RU" dirty="0"/>
              <a:t> </a:t>
            </a:r>
            <a:r>
              <a:rPr lang="en-US" dirty="0"/>
              <a:t>ə</a:t>
            </a:r>
            <a:r>
              <a:rPr lang="ru-RU" dirty="0" err="1"/>
              <a:t>ртүрлі</a:t>
            </a:r>
            <a:r>
              <a:rPr lang="ru-RU" dirty="0"/>
              <a:t> </a:t>
            </a:r>
            <a:r>
              <a:rPr lang="ru-RU" dirty="0" err="1"/>
              <a:t>шектеулер</a:t>
            </a:r>
            <a:r>
              <a:rPr lang="ru-RU" dirty="0"/>
              <a:t> </a:t>
            </a:r>
            <a:r>
              <a:rPr lang="ru-RU" dirty="0" err="1"/>
              <a:t>типімен</a:t>
            </a:r>
            <a:r>
              <a:rPr lang="ru-RU" dirty="0"/>
              <a:t> </a:t>
            </a:r>
            <a:r>
              <a:rPr lang="ru-RU" dirty="0" err="1"/>
              <a:t>қатар</a:t>
            </a:r>
            <a:r>
              <a:rPr lang="ru-RU" dirty="0"/>
              <a:t>, </a:t>
            </a:r>
            <a:r>
              <a:rPr lang="en-US" dirty="0"/>
              <a:t>SQL Server </a:t>
            </a:r>
            <a:r>
              <a:rPr lang="ru-RU" dirty="0" err="1"/>
              <a:t>деректер</a:t>
            </a:r>
            <a:r>
              <a:rPr lang="ru-RU" dirty="0"/>
              <a:t> </a:t>
            </a:r>
            <a:r>
              <a:rPr lang="ru-RU" dirty="0" err="1"/>
              <a:t>қорында</a:t>
            </a:r>
            <a:r>
              <a:rPr lang="ru-RU" dirty="0"/>
              <a:t> </a:t>
            </a:r>
            <a:r>
              <a:rPr lang="ru-RU" dirty="0" err="1"/>
              <a:t>анықталған</a:t>
            </a:r>
            <a:r>
              <a:rPr lang="ru-RU" dirty="0"/>
              <a:t> </a:t>
            </a:r>
            <a:r>
              <a:rPr lang="ru-RU" dirty="0" err="1"/>
              <a:t>тұтастық</a:t>
            </a:r>
            <a:r>
              <a:rPr lang="ru-RU" dirty="0"/>
              <a:t> </a:t>
            </a:r>
            <a:r>
              <a:rPr lang="ru-RU" dirty="0" err="1"/>
              <a:t>типтері</a:t>
            </a:r>
            <a:r>
              <a:rPr lang="ru-RU" dirty="0"/>
              <a:t> мен </a:t>
            </a:r>
            <a:r>
              <a:rPr lang="ru-RU" dirty="0" err="1"/>
              <a:t>деректердің</a:t>
            </a:r>
            <a:r>
              <a:rPr lang="ru-RU" dirty="0"/>
              <a:t> </a:t>
            </a:r>
            <a:r>
              <a:rPr lang="ru-RU" dirty="0" err="1"/>
              <a:t>тұтастығын</a:t>
            </a:r>
            <a:r>
              <a:rPr lang="ru-RU" dirty="0"/>
              <a:t> </a:t>
            </a:r>
            <a:r>
              <a:rPr lang="ru-RU" dirty="0" err="1"/>
              <a:t>қолдайтын</a:t>
            </a:r>
            <a:r>
              <a:rPr lang="ru-RU" dirty="0"/>
              <a:t> </a:t>
            </a:r>
            <a:r>
              <a:rPr lang="en-US" dirty="0"/>
              <a:t>ə</a:t>
            </a:r>
            <a:r>
              <a:rPr lang="ru-RU" dirty="0" err="1"/>
              <a:t>ртүрлі</a:t>
            </a:r>
            <a:r>
              <a:rPr lang="ru-RU" dirty="0"/>
              <a:t> </a:t>
            </a:r>
            <a:r>
              <a:rPr lang="en-US" dirty="0"/>
              <a:t>ə</a:t>
            </a:r>
            <a:r>
              <a:rPr lang="ru-RU" dirty="0" err="1"/>
              <a:t>дістер</a:t>
            </a:r>
            <a:r>
              <a:rPr lang="ru-RU" dirty="0"/>
              <a:t> </a:t>
            </a:r>
            <a:r>
              <a:rPr lang="ru-RU" dirty="0" err="1"/>
              <a:t>орнатылады</a:t>
            </a:r>
            <a:r>
              <a:rPr lang="ru-RU" dirty="0"/>
              <a:t>. </a:t>
            </a:r>
          </a:p>
        </p:txBody>
      </p:sp>
    </p:spTree>
    <p:extLst>
      <p:ext uri="{BB962C8B-B14F-4D97-AF65-F5344CB8AC3E}">
        <p14:creationId xmlns:p14="http://schemas.microsoft.com/office/powerpoint/2010/main" val="990550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534FE5-DEEB-45C6-B245-566BEDA004AA}"/>
              </a:ext>
            </a:extLst>
          </p:cNvPr>
          <p:cNvSpPr>
            <a:spLocks noGrp="1"/>
          </p:cNvSpPr>
          <p:nvPr>
            <p:ph type="title"/>
          </p:nvPr>
        </p:nvSpPr>
        <p:spPr/>
        <p:txBody>
          <a:bodyPr/>
          <a:lstStyle/>
          <a:p>
            <a:r>
              <a:rPr lang="en-US" dirty="0"/>
              <a:t>SQL </a:t>
            </a:r>
            <a:r>
              <a:rPr lang="ru-RU" dirty="0" err="1"/>
              <a:t>агрегаттық</a:t>
            </a:r>
            <a:r>
              <a:rPr lang="ru-RU" dirty="0"/>
              <a:t> </a:t>
            </a:r>
            <a:r>
              <a:rPr lang="ru-RU" dirty="0" err="1"/>
              <a:t>функциялары</a:t>
            </a:r>
            <a:endParaRPr lang="ru-RU" dirty="0"/>
          </a:p>
        </p:txBody>
      </p:sp>
      <p:sp>
        <p:nvSpPr>
          <p:cNvPr id="3" name="Объект 2">
            <a:extLst>
              <a:ext uri="{FF2B5EF4-FFF2-40B4-BE49-F238E27FC236}">
                <a16:creationId xmlns:a16="http://schemas.microsoft.com/office/drawing/2014/main" id="{8545AB2E-E2B4-4962-99B2-2CAE2F7DC419}"/>
              </a:ext>
            </a:extLst>
          </p:cNvPr>
          <p:cNvSpPr>
            <a:spLocks noGrp="1"/>
          </p:cNvSpPr>
          <p:nvPr>
            <p:ph idx="1"/>
          </p:nvPr>
        </p:nvSpPr>
        <p:spPr/>
        <p:txBody>
          <a:bodyPr/>
          <a:lstStyle/>
          <a:p>
            <a:pPr marL="0" indent="0">
              <a:buNone/>
            </a:pPr>
            <a:r>
              <a:rPr lang="ru-RU" dirty="0"/>
              <a:t>Функция - </a:t>
            </a:r>
            <a:r>
              <a:rPr lang="ru-RU" dirty="0" err="1"/>
              <a:t>енгізуді</a:t>
            </a:r>
            <a:r>
              <a:rPr lang="ru-RU" dirty="0"/>
              <a:t> </a:t>
            </a:r>
            <a:r>
              <a:rPr lang="ru-RU" dirty="0" err="1"/>
              <a:t>қабылдайтын</a:t>
            </a:r>
            <a:r>
              <a:rPr lang="ru-RU" dirty="0"/>
              <a:t> </a:t>
            </a:r>
            <a:r>
              <a:rPr lang="ru-RU" dirty="0" err="1"/>
              <a:t>және</a:t>
            </a:r>
            <a:r>
              <a:rPr lang="ru-RU" dirty="0"/>
              <a:t> </a:t>
            </a:r>
            <a:r>
              <a:rPr lang="ru-RU" dirty="0" err="1"/>
              <a:t>шығыс</a:t>
            </a:r>
            <a:r>
              <a:rPr lang="ru-RU" dirty="0"/>
              <a:t> </a:t>
            </a:r>
            <a:r>
              <a:rPr lang="ru-RU" dirty="0" err="1"/>
              <a:t>мәнді</a:t>
            </a:r>
            <a:r>
              <a:rPr lang="ru-RU" dirty="0"/>
              <a:t> </a:t>
            </a:r>
            <a:r>
              <a:rPr lang="ru-RU" dirty="0" err="1"/>
              <a:t>іске</a:t>
            </a:r>
            <a:r>
              <a:rPr lang="ru-RU" dirty="0"/>
              <a:t> </a:t>
            </a:r>
            <a:r>
              <a:rPr lang="ru-RU" dirty="0" err="1"/>
              <a:t>қосатын</a:t>
            </a:r>
            <a:r>
              <a:rPr lang="ru-RU" dirty="0"/>
              <a:t> </a:t>
            </a:r>
            <a:r>
              <a:rPr lang="ru-RU" dirty="0" err="1"/>
              <a:t>әрекеттер</a:t>
            </a:r>
            <a:r>
              <a:rPr lang="ru-RU" dirty="0"/>
              <a:t> </a:t>
            </a:r>
            <a:r>
              <a:rPr lang="ru-RU" dirty="0" err="1"/>
              <a:t>жиынтығы</a:t>
            </a:r>
            <a:r>
              <a:rPr lang="ru-RU" dirty="0"/>
              <a:t>. </a:t>
            </a:r>
            <a:r>
              <a:rPr lang="en-US" dirty="0"/>
              <a:t>SQL </a:t>
            </a:r>
            <a:r>
              <a:rPr lang="ru-RU" dirty="0" err="1"/>
              <a:t>функциясы</a:t>
            </a:r>
            <a:r>
              <a:rPr lang="ru-RU" dirty="0"/>
              <a:t> - </a:t>
            </a:r>
            <a:r>
              <a:rPr lang="ru-RU" dirty="0" err="1"/>
              <a:t>бұл</a:t>
            </a:r>
            <a:r>
              <a:rPr lang="ru-RU" dirty="0"/>
              <a:t> </a:t>
            </a:r>
            <a:r>
              <a:rPr lang="ru-RU" dirty="0" err="1"/>
              <a:t>енгізуді</a:t>
            </a:r>
            <a:r>
              <a:rPr lang="ru-RU" dirty="0"/>
              <a:t> </a:t>
            </a:r>
            <a:r>
              <a:rPr lang="ru-RU" dirty="0" err="1"/>
              <a:t>қабылдайтын</a:t>
            </a:r>
            <a:r>
              <a:rPr lang="ru-RU" dirty="0"/>
              <a:t> </a:t>
            </a:r>
            <a:r>
              <a:rPr lang="ru-RU" dirty="0" err="1"/>
              <a:t>және</a:t>
            </a:r>
            <a:r>
              <a:rPr lang="ru-RU" dirty="0"/>
              <a:t> </a:t>
            </a:r>
            <a:r>
              <a:rPr lang="ru-RU" dirty="0" err="1"/>
              <a:t>онда</a:t>
            </a:r>
            <a:r>
              <a:rPr lang="ru-RU" dirty="0"/>
              <a:t> </a:t>
            </a:r>
            <a:r>
              <a:rPr lang="en-US" dirty="0"/>
              <a:t>SQL </a:t>
            </a:r>
            <a:r>
              <a:rPr lang="ru-RU" dirty="0" err="1"/>
              <a:t>әрекеттерін</a:t>
            </a:r>
            <a:r>
              <a:rPr lang="ru-RU" dirty="0"/>
              <a:t> </a:t>
            </a:r>
            <a:r>
              <a:rPr lang="ru-RU" dirty="0" err="1"/>
              <a:t>орындайтын</a:t>
            </a:r>
            <a:r>
              <a:rPr lang="ru-RU" dirty="0"/>
              <a:t>, </a:t>
            </a:r>
            <a:r>
              <a:rPr lang="ru-RU" dirty="0" err="1"/>
              <a:t>содан</a:t>
            </a:r>
            <a:r>
              <a:rPr lang="ru-RU" dirty="0"/>
              <a:t> </a:t>
            </a:r>
            <a:r>
              <a:rPr lang="ru-RU" dirty="0" err="1"/>
              <a:t>кейін</a:t>
            </a:r>
            <a:r>
              <a:rPr lang="ru-RU" dirty="0"/>
              <a:t> </a:t>
            </a:r>
            <a:r>
              <a:rPr lang="ru-RU" dirty="0" err="1"/>
              <a:t>нәтижелерді</a:t>
            </a:r>
            <a:r>
              <a:rPr lang="ru-RU" dirty="0"/>
              <a:t> </a:t>
            </a:r>
            <a:r>
              <a:rPr lang="ru-RU" dirty="0" err="1"/>
              <a:t>шығыс</a:t>
            </a:r>
            <a:r>
              <a:rPr lang="ru-RU" dirty="0"/>
              <a:t> </a:t>
            </a:r>
            <a:r>
              <a:rPr lang="ru-RU" dirty="0" err="1"/>
              <a:t>ретінде</a:t>
            </a:r>
            <a:r>
              <a:rPr lang="ru-RU" dirty="0"/>
              <a:t> </a:t>
            </a:r>
            <a:r>
              <a:rPr lang="ru-RU" dirty="0" err="1"/>
              <a:t>қайтаратын</a:t>
            </a:r>
            <a:r>
              <a:rPr lang="ru-RU" dirty="0"/>
              <a:t> </a:t>
            </a:r>
            <a:r>
              <a:rPr lang="en-US" dirty="0"/>
              <a:t>SQL </a:t>
            </a:r>
            <a:r>
              <a:rPr lang="ru-RU" dirty="0" err="1"/>
              <a:t>операторларын</a:t>
            </a:r>
            <a:endParaRPr lang="ru-RU" dirty="0"/>
          </a:p>
          <a:p>
            <a:pPr marL="0" indent="0">
              <a:buNone/>
            </a:pPr>
            <a:r>
              <a:rPr lang="en-US" dirty="0"/>
              <a:t>SQL </a:t>
            </a:r>
            <a:r>
              <a:rPr lang="ru-RU" dirty="0" err="1"/>
              <a:t>тілінде</a:t>
            </a:r>
            <a:r>
              <a:rPr lang="ru-RU" dirty="0"/>
              <a:t> </a:t>
            </a:r>
            <a:r>
              <a:rPr lang="ru-RU" dirty="0" err="1"/>
              <a:t>функциялардың</a:t>
            </a:r>
            <a:r>
              <a:rPr lang="ru-RU" dirty="0"/>
              <a:t> </a:t>
            </a:r>
            <a:r>
              <a:rPr lang="ru-RU" dirty="0" err="1"/>
              <a:t>екі</a:t>
            </a:r>
            <a:r>
              <a:rPr lang="ru-RU" dirty="0"/>
              <a:t> </a:t>
            </a:r>
            <a:r>
              <a:rPr lang="ru-RU" dirty="0" err="1"/>
              <a:t>түрі</a:t>
            </a:r>
            <a:r>
              <a:rPr lang="ru-RU" dirty="0"/>
              <a:t> бар: </a:t>
            </a:r>
            <a:r>
              <a:rPr lang="en-US" i="1" dirty="0"/>
              <a:t>set</a:t>
            </a:r>
            <a:r>
              <a:rPr lang="ru-RU" dirty="0"/>
              <a:t> </a:t>
            </a:r>
            <a:r>
              <a:rPr lang="ru-RU" dirty="0" err="1"/>
              <a:t>функциялар</a:t>
            </a:r>
            <a:r>
              <a:rPr lang="ru-RU" dirty="0"/>
              <a:t> </a:t>
            </a:r>
            <a:r>
              <a:rPr lang="ru-RU" dirty="0" err="1"/>
              <a:t>және</a:t>
            </a:r>
            <a:r>
              <a:rPr lang="ru-RU" dirty="0"/>
              <a:t> </a:t>
            </a:r>
            <a:r>
              <a:rPr lang="en-US" i="1" dirty="0"/>
              <a:t>value</a:t>
            </a:r>
            <a:r>
              <a:rPr lang="ru-RU" dirty="0"/>
              <a:t> </a:t>
            </a:r>
            <a:r>
              <a:rPr lang="ru-RU" dirty="0" err="1"/>
              <a:t>функциялары</a:t>
            </a:r>
            <a:r>
              <a:rPr lang="ru-RU" dirty="0"/>
              <a:t> . </a:t>
            </a:r>
            <a:r>
              <a:rPr lang="ru-RU" dirty="0" err="1"/>
              <a:t>Кестедегі</a:t>
            </a:r>
            <a:r>
              <a:rPr lang="ru-RU" dirty="0"/>
              <a:t> </a:t>
            </a:r>
            <a:r>
              <a:rPr lang="ru-RU" dirty="0" err="1"/>
              <a:t>деректер</a:t>
            </a:r>
            <a:r>
              <a:rPr lang="ru-RU" dirty="0"/>
              <a:t> </a:t>
            </a:r>
            <a:r>
              <a:rPr lang="ru-RU" dirty="0" err="1"/>
              <a:t>қатарын</a:t>
            </a:r>
            <a:r>
              <a:rPr lang="ru-RU" dirty="0"/>
              <a:t> </a:t>
            </a:r>
            <a:r>
              <a:rPr lang="ru-RU" dirty="0" err="1"/>
              <a:t>өңдейтін</a:t>
            </a:r>
            <a:r>
              <a:rPr lang="ru-RU" dirty="0"/>
              <a:t> </a:t>
            </a:r>
            <a:r>
              <a:rPr lang="ru-RU" dirty="0" err="1"/>
              <a:t>және</a:t>
            </a:r>
            <a:r>
              <a:rPr lang="ru-RU" dirty="0"/>
              <a:t> </a:t>
            </a:r>
            <a:r>
              <a:rPr lang="ru-RU" dirty="0" err="1"/>
              <a:t>бір</a:t>
            </a:r>
            <a:r>
              <a:rPr lang="ru-RU" dirty="0"/>
              <a:t> </a:t>
            </a:r>
            <a:r>
              <a:rPr lang="ru-RU" dirty="0" err="1"/>
              <a:t>мәнді</a:t>
            </a:r>
            <a:r>
              <a:rPr lang="ru-RU" dirty="0"/>
              <a:t> </a:t>
            </a:r>
            <a:r>
              <a:rPr lang="ru-RU" dirty="0" err="1"/>
              <a:t>қайтаратын</a:t>
            </a:r>
            <a:r>
              <a:rPr lang="ru-RU" dirty="0"/>
              <a:t> функция </a:t>
            </a:r>
            <a:r>
              <a:rPr lang="en-US" i="1" dirty="0"/>
              <a:t>set</a:t>
            </a:r>
            <a:r>
              <a:rPr lang="ru-RU" dirty="0"/>
              <a:t> функция </a:t>
            </a:r>
            <a:r>
              <a:rPr lang="ru-RU" dirty="0" err="1"/>
              <a:t>деп</a:t>
            </a:r>
            <a:r>
              <a:rPr lang="ru-RU" dirty="0"/>
              <a:t> </a:t>
            </a:r>
            <a:r>
              <a:rPr lang="ru-RU" dirty="0" err="1"/>
              <a:t>аталады</a:t>
            </a:r>
            <a:r>
              <a:rPr lang="ru-RU" dirty="0"/>
              <a:t>.</a:t>
            </a:r>
          </a:p>
        </p:txBody>
      </p:sp>
      <p:sp>
        <p:nvSpPr>
          <p:cNvPr id="4" name="Номер слайда 3">
            <a:extLst>
              <a:ext uri="{FF2B5EF4-FFF2-40B4-BE49-F238E27FC236}">
                <a16:creationId xmlns:a16="http://schemas.microsoft.com/office/drawing/2014/main" id="{C250605B-90C4-4557-BDF3-A745CBCAE432}"/>
              </a:ext>
            </a:extLst>
          </p:cNvPr>
          <p:cNvSpPr>
            <a:spLocks noGrp="1"/>
          </p:cNvSpPr>
          <p:nvPr>
            <p:ph type="sldNum" sz="quarter" idx="12"/>
          </p:nvPr>
        </p:nvSpPr>
        <p:spPr/>
        <p:txBody>
          <a:bodyPr/>
          <a:lstStyle/>
          <a:p>
            <a:fld id="{322FCE48-6893-4932-8DDE-62B44576190E}" type="slidenum">
              <a:rPr lang="ru-RU" smtClean="0"/>
              <a:t>60</a:t>
            </a:fld>
            <a:endParaRPr lang="ru-RU"/>
          </a:p>
        </p:txBody>
      </p:sp>
    </p:spTree>
    <p:extLst>
      <p:ext uri="{BB962C8B-B14F-4D97-AF65-F5344CB8AC3E}">
        <p14:creationId xmlns:p14="http://schemas.microsoft.com/office/powerpoint/2010/main" val="4054329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32F2AC-18AA-40A9-B314-C3BDE49B9357}"/>
              </a:ext>
            </a:extLst>
          </p:cNvPr>
          <p:cNvSpPr>
            <a:spLocks noGrp="1"/>
          </p:cNvSpPr>
          <p:nvPr>
            <p:ph type="title"/>
          </p:nvPr>
        </p:nvSpPr>
        <p:spPr/>
        <p:txBody>
          <a:bodyPr/>
          <a:lstStyle/>
          <a:p>
            <a:r>
              <a:rPr lang="en-US" dirty="0"/>
              <a:t>MIN, MAX, AVG</a:t>
            </a:r>
            <a:endParaRPr lang="ru-RU" dirty="0"/>
          </a:p>
        </p:txBody>
      </p:sp>
      <p:sp>
        <p:nvSpPr>
          <p:cNvPr id="3" name="Объект 2">
            <a:extLst>
              <a:ext uri="{FF2B5EF4-FFF2-40B4-BE49-F238E27FC236}">
                <a16:creationId xmlns:a16="http://schemas.microsoft.com/office/drawing/2014/main" id="{ED1B683C-F1D5-4FE9-B6CD-5C02EFED74A6}"/>
              </a:ext>
            </a:extLst>
          </p:cNvPr>
          <p:cNvSpPr>
            <a:spLocks noGrp="1"/>
          </p:cNvSpPr>
          <p:nvPr>
            <p:ph idx="1"/>
          </p:nvPr>
        </p:nvSpPr>
        <p:spPr/>
        <p:txBody>
          <a:bodyPr>
            <a:normAutofit fontScale="92500" lnSpcReduction="10000"/>
          </a:bodyPr>
          <a:lstStyle/>
          <a:p>
            <a:pPr marL="0" indent="0">
              <a:buNone/>
            </a:pPr>
            <a:r>
              <a:rPr lang="en-US" sz="2400" b="0" i="0" dirty="0">
                <a:solidFill>
                  <a:srgbClr val="009999"/>
                </a:solidFill>
                <a:effectLst/>
                <a:latin typeface="Courier New" panose="02070309020205020404" pitchFamily="49" charset="0"/>
              </a:rPr>
              <a:t>SELECT</a:t>
            </a:r>
            <a:r>
              <a:rPr lang="en-US" sz="2400" b="0" i="0" dirty="0">
                <a:solidFill>
                  <a:srgbClr val="000000"/>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MIN (</a:t>
            </a:r>
            <a:r>
              <a:rPr lang="kk-KZ" sz="2400" dirty="0">
                <a:solidFill>
                  <a:srgbClr val="009999"/>
                </a:solidFill>
                <a:latin typeface="Courier New" panose="02070309020205020404" pitchFamily="49" charset="0"/>
              </a:rPr>
              <a:t>н/е </a:t>
            </a:r>
            <a:r>
              <a:rPr lang="en-US" sz="2400" b="0" i="0" dirty="0">
                <a:solidFill>
                  <a:srgbClr val="009999"/>
                </a:solidFill>
                <a:effectLst/>
                <a:latin typeface="Courier New" panose="02070309020205020404" pitchFamily="49" charset="0"/>
              </a:rPr>
              <a:t>MAX) </a:t>
            </a:r>
            <a:r>
              <a:rPr lang="en-US" sz="2400" b="0" i="0" dirty="0">
                <a:solidFill>
                  <a:srgbClr val="000000"/>
                </a:solidFill>
                <a:effectLst/>
                <a:latin typeface="Courier New" panose="02070309020205020404" pitchFamily="49" charset="0"/>
              </a:rPr>
              <a:t>(Price) </a:t>
            </a:r>
            <a:r>
              <a:rPr lang="en-US" sz="2400" b="0" i="0" dirty="0">
                <a:solidFill>
                  <a:srgbClr val="009999"/>
                </a:solidFill>
                <a:effectLst/>
                <a:latin typeface="Courier New" panose="02070309020205020404" pitchFamily="49" charset="0"/>
              </a:rPr>
              <a:t>AS</a:t>
            </a:r>
            <a:r>
              <a:rPr lang="en-US" sz="2400" b="0" i="0" dirty="0">
                <a:solidFill>
                  <a:srgbClr val="000000"/>
                </a:solidFill>
                <a:effectLst/>
                <a:latin typeface="Courier New" panose="02070309020205020404" pitchFamily="49" charset="0"/>
              </a:rPr>
              <a:t> </a:t>
            </a:r>
            <a:r>
              <a:rPr lang="en-US" sz="2400" b="0" i="0" dirty="0" err="1">
                <a:solidFill>
                  <a:srgbClr val="000000"/>
                </a:solidFill>
                <a:effectLst/>
                <a:latin typeface="Courier New" panose="02070309020205020404" pitchFamily="49" charset="0"/>
              </a:rPr>
              <a:t>LeastPricy</a:t>
            </a:r>
            <a:r>
              <a:rPr lang="en-US" sz="2400" b="0" i="0" dirty="0">
                <a:solidFill>
                  <a:srgbClr val="000000"/>
                </a:solidFill>
                <a:effectLst/>
                <a:latin typeface="Courier New" panose="02070309020205020404" pitchFamily="49" charset="0"/>
              </a:rPr>
              <a:t> </a:t>
            </a:r>
            <a:br>
              <a:rPr lang="kk-KZ" sz="2400" dirty="0">
                <a:solidFill>
                  <a:srgbClr val="000000"/>
                </a:solidFill>
                <a:latin typeface="Courier New" panose="02070309020205020404" pitchFamily="49" charset="0"/>
              </a:rPr>
            </a:br>
            <a:r>
              <a:rPr lang="kk-KZ" sz="2400" dirty="0">
                <a:solidFill>
                  <a:srgbClr val="000000"/>
                </a:solidFill>
                <a:latin typeface="Courier New" panose="02070309020205020404" pitchFamily="49" charset="0"/>
              </a:rPr>
              <a:t> </a:t>
            </a:r>
            <a:r>
              <a:rPr lang="en-US" sz="2400" b="0" i="0" dirty="0">
                <a:solidFill>
                  <a:srgbClr val="009999"/>
                </a:solidFill>
                <a:effectLst/>
                <a:latin typeface="Courier New" panose="02070309020205020404" pitchFamily="49" charset="0"/>
              </a:rPr>
              <a:t>FROM</a:t>
            </a:r>
            <a:r>
              <a:rPr lang="en-US" sz="2400" b="0" i="0" dirty="0">
                <a:solidFill>
                  <a:srgbClr val="000000"/>
                </a:solidFill>
                <a:effectLst/>
                <a:latin typeface="Courier New" panose="02070309020205020404" pitchFamily="49" charset="0"/>
              </a:rPr>
              <a:t> Products;</a:t>
            </a:r>
          </a:p>
          <a:p>
            <a:pPr marL="0" indent="0">
              <a:buNone/>
            </a:pPr>
            <a:r>
              <a:rPr lang="en-US" dirty="0"/>
              <a:t>products </a:t>
            </a:r>
            <a:r>
              <a:rPr lang="ru-RU" dirty="0" err="1"/>
              <a:t>кестесіндегі</a:t>
            </a:r>
            <a:r>
              <a:rPr lang="ru-RU" dirty="0"/>
              <a:t> </a:t>
            </a:r>
            <a:r>
              <a:rPr lang="ru-RU" dirty="0" err="1"/>
              <a:t>барлық</a:t>
            </a:r>
            <a:r>
              <a:rPr lang="ru-RU" dirty="0"/>
              <a:t> </a:t>
            </a:r>
            <a:r>
              <a:rPr lang="ru-RU" dirty="0" err="1"/>
              <a:t>өнімдердің</a:t>
            </a:r>
            <a:r>
              <a:rPr lang="ru-RU" dirty="0"/>
              <a:t> </a:t>
            </a:r>
            <a:r>
              <a:rPr lang="ru-RU" dirty="0" err="1"/>
              <a:t>ең</a:t>
            </a:r>
            <a:r>
              <a:rPr lang="ru-RU" dirty="0"/>
              <a:t> </a:t>
            </a:r>
            <a:r>
              <a:rPr lang="ru-RU" dirty="0" err="1"/>
              <a:t>төменгі</a:t>
            </a:r>
            <a:r>
              <a:rPr lang="ru-RU" dirty="0"/>
              <a:t> (</a:t>
            </a:r>
            <a:r>
              <a:rPr lang="ru-RU" dirty="0" err="1"/>
              <a:t>жоғарғы</a:t>
            </a:r>
            <a:r>
              <a:rPr lang="ru-RU" dirty="0"/>
              <a:t>) </a:t>
            </a:r>
            <a:r>
              <a:rPr lang="ru-RU" dirty="0" err="1"/>
              <a:t>бағасын</a:t>
            </a:r>
            <a:r>
              <a:rPr lang="ru-RU" dirty="0"/>
              <a:t> </a:t>
            </a:r>
            <a:r>
              <a:rPr lang="ru-RU" dirty="0" err="1"/>
              <a:t>қайтарады</a:t>
            </a:r>
            <a:r>
              <a:rPr lang="ru-RU" dirty="0"/>
              <a:t>.</a:t>
            </a:r>
          </a:p>
          <a:p>
            <a:pPr marL="0" indent="0">
              <a:buNone/>
            </a:pPr>
            <a:endParaRPr lang="kk-KZ" sz="2400" b="0" i="0" dirty="0">
              <a:solidFill>
                <a:srgbClr val="009999"/>
              </a:solidFill>
              <a:effectLst/>
              <a:latin typeface="Courier New" panose="02070309020205020404" pitchFamily="49" charset="0"/>
            </a:endParaRPr>
          </a:p>
          <a:p>
            <a:pPr marL="0" indent="0">
              <a:buNone/>
            </a:pPr>
            <a:r>
              <a:rPr lang="en-US" sz="2400" b="0" i="0" dirty="0">
                <a:solidFill>
                  <a:srgbClr val="009999"/>
                </a:solidFill>
                <a:effectLst/>
                <a:latin typeface="Courier New" panose="02070309020205020404" pitchFamily="49" charset="0"/>
              </a:rPr>
              <a:t>SELECT</a:t>
            </a:r>
            <a:r>
              <a:rPr lang="en-US" sz="2400" b="0" i="0" dirty="0">
                <a:solidFill>
                  <a:srgbClr val="000000"/>
                </a:solidFill>
                <a:effectLst/>
                <a:latin typeface="Courier New" panose="02070309020205020404" pitchFamily="49" charset="0"/>
              </a:rPr>
              <a:t> </a:t>
            </a:r>
            <a:r>
              <a:rPr lang="en-US" sz="2400" b="0" i="0" dirty="0">
                <a:solidFill>
                  <a:srgbClr val="009999"/>
                </a:solidFill>
                <a:effectLst/>
                <a:latin typeface="Courier New" panose="02070309020205020404" pitchFamily="49" charset="0"/>
              </a:rPr>
              <a:t>AVG</a:t>
            </a:r>
            <a:r>
              <a:rPr lang="en-US" sz="2400" b="0" i="0" dirty="0">
                <a:solidFill>
                  <a:srgbClr val="000000"/>
                </a:solidFill>
                <a:effectLst/>
                <a:latin typeface="Courier New" panose="02070309020205020404" pitchFamily="49" charset="0"/>
              </a:rPr>
              <a:t>(Price) </a:t>
            </a:r>
            <a:r>
              <a:rPr lang="en-US" sz="2400" b="0" i="0" dirty="0">
                <a:solidFill>
                  <a:srgbClr val="009999"/>
                </a:solidFill>
                <a:effectLst/>
                <a:latin typeface="Courier New" panose="02070309020205020404" pitchFamily="49" charset="0"/>
              </a:rPr>
              <a:t>AS</a:t>
            </a:r>
            <a:r>
              <a:rPr lang="en-US" sz="2400" b="0" i="0" dirty="0">
                <a:solidFill>
                  <a:srgbClr val="000000"/>
                </a:solidFill>
                <a:effectLst/>
                <a:latin typeface="Courier New" panose="02070309020205020404" pitchFamily="49" charset="0"/>
              </a:rPr>
              <a:t> </a:t>
            </a:r>
            <a:r>
              <a:rPr lang="en-US" sz="2400" b="0" i="0" dirty="0" err="1">
                <a:solidFill>
                  <a:srgbClr val="000000"/>
                </a:solidFill>
                <a:effectLst/>
                <a:latin typeface="Courier New" panose="02070309020205020404" pitchFamily="49" charset="0"/>
              </a:rPr>
              <a:t>AveragePrice</a:t>
            </a:r>
            <a:r>
              <a:rPr lang="en-US" sz="2400" b="0" i="0" dirty="0">
                <a:solidFill>
                  <a:srgbClr val="000000"/>
                </a:solidFill>
                <a:effectLst/>
                <a:latin typeface="Courier New" panose="02070309020205020404" pitchFamily="49" charset="0"/>
              </a:rPr>
              <a:t> </a:t>
            </a:r>
            <a:br>
              <a:rPr lang="kk-KZ" sz="2400" b="0" i="0" dirty="0">
                <a:solidFill>
                  <a:srgbClr val="000000"/>
                </a:solidFill>
                <a:effectLst/>
                <a:latin typeface="Courier New" panose="02070309020205020404" pitchFamily="49" charset="0"/>
              </a:rPr>
            </a:br>
            <a:r>
              <a:rPr lang="en-US" sz="2400" b="0" i="0" dirty="0">
                <a:solidFill>
                  <a:srgbClr val="009999"/>
                </a:solidFill>
                <a:effectLst/>
                <a:latin typeface="Courier New" panose="02070309020205020404" pitchFamily="49" charset="0"/>
              </a:rPr>
              <a:t>FROM</a:t>
            </a:r>
            <a:r>
              <a:rPr lang="en-US" sz="2400" b="0" i="0" dirty="0">
                <a:solidFill>
                  <a:srgbClr val="000000"/>
                </a:solidFill>
                <a:effectLst/>
                <a:latin typeface="Courier New" panose="02070309020205020404" pitchFamily="49" charset="0"/>
              </a:rPr>
              <a:t> Products;</a:t>
            </a:r>
            <a:endParaRPr lang="kk-KZ" sz="2400" b="0" i="0" dirty="0">
              <a:solidFill>
                <a:srgbClr val="000000"/>
              </a:solidFill>
              <a:effectLst/>
              <a:latin typeface="Courier New" panose="02070309020205020404" pitchFamily="49" charset="0"/>
            </a:endParaRPr>
          </a:p>
          <a:p>
            <a:pPr marL="0" indent="0">
              <a:buNone/>
            </a:pPr>
            <a:r>
              <a:rPr lang="en-US" dirty="0"/>
              <a:t>products </a:t>
            </a:r>
            <a:r>
              <a:rPr lang="ru-RU" dirty="0" err="1"/>
              <a:t>кестесіндегі</a:t>
            </a:r>
            <a:r>
              <a:rPr lang="ru-RU" dirty="0"/>
              <a:t> </a:t>
            </a:r>
            <a:r>
              <a:rPr lang="ru-RU" dirty="0" err="1"/>
              <a:t>барлық</a:t>
            </a:r>
            <a:r>
              <a:rPr lang="ru-RU" dirty="0"/>
              <a:t> </a:t>
            </a:r>
            <a:r>
              <a:rPr lang="ru-RU" dirty="0" err="1"/>
              <a:t>өнімдердің</a:t>
            </a:r>
            <a:r>
              <a:rPr lang="ru-RU" dirty="0"/>
              <a:t> </a:t>
            </a:r>
            <a:r>
              <a:rPr lang="ru-RU" dirty="0" err="1"/>
              <a:t>орташа</a:t>
            </a:r>
            <a:r>
              <a:rPr lang="ru-RU" dirty="0"/>
              <a:t> </a:t>
            </a:r>
            <a:r>
              <a:rPr lang="ru-RU" dirty="0" err="1"/>
              <a:t>бағасын</a:t>
            </a:r>
            <a:r>
              <a:rPr lang="ru-RU" dirty="0"/>
              <a:t> </a:t>
            </a:r>
            <a:r>
              <a:rPr lang="ru-RU" dirty="0" err="1"/>
              <a:t>қайтарады</a:t>
            </a:r>
            <a:r>
              <a:rPr lang="ru-RU" dirty="0"/>
              <a:t>.</a:t>
            </a:r>
          </a:p>
        </p:txBody>
      </p:sp>
      <p:sp>
        <p:nvSpPr>
          <p:cNvPr id="4" name="Номер слайда 3">
            <a:extLst>
              <a:ext uri="{FF2B5EF4-FFF2-40B4-BE49-F238E27FC236}">
                <a16:creationId xmlns:a16="http://schemas.microsoft.com/office/drawing/2014/main" id="{BFCD1DDE-28F9-4DAB-9B7D-E39D8F4C577A}"/>
              </a:ext>
            </a:extLst>
          </p:cNvPr>
          <p:cNvSpPr>
            <a:spLocks noGrp="1"/>
          </p:cNvSpPr>
          <p:nvPr>
            <p:ph type="sldNum" sz="quarter" idx="12"/>
          </p:nvPr>
        </p:nvSpPr>
        <p:spPr/>
        <p:txBody>
          <a:bodyPr/>
          <a:lstStyle/>
          <a:p>
            <a:fld id="{322FCE48-6893-4932-8DDE-62B44576190E}" type="slidenum">
              <a:rPr lang="ru-RU" smtClean="0"/>
              <a:t>61</a:t>
            </a:fld>
            <a:endParaRPr lang="ru-RU"/>
          </a:p>
        </p:txBody>
      </p:sp>
    </p:spTree>
    <p:extLst>
      <p:ext uri="{BB962C8B-B14F-4D97-AF65-F5344CB8AC3E}">
        <p14:creationId xmlns:p14="http://schemas.microsoft.com/office/powerpoint/2010/main" val="10766770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77A270-6B23-42FE-AF30-30629171B310}"/>
              </a:ext>
            </a:extLst>
          </p:cNvPr>
          <p:cNvSpPr>
            <a:spLocks noGrp="1"/>
          </p:cNvSpPr>
          <p:nvPr>
            <p:ph type="title"/>
          </p:nvPr>
        </p:nvSpPr>
        <p:spPr/>
        <p:txBody>
          <a:bodyPr/>
          <a:lstStyle/>
          <a:p>
            <a:r>
              <a:rPr lang="en-US" dirty="0"/>
              <a:t>COUNT, SUM</a:t>
            </a:r>
            <a:r>
              <a:rPr lang="kk-KZ" dirty="0"/>
              <a:t> </a:t>
            </a:r>
            <a:endParaRPr lang="ru-RU" dirty="0"/>
          </a:p>
        </p:txBody>
      </p:sp>
      <p:sp>
        <p:nvSpPr>
          <p:cNvPr id="3" name="Объект 2">
            <a:extLst>
              <a:ext uri="{FF2B5EF4-FFF2-40B4-BE49-F238E27FC236}">
                <a16:creationId xmlns:a16="http://schemas.microsoft.com/office/drawing/2014/main" id="{49382054-17EC-4912-AFC8-E275CA4C6F2B}"/>
              </a:ext>
            </a:extLst>
          </p:cNvPr>
          <p:cNvSpPr>
            <a:spLocks noGrp="1"/>
          </p:cNvSpPr>
          <p:nvPr>
            <p:ph idx="1"/>
          </p:nvPr>
        </p:nvSpPr>
        <p:spPr/>
        <p:txBody>
          <a:bodyPr/>
          <a:lstStyle/>
          <a:p>
            <a:pPr marL="0" indent="0">
              <a:buNone/>
            </a:pPr>
            <a:r>
              <a:rPr lang="en-US" sz="2800" b="0" i="0" dirty="0">
                <a:solidFill>
                  <a:srgbClr val="009999"/>
                </a:solidFill>
                <a:effectLst/>
                <a:latin typeface="Courier New" panose="02070309020205020404" pitchFamily="49" charset="0"/>
              </a:rPr>
              <a:t>SELECT</a:t>
            </a:r>
            <a:r>
              <a:rPr lang="en-US" sz="2800" b="0" i="0" dirty="0">
                <a:solidFill>
                  <a:srgbClr val="000000"/>
                </a:solidFill>
                <a:effectLst/>
                <a:latin typeface="Courier New" panose="02070309020205020404" pitchFamily="49" charset="0"/>
              </a:rPr>
              <a:t> </a:t>
            </a:r>
            <a:r>
              <a:rPr lang="en-US" sz="2800" b="0" i="0" dirty="0">
                <a:solidFill>
                  <a:srgbClr val="009999"/>
                </a:solidFill>
                <a:effectLst/>
                <a:latin typeface="Courier New" panose="02070309020205020404" pitchFamily="49" charset="0"/>
              </a:rPr>
              <a:t>COUNT</a:t>
            </a:r>
            <a:r>
              <a:rPr lang="en-US" sz="2800" b="0" i="0" dirty="0">
                <a:solidFill>
                  <a:srgbClr val="000000"/>
                </a:solidFill>
                <a:effectLst/>
                <a:latin typeface="Courier New" panose="02070309020205020404" pitchFamily="49" charset="0"/>
              </a:rPr>
              <a:t>(</a:t>
            </a:r>
            <a:r>
              <a:rPr lang="en-US" sz="2800" b="0" i="0" dirty="0" err="1">
                <a:solidFill>
                  <a:srgbClr val="000000"/>
                </a:solidFill>
                <a:effectLst/>
                <a:latin typeface="Courier New" panose="02070309020205020404" pitchFamily="49" charset="0"/>
              </a:rPr>
              <a:t>ProductID</a:t>
            </a:r>
            <a:r>
              <a:rPr lang="en-US" sz="2800" b="0" i="0" dirty="0">
                <a:solidFill>
                  <a:srgbClr val="000000"/>
                </a:solidFill>
                <a:effectLst/>
                <a:latin typeface="Courier New" panose="02070309020205020404" pitchFamily="49" charset="0"/>
              </a:rPr>
              <a:t>) </a:t>
            </a:r>
            <a:r>
              <a:rPr lang="en-US" sz="2800" b="0" i="0" dirty="0">
                <a:solidFill>
                  <a:srgbClr val="009999"/>
                </a:solidFill>
                <a:effectLst/>
                <a:latin typeface="Courier New" panose="02070309020205020404" pitchFamily="49" charset="0"/>
              </a:rPr>
              <a:t>FROM</a:t>
            </a:r>
            <a:r>
              <a:rPr lang="en-US" sz="2800" b="0" i="0" dirty="0">
                <a:solidFill>
                  <a:srgbClr val="000000"/>
                </a:solidFill>
                <a:effectLst/>
                <a:latin typeface="Courier New" panose="02070309020205020404" pitchFamily="49" charset="0"/>
              </a:rPr>
              <a:t> Products;</a:t>
            </a:r>
            <a:endParaRPr lang="kk-KZ" sz="2800" b="0" i="0" dirty="0">
              <a:solidFill>
                <a:srgbClr val="000000"/>
              </a:solidFill>
              <a:effectLst/>
              <a:latin typeface="Courier New" panose="02070309020205020404" pitchFamily="49" charset="0"/>
            </a:endParaRPr>
          </a:p>
          <a:p>
            <a:pPr marL="0" indent="0">
              <a:buNone/>
            </a:pPr>
            <a:r>
              <a:rPr lang="ru-RU" sz="2800" dirty="0" err="1"/>
              <a:t>Бұл</a:t>
            </a:r>
            <a:r>
              <a:rPr lang="ru-RU" sz="2800" dirty="0"/>
              <a:t> </a:t>
            </a:r>
            <a:r>
              <a:rPr lang="ru-RU" sz="2800" dirty="0" err="1"/>
              <a:t>пәрмен</a:t>
            </a:r>
            <a:r>
              <a:rPr lang="ru-RU" sz="2800" dirty="0"/>
              <a:t> </a:t>
            </a:r>
            <a:r>
              <a:rPr lang="ru-RU" sz="2800" dirty="0" err="1"/>
              <a:t>өнімдер</a:t>
            </a:r>
            <a:r>
              <a:rPr lang="ru-RU" sz="2800" dirty="0"/>
              <a:t> </a:t>
            </a:r>
            <a:r>
              <a:rPr lang="ru-RU" sz="2800" dirty="0" err="1"/>
              <a:t>кестесіндегі</a:t>
            </a:r>
            <a:r>
              <a:rPr lang="ru-RU" sz="2800" dirty="0"/>
              <a:t> </a:t>
            </a:r>
            <a:r>
              <a:rPr lang="ru-RU" sz="2800" dirty="0" err="1"/>
              <a:t>өнімдер</a:t>
            </a:r>
            <a:r>
              <a:rPr lang="ru-RU" sz="2800" dirty="0"/>
              <a:t> </a:t>
            </a:r>
            <a:r>
              <a:rPr lang="ru-RU" sz="2800" dirty="0" err="1"/>
              <a:t>санын</a:t>
            </a:r>
            <a:r>
              <a:rPr lang="ru-RU" sz="2800" dirty="0"/>
              <a:t> </a:t>
            </a:r>
            <a:r>
              <a:rPr lang="ru-RU" sz="2800" dirty="0" err="1"/>
              <a:t>қайтарады</a:t>
            </a:r>
            <a:r>
              <a:rPr lang="ru-RU" sz="2800" dirty="0"/>
              <a:t>.</a:t>
            </a:r>
          </a:p>
          <a:p>
            <a:pPr marL="0" indent="0">
              <a:buNone/>
            </a:pPr>
            <a:endParaRPr lang="kk-KZ" sz="2800" b="0" i="0" dirty="0">
              <a:solidFill>
                <a:srgbClr val="009999"/>
              </a:solidFill>
              <a:effectLst/>
              <a:latin typeface="Courier New" panose="02070309020205020404" pitchFamily="49" charset="0"/>
            </a:endParaRPr>
          </a:p>
          <a:p>
            <a:pPr marL="0" indent="0">
              <a:buNone/>
            </a:pPr>
            <a:r>
              <a:rPr lang="en-US" sz="2800" b="0" i="0" dirty="0">
                <a:solidFill>
                  <a:srgbClr val="009999"/>
                </a:solidFill>
                <a:effectLst/>
                <a:latin typeface="Courier New" panose="02070309020205020404" pitchFamily="49" charset="0"/>
              </a:rPr>
              <a:t>SELECT</a:t>
            </a:r>
            <a:r>
              <a:rPr lang="en-US" sz="2800" b="0" i="0" dirty="0">
                <a:solidFill>
                  <a:srgbClr val="000000"/>
                </a:solidFill>
                <a:effectLst/>
                <a:latin typeface="Courier New" panose="02070309020205020404" pitchFamily="49" charset="0"/>
              </a:rPr>
              <a:t> </a:t>
            </a:r>
            <a:r>
              <a:rPr lang="en-US" sz="2800" b="0" i="0" dirty="0">
                <a:solidFill>
                  <a:srgbClr val="009999"/>
                </a:solidFill>
                <a:effectLst/>
                <a:latin typeface="Courier New" panose="02070309020205020404" pitchFamily="49" charset="0"/>
              </a:rPr>
              <a:t>SUM</a:t>
            </a:r>
            <a:r>
              <a:rPr lang="en-US" sz="2800" b="0" i="0" dirty="0">
                <a:solidFill>
                  <a:srgbClr val="000000"/>
                </a:solidFill>
                <a:effectLst/>
                <a:latin typeface="Courier New" panose="02070309020205020404" pitchFamily="49" charset="0"/>
              </a:rPr>
              <a:t>(Quantity) </a:t>
            </a:r>
            <a:r>
              <a:rPr lang="en-US" sz="2800" b="0" i="0" dirty="0">
                <a:solidFill>
                  <a:srgbClr val="009999"/>
                </a:solidFill>
                <a:effectLst/>
                <a:latin typeface="Courier New" panose="02070309020205020404" pitchFamily="49" charset="0"/>
              </a:rPr>
              <a:t>FROM</a:t>
            </a:r>
            <a:r>
              <a:rPr lang="en-US" sz="2800" b="0" i="0" dirty="0">
                <a:solidFill>
                  <a:srgbClr val="000000"/>
                </a:solidFill>
                <a:effectLst/>
                <a:latin typeface="Courier New" panose="02070309020205020404" pitchFamily="49" charset="0"/>
              </a:rPr>
              <a:t> </a:t>
            </a:r>
            <a:r>
              <a:rPr lang="en-US" sz="2800" b="0" i="0" dirty="0" err="1">
                <a:solidFill>
                  <a:srgbClr val="000000"/>
                </a:solidFill>
                <a:effectLst/>
                <a:latin typeface="Courier New" panose="02070309020205020404" pitchFamily="49" charset="0"/>
              </a:rPr>
              <a:t>OrderDetails</a:t>
            </a:r>
            <a:r>
              <a:rPr lang="en-US" sz="2800" b="0" i="0" dirty="0">
                <a:solidFill>
                  <a:srgbClr val="000000"/>
                </a:solidFill>
                <a:effectLst/>
                <a:latin typeface="Courier New" panose="02070309020205020404" pitchFamily="49" charset="0"/>
              </a:rPr>
              <a:t>;</a:t>
            </a:r>
            <a:endParaRPr lang="kk-KZ" sz="2800" b="0" i="0" dirty="0">
              <a:solidFill>
                <a:srgbClr val="000000"/>
              </a:solidFill>
              <a:effectLst/>
              <a:latin typeface="Courier New" panose="02070309020205020404" pitchFamily="49" charset="0"/>
            </a:endParaRPr>
          </a:p>
          <a:p>
            <a:pPr marL="0" indent="0">
              <a:buNone/>
            </a:pPr>
            <a:r>
              <a:rPr lang="en-US" dirty="0"/>
              <a:t>Order Details </a:t>
            </a:r>
            <a:r>
              <a:rPr lang="ru-RU" dirty="0" err="1"/>
              <a:t>кестесіндегі</a:t>
            </a:r>
            <a:r>
              <a:rPr lang="ru-RU" dirty="0"/>
              <a:t> </a:t>
            </a:r>
            <a:r>
              <a:rPr lang="ru-RU" dirty="0" err="1"/>
              <a:t>барлық</a:t>
            </a:r>
            <a:r>
              <a:rPr lang="ru-RU" dirty="0"/>
              <a:t> </a:t>
            </a:r>
            <a:r>
              <a:rPr lang="ru-RU" dirty="0" err="1"/>
              <a:t>тапсырыстардың</a:t>
            </a:r>
            <a:r>
              <a:rPr lang="ru-RU" dirty="0"/>
              <a:t> </a:t>
            </a:r>
            <a:r>
              <a:rPr lang="ru-RU" dirty="0" err="1"/>
              <a:t>сомасын</a:t>
            </a:r>
            <a:r>
              <a:rPr lang="ru-RU" dirty="0"/>
              <a:t> </a:t>
            </a:r>
            <a:r>
              <a:rPr lang="ru-RU" dirty="0" err="1"/>
              <a:t>қайтарады</a:t>
            </a:r>
            <a:r>
              <a:rPr lang="ru-RU" dirty="0"/>
              <a:t>.</a:t>
            </a:r>
          </a:p>
          <a:p>
            <a:endParaRPr lang="ru-RU" dirty="0"/>
          </a:p>
        </p:txBody>
      </p:sp>
      <p:sp>
        <p:nvSpPr>
          <p:cNvPr id="4" name="Номер слайда 3">
            <a:extLst>
              <a:ext uri="{FF2B5EF4-FFF2-40B4-BE49-F238E27FC236}">
                <a16:creationId xmlns:a16="http://schemas.microsoft.com/office/drawing/2014/main" id="{EFEE4CC4-AA45-4CE2-B4AB-A1C2D0A04B9E}"/>
              </a:ext>
            </a:extLst>
          </p:cNvPr>
          <p:cNvSpPr>
            <a:spLocks noGrp="1"/>
          </p:cNvSpPr>
          <p:nvPr>
            <p:ph type="sldNum" sz="quarter" idx="12"/>
          </p:nvPr>
        </p:nvSpPr>
        <p:spPr/>
        <p:txBody>
          <a:bodyPr/>
          <a:lstStyle/>
          <a:p>
            <a:fld id="{322FCE48-6893-4932-8DDE-62B44576190E}" type="slidenum">
              <a:rPr lang="ru-RU" smtClean="0"/>
              <a:t>62</a:t>
            </a:fld>
            <a:endParaRPr lang="ru-RU"/>
          </a:p>
        </p:txBody>
      </p:sp>
    </p:spTree>
    <p:extLst>
      <p:ext uri="{BB962C8B-B14F-4D97-AF65-F5344CB8AC3E}">
        <p14:creationId xmlns:p14="http://schemas.microsoft.com/office/powerpoint/2010/main" val="2616674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Тұтастықтың типтері</a:t>
            </a:r>
            <a:endParaRPr lang="ru-RU" dirty="0"/>
          </a:p>
        </p:txBody>
      </p:sp>
      <p:sp>
        <p:nvSpPr>
          <p:cNvPr id="3" name="Объект 2"/>
          <p:cNvSpPr>
            <a:spLocks noGrp="1"/>
          </p:cNvSpPr>
          <p:nvPr>
            <p:ph idx="1"/>
          </p:nvPr>
        </p:nvSpPr>
        <p:spPr>
          <a:xfrm>
            <a:off x="1981200" y="2371060"/>
            <a:ext cx="8229600" cy="3423664"/>
          </a:xfrm>
        </p:spPr>
        <p:txBody>
          <a:bodyPr>
            <a:normAutofit fontScale="85000" lnSpcReduction="20000"/>
          </a:bodyPr>
          <a:lstStyle/>
          <a:p>
            <a:pPr marL="0" indent="0">
              <a:buNone/>
            </a:pPr>
            <a:r>
              <a:rPr lang="en-US" dirty="0"/>
              <a:t>SQL Server </a:t>
            </a:r>
            <a:r>
              <a:rPr lang="ru-RU" dirty="0" err="1"/>
              <a:t>деректер</a:t>
            </a:r>
            <a:r>
              <a:rPr lang="ru-RU" dirty="0"/>
              <a:t> </a:t>
            </a:r>
            <a:r>
              <a:rPr lang="ru-RU" dirty="0" err="1"/>
              <a:t>тұтастығының</a:t>
            </a:r>
            <a:r>
              <a:rPr lang="ru-RU" dirty="0"/>
              <a:t> </a:t>
            </a:r>
            <a:r>
              <a:rPr lang="ru-RU" b="1" dirty="0" err="1"/>
              <a:t>төрт</a:t>
            </a:r>
            <a:r>
              <a:rPr lang="ru-RU" b="1" dirty="0"/>
              <a:t> </a:t>
            </a:r>
            <a:r>
              <a:rPr lang="ru-RU" b="1" dirty="0" err="1"/>
              <a:t>типін</a:t>
            </a:r>
            <a:r>
              <a:rPr lang="ru-RU" b="1" dirty="0"/>
              <a:t> </a:t>
            </a:r>
            <a:r>
              <a:rPr lang="ru-RU" dirty="0" err="1"/>
              <a:t>қолдайды</a:t>
            </a:r>
            <a:r>
              <a:rPr lang="ru-RU" dirty="0"/>
              <a:t> ж</a:t>
            </a:r>
            <a:r>
              <a:rPr lang="en-US" dirty="0"/>
              <a:t>ə</a:t>
            </a:r>
            <a:r>
              <a:rPr lang="ru-RU" dirty="0"/>
              <a:t>не </a:t>
            </a:r>
            <a:r>
              <a:rPr lang="ru-RU" dirty="0" err="1"/>
              <a:t>келесі</a:t>
            </a:r>
            <a:r>
              <a:rPr lang="ru-RU" dirty="0"/>
              <a:t> </a:t>
            </a:r>
            <a:r>
              <a:rPr lang="ru-RU" b="1" dirty="0" err="1"/>
              <a:t>үш</a:t>
            </a:r>
            <a:r>
              <a:rPr lang="ru-RU" b="1" dirty="0"/>
              <a:t> </a:t>
            </a:r>
            <a:r>
              <a:rPr lang="ru-RU" b="1" dirty="0" err="1"/>
              <a:t>шартты</a:t>
            </a:r>
            <a:r>
              <a:rPr lang="ru-RU" b="1" dirty="0"/>
              <a:t> </a:t>
            </a:r>
            <a:r>
              <a:rPr lang="ru-RU" dirty="0" err="1"/>
              <a:t>қолданылады</a:t>
            </a:r>
            <a:r>
              <a:rPr lang="ru-RU" dirty="0"/>
              <a:t>: </a:t>
            </a:r>
          </a:p>
          <a:p>
            <a:pPr marL="514350" indent="-514350">
              <a:buAutoNum type="arabicPeriod"/>
            </a:pPr>
            <a:r>
              <a:rPr lang="ru-RU" dirty="0" err="1"/>
              <a:t>Деректердің</a:t>
            </a:r>
            <a:r>
              <a:rPr lang="ru-RU" dirty="0"/>
              <a:t> бар </a:t>
            </a:r>
            <a:r>
              <a:rPr lang="ru-RU" dirty="0" err="1"/>
              <a:t>болуы</a:t>
            </a:r>
            <a:r>
              <a:rPr lang="ru-RU" dirty="0"/>
              <a:t> </a:t>
            </a:r>
          </a:p>
          <a:p>
            <a:pPr marL="514350" indent="-514350">
              <a:buAutoNum type="arabicPeriod"/>
            </a:pPr>
            <a:r>
              <a:rPr lang="ru-RU" dirty="0"/>
              <a:t>М</a:t>
            </a:r>
            <a:r>
              <a:rPr lang="en-US" dirty="0"/>
              <a:t>ə</a:t>
            </a:r>
            <a:r>
              <a:rPr lang="ru-RU" dirty="0" err="1"/>
              <a:t>ннің</a:t>
            </a:r>
            <a:r>
              <a:rPr lang="ru-RU" dirty="0"/>
              <a:t> </a:t>
            </a:r>
            <a:r>
              <a:rPr lang="ru-RU" dirty="0" err="1"/>
              <a:t>шарты</a:t>
            </a:r>
            <a:r>
              <a:rPr lang="ru-RU" dirty="0"/>
              <a:t> </a:t>
            </a:r>
          </a:p>
          <a:p>
            <a:pPr marL="514350" indent="-514350">
              <a:buAutoNum type="arabicPeriod"/>
            </a:pPr>
            <a:r>
              <a:rPr lang="ru-RU" dirty="0" err="1"/>
              <a:t>Кестенің</a:t>
            </a:r>
            <a:r>
              <a:rPr lang="ru-RU" dirty="0"/>
              <a:t> </a:t>
            </a:r>
            <a:r>
              <a:rPr lang="ru-RU" dirty="0" err="1"/>
              <a:t>тұтастығы</a:t>
            </a:r>
            <a:r>
              <a:rPr lang="ru-RU" dirty="0"/>
              <a:t> </a:t>
            </a:r>
          </a:p>
          <a:p>
            <a:pPr marL="514350" indent="-514350">
              <a:buAutoNum type="arabicPeriod"/>
            </a:pPr>
            <a:r>
              <a:rPr lang="ru-RU" dirty="0" err="1"/>
              <a:t>Сілтемелі</a:t>
            </a:r>
            <a:r>
              <a:rPr lang="ru-RU" dirty="0"/>
              <a:t> </a:t>
            </a:r>
            <a:r>
              <a:rPr lang="ru-RU" dirty="0" err="1"/>
              <a:t>тұтастық</a:t>
            </a:r>
            <a:r>
              <a:rPr lang="ru-RU" dirty="0"/>
              <a:t> </a:t>
            </a:r>
          </a:p>
          <a:p>
            <a:pPr marL="514350" indent="-514350">
              <a:buAutoNum type="arabicPeriod"/>
            </a:pPr>
            <a:r>
              <a:rPr lang="ru-RU" dirty="0" err="1"/>
              <a:t>Іскерлік</a:t>
            </a:r>
            <a:r>
              <a:rPr lang="ru-RU" dirty="0"/>
              <a:t> </a:t>
            </a:r>
            <a:r>
              <a:rPr lang="ru-RU" dirty="0" err="1"/>
              <a:t>ереже</a:t>
            </a:r>
            <a:r>
              <a:rPr lang="ru-RU" dirty="0"/>
              <a:t> </a:t>
            </a:r>
          </a:p>
          <a:p>
            <a:pPr marL="514350" indent="-514350">
              <a:buAutoNum type="arabicPeriod"/>
            </a:pPr>
            <a:r>
              <a:rPr lang="ru-RU" dirty="0" err="1"/>
              <a:t>Деректер</a:t>
            </a:r>
            <a:r>
              <a:rPr lang="ru-RU" dirty="0"/>
              <a:t> </a:t>
            </a:r>
            <a:r>
              <a:rPr lang="ru-RU" dirty="0" err="1"/>
              <a:t>арасындағы</a:t>
            </a:r>
            <a:r>
              <a:rPr lang="ru-RU" dirty="0"/>
              <a:t> </a:t>
            </a:r>
            <a:r>
              <a:rPr lang="ru-RU" dirty="0" err="1"/>
              <a:t>басқа</a:t>
            </a:r>
            <a:r>
              <a:rPr lang="ru-RU" dirty="0"/>
              <a:t> </a:t>
            </a:r>
            <a:r>
              <a:rPr lang="ru-RU" dirty="0" err="1"/>
              <a:t>арасалмақ</a:t>
            </a:r>
            <a:r>
              <a:rPr lang="ru-RU" dirty="0"/>
              <a:t> </a:t>
            </a:r>
          </a:p>
          <a:p>
            <a:pPr marL="514350" indent="-514350">
              <a:buAutoNum type="arabicPeriod"/>
            </a:pPr>
            <a:r>
              <a:rPr lang="ru-RU" dirty="0" err="1"/>
              <a:t>Қарама-қайшылық</a:t>
            </a:r>
            <a:r>
              <a:rPr lang="ru-RU" dirty="0"/>
              <a:t> </a:t>
            </a:r>
            <a:r>
              <a:rPr lang="ru-RU" dirty="0" err="1"/>
              <a:t>емес</a:t>
            </a:r>
            <a:endParaRPr lang="ru-RU" dirty="0"/>
          </a:p>
        </p:txBody>
      </p:sp>
    </p:spTree>
    <p:extLst>
      <p:ext uri="{BB962C8B-B14F-4D97-AF65-F5344CB8AC3E}">
        <p14:creationId xmlns:p14="http://schemas.microsoft.com/office/powerpoint/2010/main" val="83914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7528" y="404665"/>
            <a:ext cx="8363272" cy="5721499"/>
          </a:xfrm>
        </p:spPr>
        <p:txBody>
          <a:bodyPr>
            <a:normAutofit fontScale="85000" lnSpcReduction="10000"/>
          </a:bodyPr>
          <a:lstStyle/>
          <a:p>
            <a:pPr marL="0" indent="0" algn="just">
              <a:buNone/>
            </a:pPr>
            <a:r>
              <a:rPr lang="ru-RU" b="1" dirty="0" err="1"/>
              <a:t>Деректердің</a:t>
            </a:r>
            <a:r>
              <a:rPr lang="ru-RU" b="1" dirty="0"/>
              <a:t> бар </a:t>
            </a:r>
            <a:r>
              <a:rPr lang="ru-RU" b="1" dirty="0" err="1"/>
              <a:t>болуы</a:t>
            </a:r>
            <a:r>
              <a:rPr lang="ru-RU" b="1" dirty="0"/>
              <a:t>. </a:t>
            </a:r>
          </a:p>
          <a:p>
            <a:pPr marL="0" indent="0" algn="just">
              <a:buNone/>
            </a:pPr>
            <a:r>
              <a:rPr lang="ru-RU" dirty="0" err="1"/>
              <a:t>Деректер</a:t>
            </a:r>
            <a:r>
              <a:rPr lang="ru-RU" dirty="0"/>
              <a:t> </a:t>
            </a:r>
            <a:r>
              <a:rPr lang="ru-RU" dirty="0" err="1"/>
              <a:t>қорындағы</a:t>
            </a:r>
            <a:r>
              <a:rPr lang="ru-RU" dirty="0"/>
              <a:t> </a:t>
            </a:r>
            <a:r>
              <a:rPr lang="ru-RU" dirty="0" err="1"/>
              <a:t>кейбір</a:t>
            </a:r>
            <a:r>
              <a:rPr lang="ru-RU" dirty="0"/>
              <a:t> </a:t>
            </a:r>
            <a:r>
              <a:rPr lang="ru-RU" dirty="0" err="1"/>
              <a:t>бағандардың</a:t>
            </a:r>
            <a:r>
              <a:rPr lang="ru-RU" dirty="0"/>
              <a:t> </a:t>
            </a:r>
            <a:r>
              <a:rPr lang="en-US" dirty="0"/>
              <a:t>ə</a:t>
            </a:r>
            <a:r>
              <a:rPr lang="ru-RU" dirty="0" err="1"/>
              <a:t>рбір</a:t>
            </a:r>
            <a:r>
              <a:rPr lang="ru-RU" dirty="0"/>
              <a:t> </a:t>
            </a:r>
            <a:r>
              <a:rPr lang="ru-RU" dirty="0" err="1"/>
              <a:t>жолда</a:t>
            </a:r>
            <a:r>
              <a:rPr lang="ru-RU" dirty="0"/>
              <a:t> м</a:t>
            </a:r>
            <a:r>
              <a:rPr lang="en-US" dirty="0"/>
              <a:t>ə</a:t>
            </a:r>
            <a:r>
              <a:rPr lang="ru-RU" dirty="0" err="1"/>
              <a:t>ні</a:t>
            </a:r>
            <a:r>
              <a:rPr lang="ru-RU" dirty="0"/>
              <a:t> </a:t>
            </a:r>
            <a:r>
              <a:rPr lang="ru-RU" dirty="0" err="1"/>
              <a:t>болуы</a:t>
            </a:r>
            <a:r>
              <a:rPr lang="ru-RU" dirty="0"/>
              <a:t> </a:t>
            </a:r>
            <a:r>
              <a:rPr lang="ru-RU" dirty="0" err="1"/>
              <a:t>керек</a:t>
            </a:r>
            <a:r>
              <a:rPr lang="ru-RU" dirty="0"/>
              <a:t>; </a:t>
            </a:r>
            <a:r>
              <a:rPr lang="ru-RU" dirty="0" err="1"/>
              <a:t>бағандағы</a:t>
            </a:r>
            <a:r>
              <a:rPr lang="ru-RU" dirty="0"/>
              <a:t> </a:t>
            </a:r>
            <a:r>
              <a:rPr lang="ru-RU" dirty="0" err="1"/>
              <a:t>мұндай</a:t>
            </a:r>
            <a:r>
              <a:rPr lang="ru-RU" dirty="0"/>
              <a:t> </a:t>
            </a:r>
            <a:r>
              <a:rPr lang="ru-RU" dirty="0" err="1"/>
              <a:t>жолдар</a:t>
            </a:r>
            <a:r>
              <a:rPr lang="ru-RU" dirty="0"/>
              <a:t> </a:t>
            </a:r>
            <a:r>
              <a:rPr lang="ru-RU" dirty="0" err="1"/>
              <a:t>жоқ</a:t>
            </a:r>
            <a:r>
              <a:rPr lang="ru-RU" dirty="0"/>
              <a:t> м</a:t>
            </a:r>
            <a:r>
              <a:rPr lang="en-US" dirty="0"/>
              <a:t>ə</a:t>
            </a:r>
            <a:r>
              <a:rPr lang="ru-RU" dirty="0" err="1"/>
              <a:t>нді</a:t>
            </a:r>
            <a:r>
              <a:rPr lang="ru-RU" dirty="0"/>
              <a:t> </a:t>
            </a:r>
            <a:r>
              <a:rPr lang="ru-RU" dirty="0" err="1"/>
              <a:t>қоса</a:t>
            </a:r>
            <a:r>
              <a:rPr lang="ru-RU" dirty="0"/>
              <a:t> </a:t>
            </a:r>
            <a:r>
              <a:rPr lang="ru-RU" dirty="0" err="1"/>
              <a:t>алмайды</a:t>
            </a:r>
            <a:r>
              <a:rPr lang="ru-RU" dirty="0"/>
              <a:t>. </a:t>
            </a:r>
            <a:r>
              <a:rPr lang="ru-RU" dirty="0" err="1"/>
              <a:t>Мысалға</a:t>
            </a:r>
            <a:r>
              <a:rPr lang="ru-RU" dirty="0"/>
              <a:t>, </a:t>
            </a:r>
            <a:r>
              <a:rPr lang="ru-RU" dirty="0" err="1"/>
              <a:t>деректер</a:t>
            </a:r>
            <a:r>
              <a:rPr lang="ru-RU" dirty="0"/>
              <a:t> </a:t>
            </a:r>
            <a:r>
              <a:rPr lang="ru-RU" dirty="0" err="1"/>
              <a:t>қорындағы</a:t>
            </a:r>
            <a:r>
              <a:rPr lang="ru-RU" dirty="0"/>
              <a:t> </a:t>
            </a:r>
            <a:r>
              <a:rPr lang="en-US" dirty="0"/>
              <a:t>ə</a:t>
            </a:r>
            <a:r>
              <a:rPr lang="ru-RU" dirty="0" err="1"/>
              <a:t>рбір</a:t>
            </a:r>
            <a:r>
              <a:rPr lang="ru-RU" dirty="0"/>
              <a:t> </a:t>
            </a:r>
            <a:r>
              <a:rPr lang="ru-RU" dirty="0" err="1"/>
              <a:t>тапсырысқа</a:t>
            </a:r>
            <a:r>
              <a:rPr lang="ru-RU" dirty="0"/>
              <a:t> </a:t>
            </a:r>
            <a:r>
              <a:rPr lang="ru-RU" dirty="0" err="1"/>
              <a:t>тапсырыс</a:t>
            </a:r>
            <a:r>
              <a:rPr lang="ru-RU" dirty="0"/>
              <a:t> </a:t>
            </a:r>
            <a:r>
              <a:rPr lang="ru-RU" dirty="0" err="1"/>
              <a:t>жасаған</a:t>
            </a:r>
            <a:r>
              <a:rPr lang="ru-RU" dirty="0"/>
              <a:t> </a:t>
            </a:r>
            <a:r>
              <a:rPr lang="ru-RU" dirty="0" err="1"/>
              <a:t>сатып</a:t>
            </a:r>
            <a:r>
              <a:rPr lang="ru-RU" dirty="0"/>
              <a:t> </a:t>
            </a:r>
            <a:r>
              <a:rPr lang="ru-RU" dirty="0" err="1"/>
              <a:t>алушы</a:t>
            </a:r>
            <a:r>
              <a:rPr lang="ru-RU" dirty="0"/>
              <a:t> бар </a:t>
            </a:r>
            <a:r>
              <a:rPr lang="ru-RU" dirty="0" err="1"/>
              <a:t>болуы</a:t>
            </a:r>
            <a:r>
              <a:rPr lang="ru-RU" dirty="0"/>
              <a:t> </a:t>
            </a:r>
            <a:r>
              <a:rPr lang="ru-RU" dirty="0" err="1"/>
              <a:t>керек</a:t>
            </a:r>
            <a:r>
              <a:rPr lang="ru-RU" dirty="0"/>
              <a:t>. </a:t>
            </a:r>
            <a:r>
              <a:rPr lang="ru-RU" dirty="0" err="1"/>
              <a:t>Бұл</a:t>
            </a:r>
            <a:r>
              <a:rPr lang="ru-RU" dirty="0"/>
              <a:t> </a:t>
            </a:r>
            <a:r>
              <a:rPr lang="ru-RU" dirty="0" err="1"/>
              <a:t>деректер</a:t>
            </a:r>
            <a:r>
              <a:rPr lang="ru-RU" dirty="0"/>
              <a:t> </a:t>
            </a:r>
            <a:r>
              <a:rPr lang="ru-RU" dirty="0" err="1"/>
              <a:t>тұтастық</a:t>
            </a:r>
            <a:r>
              <a:rPr lang="ru-RU" dirty="0"/>
              <a:t> </a:t>
            </a:r>
            <a:r>
              <a:rPr lang="ru-RU" dirty="0" err="1"/>
              <a:t>жай</a:t>
            </a:r>
            <a:r>
              <a:rPr lang="ru-RU" dirty="0"/>
              <a:t> </a:t>
            </a:r>
            <a:r>
              <a:rPr lang="ru-RU" dirty="0" err="1"/>
              <a:t>шартына</a:t>
            </a:r>
            <a:r>
              <a:rPr lang="ru-RU" dirty="0"/>
              <a:t> </a:t>
            </a:r>
            <a:r>
              <a:rPr lang="ru-RU" dirty="0" err="1"/>
              <a:t>кейбір</a:t>
            </a:r>
            <a:r>
              <a:rPr lang="ru-RU" dirty="0"/>
              <a:t> </a:t>
            </a:r>
            <a:r>
              <a:rPr lang="ru-RU" dirty="0" err="1"/>
              <a:t>бағандар</a:t>
            </a:r>
            <a:r>
              <a:rPr lang="ru-RU" dirty="0"/>
              <a:t> </a:t>
            </a:r>
            <a:r>
              <a:rPr lang="en-US" dirty="0"/>
              <a:t>NULL </a:t>
            </a:r>
            <a:r>
              <a:rPr lang="ru-RU" dirty="0"/>
              <a:t>м</a:t>
            </a:r>
            <a:r>
              <a:rPr lang="en-US" dirty="0"/>
              <a:t>ə</a:t>
            </a:r>
            <a:r>
              <a:rPr lang="ru-RU" dirty="0" err="1"/>
              <a:t>нді</a:t>
            </a:r>
            <a:r>
              <a:rPr lang="ru-RU" dirty="0"/>
              <a:t> </a:t>
            </a:r>
            <a:r>
              <a:rPr lang="ru-RU" dirty="0" err="1"/>
              <a:t>болмауын</a:t>
            </a:r>
            <a:r>
              <a:rPr lang="ru-RU" dirty="0"/>
              <a:t> </a:t>
            </a:r>
            <a:r>
              <a:rPr lang="ru-RU" dirty="0" err="1"/>
              <a:t>талап</a:t>
            </a:r>
            <a:r>
              <a:rPr lang="ru-RU" dirty="0"/>
              <a:t> </a:t>
            </a:r>
            <a:r>
              <a:rPr lang="ru-RU" dirty="0" err="1"/>
              <a:t>етеді</a:t>
            </a:r>
            <a:r>
              <a:rPr lang="ru-RU" dirty="0"/>
              <a:t>. </a:t>
            </a:r>
            <a:r>
              <a:rPr lang="ru-RU" dirty="0" err="1"/>
              <a:t>Бұл</a:t>
            </a:r>
            <a:r>
              <a:rPr lang="ru-RU" dirty="0"/>
              <a:t> </a:t>
            </a:r>
            <a:r>
              <a:rPr lang="ru-RU" dirty="0" err="1"/>
              <a:t>шарт</a:t>
            </a:r>
            <a:r>
              <a:rPr lang="ru-RU" dirty="0"/>
              <a:t> </a:t>
            </a:r>
            <a:r>
              <a:rPr lang="en-US" dirty="0"/>
              <a:t>CREATE TABLE </a:t>
            </a:r>
            <a:r>
              <a:rPr lang="ru-RU" dirty="0" err="1"/>
              <a:t>инструкциясының</a:t>
            </a:r>
            <a:r>
              <a:rPr lang="ru-RU" dirty="0"/>
              <a:t> </a:t>
            </a:r>
            <a:r>
              <a:rPr lang="ru-RU" dirty="0" err="1"/>
              <a:t>бөлігі</a:t>
            </a:r>
            <a:r>
              <a:rPr lang="ru-RU" dirty="0"/>
              <a:t> </a:t>
            </a:r>
            <a:r>
              <a:rPr lang="en-US" dirty="0"/>
              <a:t>NOT NULL </a:t>
            </a:r>
            <a:r>
              <a:rPr lang="ru-RU" dirty="0" err="1"/>
              <a:t>шектеуі</a:t>
            </a:r>
            <a:r>
              <a:rPr lang="ru-RU" dirty="0"/>
              <a:t> </a:t>
            </a:r>
            <a:r>
              <a:rPr lang="ru-RU" dirty="0" err="1"/>
              <a:t>түрінде</a:t>
            </a:r>
            <a:r>
              <a:rPr lang="ru-RU" dirty="0"/>
              <a:t> </a:t>
            </a:r>
            <a:r>
              <a:rPr lang="ru-RU" dirty="0" err="1"/>
              <a:t>беріледі</a:t>
            </a:r>
            <a:r>
              <a:rPr lang="ru-RU" dirty="0"/>
              <a:t>. </a:t>
            </a:r>
            <a:r>
              <a:rPr lang="ru-RU" dirty="0" err="1"/>
              <a:t>Егер</a:t>
            </a:r>
            <a:r>
              <a:rPr lang="ru-RU" dirty="0"/>
              <a:t> </a:t>
            </a:r>
            <a:r>
              <a:rPr lang="ru-RU" dirty="0" err="1"/>
              <a:t>бағанға</a:t>
            </a:r>
            <a:r>
              <a:rPr lang="ru-RU" dirty="0"/>
              <a:t> </a:t>
            </a:r>
            <a:r>
              <a:rPr lang="en-US" dirty="0"/>
              <a:t>NOT NULL </a:t>
            </a:r>
            <a:r>
              <a:rPr lang="ru-RU" dirty="0" err="1"/>
              <a:t>шектемесі</a:t>
            </a:r>
            <a:r>
              <a:rPr lang="ru-RU" dirty="0"/>
              <a:t> </a:t>
            </a:r>
            <a:r>
              <a:rPr lang="ru-RU" dirty="0" err="1"/>
              <a:t>қойылса</a:t>
            </a:r>
            <a:r>
              <a:rPr lang="ru-RU" dirty="0"/>
              <a:t>, </a:t>
            </a:r>
            <a:r>
              <a:rPr lang="ru-RU" dirty="0" err="1"/>
              <a:t>онда</a:t>
            </a:r>
            <a:r>
              <a:rPr lang="ru-RU" dirty="0"/>
              <a:t> </a:t>
            </a:r>
            <a:r>
              <a:rPr lang="ru-RU" dirty="0" err="1"/>
              <a:t>бұл</a:t>
            </a:r>
            <a:r>
              <a:rPr lang="ru-RU" dirty="0"/>
              <a:t> </a:t>
            </a:r>
            <a:r>
              <a:rPr lang="ru-RU" dirty="0" err="1"/>
              <a:t>шарттың</a:t>
            </a:r>
            <a:r>
              <a:rPr lang="ru-RU" dirty="0"/>
              <a:t> </a:t>
            </a:r>
            <a:r>
              <a:rPr lang="ru-RU" dirty="0" err="1"/>
              <a:t>орындалуына</a:t>
            </a:r>
            <a:r>
              <a:rPr lang="ru-RU" dirty="0"/>
              <a:t> ДҚБЖ </a:t>
            </a:r>
            <a:r>
              <a:rPr lang="ru-RU" dirty="0" err="1"/>
              <a:t>келесілерді</a:t>
            </a:r>
            <a:r>
              <a:rPr lang="ru-RU" dirty="0"/>
              <a:t> </a:t>
            </a:r>
            <a:r>
              <a:rPr lang="ru-RU" dirty="0" err="1"/>
              <a:t>қамтамасыз</a:t>
            </a:r>
            <a:r>
              <a:rPr lang="ru-RU" dirty="0"/>
              <a:t> </a:t>
            </a:r>
            <a:r>
              <a:rPr lang="ru-RU" dirty="0" err="1"/>
              <a:t>етеді</a:t>
            </a:r>
            <a:r>
              <a:rPr lang="ru-RU" dirty="0"/>
              <a:t>: </a:t>
            </a:r>
          </a:p>
          <a:p>
            <a:pPr marL="0" indent="0" algn="just">
              <a:buNone/>
            </a:pPr>
            <a:r>
              <a:rPr lang="ru-RU" dirty="0"/>
              <a:t>• </a:t>
            </a:r>
            <a:r>
              <a:rPr lang="ru-RU" dirty="0" err="1"/>
              <a:t>бірде-бір</a:t>
            </a:r>
            <a:r>
              <a:rPr lang="ru-RU" dirty="0"/>
              <a:t> </a:t>
            </a:r>
            <a:r>
              <a:rPr lang="en-US" dirty="0"/>
              <a:t>INSERT </a:t>
            </a:r>
            <a:r>
              <a:rPr lang="ru-RU" dirty="0" err="1"/>
              <a:t>инструкциясында</a:t>
            </a:r>
            <a:r>
              <a:rPr lang="ru-RU" dirty="0"/>
              <a:t> </a:t>
            </a:r>
            <a:r>
              <a:rPr lang="ru-RU" dirty="0" err="1"/>
              <a:t>бағанға</a:t>
            </a:r>
            <a:r>
              <a:rPr lang="ru-RU" dirty="0"/>
              <a:t> </a:t>
            </a:r>
            <a:r>
              <a:rPr lang="en-US" dirty="0"/>
              <a:t>NULL </a:t>
            </a:r>
            <a:r>
              <a:rPr lang="ru-RU" dirty="0"/>
              <a:t>м</a:t>
            </a:r>
            <a:r>
              <a:rPr lang="en-US" dirty="0"/>
              <a:t>ə</a:t>
            </a:r>
            <a:r>
              <a:rPr lang="ru-RU" dirty="0" err="1"/>
              <a:t>нін</a:t>
            </a:r>
            <a:r>
              <a:rPr lang="ru-RU" dirty="0"/>
              <a:t> </a:t>
            </a:r>
            <a:r>
              <a:rPr lang="ru-RU" dirty="0" err="1"/>
              <a:t>көрсетуге</a:t>
            </a:r>
            <a:r>
              <a:rPr lang="ru-RU" dirty="0"/>
              <a:t> </a:t>
            </a:r>
            <a:r>
              <a:rPr lang="ru-RU" dirty="0" err="1"/>
              <a:t>болмайды</a:t>
            </a:r>
            <a:r>
              <a:rPr lang="ru-RU" dirty="0"/>
              <a:t>, </a:t>
            </a:r>
            <a:r>
              <a:rPr lang="ru-RU" dirty="0" err="1"/>
              <a:t>бұл</a:t>
            </a:r>
            <a:r>
              <a:rPr lang="ru-RU" dirty="0"/>
              <a:t> </a:t>
            </a:r>
            <a:r>
              <a:rPr lang="ru-RU" dirty="0" err="1"/>
              <a:t>бағанға</a:t>
            </a:r>
            <a:r>
              <a:rPr lang="ru-RU" dirty="0"/>
              <a:t> бар </a:t>
            </a:r>
            <a:r>
              <a:rPr lang="ru-RU" dirty="0" err="1"/>
              <a:t>немесе</a:t>
            </a:r>
            <a:r>
              <a:rPr lang="ru-RU" dirty="0"/>
              <a:t> </a:t>
            </a:r>
            <a:r>
              <a:rPr lang="ru-RU" dirty="0" err="1"/>
              <a:t>жоқ</a:t>
            </a:r>
            <a:r>
              <a:rPr lang="ru-RU" dirty="0"/>
              <a:t> </a:t>
            </a:r>
            <a:r>
              <a:rPr lang="en-US" dirty="0"/>
              <a:t>NULL </a:t>
            </a:r>
            <a:r>
              <a:rPr lang="ru-RU" dirty="0"/>
              <a:t>м</a:t>
            </a:r>
            <a:r>
              <a:rPr lang="en-US" dirty="0"/>
              <a:t>ə</a:t>
            </a:r>
            <a:r>
              <a:rPr lang="ru-RU" dirty="0" err="1"/>
              <a:t>нді</a:t>
            </a:r>
            <a:r>
              <a:rPr lang="ru-RU" dirty="0"/>
              <a:t> </a:t>
            </a:r>
            <a:r>
              <a:rPr lang="ru-RU" dirty="0" err="1"/>
              <a:t>жол</a:t>
            </a:r>
            <a:r>
              <a:rPr lang="ru-RU" dirty="0"/>
              <a:t> </a:t>
            </a:r>
            <a:r>
              <a:rPr lang="ru-RU" dirty="0" err="1"/>
              <a:t>қосу</a:t>
            </a:r>
            <a:r>
              <a:rPr lang="ru-RU" dirty="0"/>
              <a:t> </a:t>
            </a:r>
            <a:r>
              <a:rPr lang="en-US" dirty="0"/>
              <a:t>ə</a:t>
            </a:r>
            <a:r>
              <a:rPr lang="ru-RU" dirty="0" err="1"/>
              <a:t>рекеті</a:t>
            </a:r>
            <a:r>
              <a:rPr lang="ru-RU" dirty="0"/>
              <a:t> </a:t>
            </a:r>
            <a:r>
              <a:rPr lang="ru-RU" dirty="0" err="1"/>
              <a:t>қатені</a:t>
            </a:r>
            <a:r>
              <a:rPr lang="ru-RU" dirty="0"/>
              <a:t> </a:t>
            </a:r>
            <a:r>
              <a:rPr lang="ru-RU" dirty="0" err="1"/>
              <a:t>көрсетеді</a:t>
            </a:r>
            <a:r>
              <a:rPr lang="ru-RU" dirty="0"/>
              <a:t>; </a:t>
            </a:r>
          </a:p>
          <a:p>
            <a:pPr marL="0" indent="0" algn="just">
              <a:buNone/>
            </a:pPr>
            <a:r>
              <a:rPr lang="ru-RU" dirty="0"/>
              <a:t>• </a:t>
            </a:r>
            <a:r>
              <a:rPr lang="ru-RU" dirty="0" err="1"/>
              <a:t>бірде-бір</a:t>
            </a:r>
            <a:r>
              <a:rPr lang="ru-RU" dirty="0"/>
              <a:t> </a:t>
            </a:r>
            <a:r>
              <a:rPr lang="en-US" dirty="0"/>
              <a:t>UPDATE </a:t>
            </a:r>
            <a:r>
              <a:rPr lang="ru-RU" dirty="0" err="1"/>
              <a:t>инструкциясында</a:t>
            </a:r>
            <a:r>
              <a:rPr lang="ru-RU" dirty="0"/>
              <a:t> </a:t>
            </a:r>
            <a:r>
              <a:rPr lang="ru-RU" dirty="0" err="1"/>
              <a:t>бағанға</a:t>
            </a:r>
            <a:r>
              <a:rPr lang="ru-RU" dirty="0"/>
              <a:t> </a:t>
            </a:r>
            <a:r>
              <a:rPr lang="en-US" dirty="0"/>
              <a:t>NULL </a:t>
            </a:r>
            <a:r>
              <a:rPr lang="ru-RU" dirty="0"/>
              <a:t>м</a:t>
            </a:r>
            <a:r>
              <a:rPr lang="en-US" dirty="0"/>
              <a:t>ə</a:t>
            </a:r>
            <a:r>
              <a:rPr lang="ru-RU" dirty="0" err="1"/>
              <a:t>нін</a:t>
            </a:r>
            <a:r>
              <a:rPr lang="ru-RU" dirty="0"/>
              <a:t> </a:t>
            </a:r>
            <a:r>
              <a:rPr lang="ru-RU" dirty="0" err="1"/>
              <a:t>ұсынуге</a:t>
            </a:r>
            <a:r>
              <a:rPr lang="ru-RU" dirty="0"/>
              <a:t> </a:t>
            </a:r>
            <a:r>
              <a:rPr lang="ru-RU" dirty="0" err="1"/>
              <a:t>болмайды</a:t>
            </a:r>
            <a:r>
              <a:rPr lang="ru-RU" dirty="0"/>
              <a:t>, </a:t>
            </a:r>
            <a:r>
              <a:rPr lang="ru-RU" dirty="0" err="1"/>
              <a:t>бұл</a:t>
            </a:r>
            <a:r>
              <a:rPr lang="ru-RU" dirty="0"/>
              <a:t> </a:t>
            </a:r>
            <a:r>
              <a:rPr lang="ru-RU" dirty="0" err="1"/>
              <a:t>бағанға</a:t>
            </a:r>
            <a:r>
              <a:rPr lang="ru-RU" dirty="0"/>
              <a:t> бар </a:t>
            </a:r>
            <a:r>
              <a:rPr lang="ru-RU" dirty="0" err="1"/>
              <a:t>немесе</a:t>
            </a:r>
            <a:r>
              <a:rPr lang="ru-RU" dirty="0"/>
              <a:t> </a:t>
            </a:r>
            <a:r>
              <a:rPr lang="ru-RU" dirty="0" err="1"/>
              <a:t>жоқ</a:t>
            </a:r>
            <a:r>
              <a:rPr lang="ru-RU" dirty="0"/>
              <a:t> </a:t>
            </a:r>
            <a:r>
              <a:rPr lang="en-US" dirty="0"/>
              <a:t>NULL </a:t>
            </a:r>
            <a:r>
              <a:rPr lang="ru-RU" dirty="0"/>
              <a:t>м</a:t>
            </a:r>
            <a:r>
              <a:rPr lang="en-US" dirty="0"/>
              <a:t>ə</a:t>
            </a:r>
            <a:r>
              <a:rPr lang="ru-RU" dirty="0" err="1"/>
              <a:t>нді</a:t>
            </a:r>
            <a:r>
              <a:rPr lang="ru-RU" dirty="0"/>
              <a:t> </a:t>
            </a:r>
            <a:r>
              <a:rPr lang="ru-RU" dirty="0" err="1"/>
              <a:t>жол</a:t>
            </a:r>
            <a:r>
              <a:rPr lang="ru-RU" dirty="0"/>
              <a:t> </a:t>
            </a:r>
            <a:r>
              <a:rPr lang="ru-RU" dirty="0" err="1"/>
              <a:t>қосу</a:t>
            </a:r>
            <a:r>
              <a:rPr lang="ru-RU" dirty="0"/>
              <a:t> </a:t>
            </a:r>
            <a:r>
              <a:rPr lang="en-US" dirty="0"/>
              <a:t>ə</a:t>
            </a:r>
            <a:r>
              <a:rPr lang="ru-RU" dirty="0" err="1"/>
              <a:t>рекеті</a:t>
            </a:r>
            <a:r>
              <a:rPr lang="ru-RU" dirty="0"/>
              <a:t> </a:t>
            </a:r>
            <a:r>
              <a:rPr lang="ru-RU" dirty="0" err="1"/>
              <a:t>қатені</a:t>
            </a:r>
            <a:r>
              <a:rPr lang="ru-RU" dirty="0"/>
              <a:t> </a:t>
            </a:r>
            <a:r>
              <a:rPr lang="ru-RU" dirty="0" err="1"/>
              <a:t>көрсетеді</a:t>
            </a:r>
            <a:r>
              <a:rPr lang="ru-RU" dirty="0"/>
              <a:t>. </a:t>
            </a:r>
            <a:r>
              <a:rPr lang="ru-RU" dirty="0" err="1"/>
              <a:t>Деректердің</a:t>
            </a:r>
            <a:r>
              <a:rPr lang="ru-RU" dirty="0"/>
              <a:t> бар </a:t>
            </a:r>
            <a:r>
              <a:rPr lang="ru-RU" dirty="0" err="1"/>
              <a:t>болуының</a:t>
            </a:r>
            <a:r>
              <a:rPr lang="ru-RU" dirty="0"/>
              <a:t> </a:t>
            </a:r>
            <a:r>
              <a:rPr lang="ru-RU" dirty="0" err="1"/>
              <a:t>міндетті</a:t>
            </a:r>
            <a:r>
              <a:rPr lang="ru-RU" dirty="0"/>
              <a:t> </a:t>
            </a:r>
            <a:r>
              <a:rPr lang="ru-RU" dirty="0" err="1"/>
              <a:t>шартының</a:t>
            </a:r>
            <a:r>
              <a:rPr lang="ru-RU" dirty="0"/>
              <a:t> </a:t>
            </a:r>
            <a:r>
              <a:rPr lang="ru-RU" dirty="0" err="1"/>
              <a:t>кемшілігі</a:t>
            </a:r>
            <a:r>
              <a:rPr lang="ru-RU" dirty="0"/>
              <a:t> оны </a:t>
            </a:r>
            <a:r>
              <a:rPr lang="ru-RU" dirty="0" err="1"/>
              <a:t>кесте</a:t>
            </a:r>
            <a:r>
              <a:rPr lang="ru-RU" dirty="0"/>
              <a:t> </a:t>
            </a:r>
            <a:r>
              <a:rPr lang="ru-RU" dirty="0" err="1"/>
              <a:t>құру</a:t>
            </a:r>
            <a:r>
              <a:rPr lang="ru-RU" dirty="0"/>
              <a:t> </a:t>
            </a:r>
            <a:r>
              <a:rPr lang="ru-RU" dirty="0" err="1"/>
              <a:t>кезінде</a:t>
            </a:r>
            <a:r>
              <a:rPr lang="ru-RU" dirty="0"/>
              <a:t> беру </a:t>
            </a:r>
            <a:r>
              <a:rPr lang="ru-RU" dirty="0" err="1"/>
              <a:t>керектігінде</a:t>
            </a:r>
            <a:r>
              <a:rPr lang="ru-RU" dirty="0"/>
              <a:t>. </a:t>
            </a:r>
            <a:r>
              <a:rPr lang="ru-RU" dirty="0" err="1"/>
              <a:t>Дайын</a:t>
            </a:r>
            <a:r>
              <a:rPr lang="ru-RU" dirty="0"/>
              <a:t> </a:t>
            </a:r>
            <a:r>
              <a:rPr lang="ru-RU" dirty="0" err="1"/>
              <a:t>кестеге</a:t>
            </a:r>
            <a:r>
              <a:rPr lang="ru-RU" dirty="0"/>
              <a:t> </a:t>
            </a:r>
            <a:r>
              <a:rPr lang="en-US" dirty="0"/>
              <a:t>NOT NULL </a:t>
            </a:r>
            <a:r>
              <a:rPr lang="ru-RU" dirty="0" err="1"/>
              <a:t>шектемесін</a:t>
            </a:r>
            <a:r>
              <a:rPr lang="ru-RU" dirty="0"/>
              <a:t> </a:t>
            </a:r>
            <a:r>
              <a:rPr lang="ru-RU" dirty="0" err="1"/>
              <a:t>қоя</a:t>
            </a:r>
            <a:r>
              <a:rPr lang="ru-RU" dirty="0"/>
              <a:t> </a:t>
            </a:r>
            <a:r>
              <a:rPr lang="ru-RU" dirty="0" err="1"/>
              <a:t>алмауы</a:t>
            </a:r>
            <a:r>
              <a:rPr lang="ru-RU" dirty="0"/>
              <a:t> </a:t>
            </a:r>
            <a:r>
              <a:rPr lang="ru-RU" dirty="0" err="1"/>
              <a:t>көптеген</a:t>
            </a:r>
            <a:r>
              <a:rPr lang="ru-RU" dirty="0"/>
              <a:t> ДҚБЖ-де </a:t>
            </a:r>
            <a:r>
              <a:rPr lang="ru-RU" dirty="0" err="1"/>
              <a:t>жоқ</a:t>
            </a:r>
            <a:r>
              <a:rPr lang="ru-RU" dirty="0"/>
              <a:t> м</a:t>
            </a:r>
            <a:r>
              <a:rPr lang="en-US" dirty="0"/>
              <a:t>ə</a:t>
            </a:r>
            <a:r>
              <a:rPr lang="ru-RU" dirty="0" err="1"/>
              <a:t>ндер</a:t>
            </a:r>
            <a:r>
              <a:rPr lang="ru-RU" dirty="0"/>
              <a:t> </a:t>
            </a:r>
            <a:r>
              <a:rPr lang="ru-RU" dirty="0" err="1"/>
              <a:t>ішкі</a:t>
            </a:r>
            <a:r>
              <a:rPr lang="ru-RU" dirty="0"/>
              <a:t> </a:t>
            </a:r>
            <a:r>
              <a:rPr lang="ru-RU" dirty="0" err="1"/>
              <a:t>деңгейде</a:t>
            </a:r>
            <a:r>
              <a:rPr lang="ru-RU" dirty="0"/>
              <a:t> </a:t>
            </a:r>
            <a:r>
              <a:rPr lang="ru-RU" dirty="0" err="1"/>
              <a:t>іске</a:t>
            </a:r>
            <a:r>
              <a:rPr lang="ru-RU" dirty="0"/>
              <a:t> </a:t>
            </a:r>
            <a:r>
              <a:rPr lang="ru-RU" dirty="0" err="1"/>
              <a:t>асырылған</a:t>
            </a:r>
            <a:r>
              <a:rPr lang="ru-RU" dirty="0"/>
              <a:t>. </a:t>
            </a:r>
            <a:r>
              <a:rPr lang="ru-RU" dirty="0" err="1"/>
              <a:t>Кесте</a:t>
            </a:r>
            <a:r>
              <a:rPr lang="ru-RU" dirty="0"/>
              <a:t> </a:t>
            </a:r>
            <a:r>
              <a:rPr lang="ru-RU" dirty="0" err="1"/>
              <a:t>құру</a:t>
            </a:r>
            <a:r>
              <a:rPr lang="ru-RU" dirty="0"/>
              <a:t> </a:t>
            </a:r>
            <a:r>
              <a:rPr lang="ru-RU" dirty="0" err="1"/>
              <a:t>кезінде</a:t>
            </a:r>
            <a:r>
              <a:rPr lang="ru-RU" dirty="0"/>
              <a:t> </a:t>
            </a:r>
            <a:r>
              <a:rPr lang="ru-RU" dirty="0" err="1"/>
              <a:t>қай</a:t>
            </a:r>
            <a:r>
              <a:rPr lang="ru-RU" dirty="0"/>
              <a:t> </a:t>
            </a:r>
            <a:r>
              <a:rPr lang="ru-RU" dirty="0" err="1"/>
              <a:t>баған</a:t>
            </a:r>
            <a:r>
              <a:rPr lang="ru-RU" dirty="0"/>
              <a:t> </a:t>
            </a:r>
            <a:r>
              <a:rPr lang="en-US" dirty="0"/>
              <a:t>NULL </a:t>
            </a:r>
            <a:r>
              <a:rPr lang="ru-RU" dirty="0"/>
              <a:t>м</a:t>
            </a:r>
            <a:r>
              <a:rPr lang="en-US" dirty="0"/>
              <a:t>ə</a:t>
            </a:r>
            <a:r>
              <a:rPr lang="ru-RU" dirty="0" err="1"/>
              <a:t>нінен</a:t>
            </a:r>
            <a:r>
              <a:rPr lang="ru-RU" dirty="0"/>
              <a:t> </a:t>
            </a:r>
            <a:r>
              <a:rPr lang="ru-RU" dirty="0" err="1"/>
              <a:t>тұратыны</a:t>
            </a:r>
            <a:r>
              <a:rPr lang="ru-RU" dirty="0"/>
              <a:t>, ал </a:t>
            </a:r>
            <a:r>
              <a:rPr lang="ru-RU" dirty="0" err="1"/>
              <a:t>қайсысында</a:t>
            </a:r>
            <a:r>
              <a:rPr lang="ru-RU" dirty="0"/>
              <a:t> </a:t>
            </a:r>
            <a:r>
              <a:rPr lang="ru-RU" dirty="0" err="1"/>
              <a:t>болмайтыны</a:t>
            </a:r>
            <a:r>
              <a:rPr lang="ru-RU" dirty="0"/>
              <a:t> </a:t>
            </a:r>
            <a:r>
              <a:rPr lang="ru-RU" dirty="0" err="1"/>
              <a:t>нақты</a:t>
            </a:r>
            <a:r>
              <a:rPr lang="ru-RU" dirty="0"/>
              <a:t> </a:t>
            </a:r>
            <a:r>
              <a:rPr lang="ru-RU" dirty="0" err="1"/>
              <a:t>анықталуы</a:t>
            </a:r>
            <a:r>
              <a:rPr lang="ru-RU" dirty="0"/>
              <a:t> </a:t>
            </a:r>
            <a:r>
              <a:rPr lang="ru-RU" dirty="0" err="1"/>
              <a:t>тиіс</a:t>
            </a:r>
            <a:r>
              <a:rPr lang="ru-RU" dirty="0"/>
              <a:t>. </a:t>
            </a:r>
            <a:endParaRPr lang="ru-RU" b="1" dirty="0"/>
          </a:p>
        </p:txBody>
      </p:sp>
    </p:spTree>
    <p:extLst>
      <p:ext uri="{BB962C8B-B14F-4D97-AF65-F5344CB8AC3E}">
        <p14:creationId xmlns:p14="http://schemas.microsoft.com/office/powerpoint/2010/main" val="25853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47528" y="404665"/>
            <a:ext cx="8363272" cy="5721499"/>
          </a:xfrm>
        </p:spPr>
        <p:txBody>
          <a:bodyPr>
            <a:normAutofit fontScale="85000" lnSpcReduction="10000"/>
          </a:bodyPr>
          <a:lstStyle/>
          <a:p>
            <a:pPr marL="0" indent="0" algn="just">
              <a:buNone/>
            </a:pPr>
            <a:r>
              <a:rPr lang="ru-RU" b="1" dirty="0"/>
              <a:t>М</a:t>
            </a:r>
            <a:r>
              <a:rPr lang="en-US" b="1" dirty="0"/>
              <a:t>ə</a:t>
            </a:r>
            <a:r>
              <a:rPr lang="ru-RU" b="1" dirty="0" err="1"/>
              <a:t>ннің</a:t>
            </a:r>
            <a:r>
              <a:rPr lang="ru-RU" b="1" dirty="0"/>
              <a:t> </a:t>
            </a:r>
            <a:r>
              <a:rPr lang="ru-RU" b="1" dirty="0" err="1"/>
              <a:t>шарты</a:t>
            </a:r>
            <a:r>
              <a:rPr lang="ru-RU" dirty="0"/>
              <a:t>. </a:t>
            </a:r>
          </a:p>
          <a:p>
            <a:pPr marL="0" indent="0" algn="just">
              <a:buNone/>
            </a:pPr>
            <a:r>
              <a:rPr lang="ru-RU" dirty="0" err="1"/>
              <a:t>Деректер</a:t>
            </a:r>
            <a:r>
              <a:rPr lang="ru-RU" dirty="0"/>
              <a:t> </a:t>
            </a:r>
            <a:r>
              <a:rPr lang="ru-RU" dirty="0" err="1"/>
              <a:t>қорындағы</a:t>
            </a:r>
            <a:r>
              <a:rPr lang="ru-RU" dirty="0"/>
              <a:t> </a:t>
            </a:r>
            <a:r>
              <a:rPr lang="en-US" dirty="0"/>
              <a:t>ə</a:t>
            </a:r>
            <a:r>
              <a:rPr lang="ru-RU" dirty="0" err="1"/>
              <a:t>рбір</a:t>
            </a:r>
            <a:r>
              <a:rPr lang="ru-RU" dirty="0"/>
              <a:t> </a:t>
            </a:r>
            <a:r>
              <a:rPr lang="ru-RU" dirty="0" err="1"/>
              <a:t>бағанда</a:t>
            </a:r>
            <a:r>
              <a:rPr lang="ru-RU" dirty="0"/>
              <a:t> </a:t>
            </a:r>
            <a:r>
              <a:rPr lang="ru-RU" dirty="0" err="1"/>
              <a:t>өзінің</a:t>
            </a:r>
            <a:r>
              <a:rPr lang="ru-RU" dirty="0"/>
              <a:t> </a:t>
            </a:r>
            <a:r>
              <a:rPr lang="ru-RU" dirty="0" err="1"/>
              <a:t>домені</a:t>
            </a:r>
            <a:r>
              <a:rPr lang="ru-RU" dirty="0"/>
              <a:t> бар, </a:t>
            </a:r>
            <a:r>
              <a:rPr lang="ru-RU" dirty="0" err="1"/>
              <a:t>ол</a:t>
            </a:r>
            <a:r>
              <a:rPr lang="ru-RU" dirty="0"/>
              <a:t> - </a:t>
            </a:r>
            <a:r>
              <a:rPr lang="ru-RU" dirty="0" err="1"/>
              <a:t>берілген</a:t>
            </a:r>
            <a:r>
              <a:rPr lang="ru-RU" dirty="0"/>
              <a:t> </a:t>
            </a:r>
            <a:r>
              <a:rPr lang="ru-RU" dirty="0" err="1"/>
              <a:t>бағанда</a:t>
            </a:r>
            <a:r>
              <a:rPr lang="ru-RU" dirty="0"/>
              <a:t> </a:t>
            </a:r>
            <a:r>
              <a:rPr lang="ru-RU" dirty="0" err="1"/>
              <a:t>сақталуына</a:t>
            </a:r>
            <a:r>
              <a:rPr lang="ru-RU" dirty="0"/>
              <a:t> </a:t>
            </a:r>
            <a:r>
              <a:rPr lang="ru-RU" dirty="0" err="1"/>
              <a:t>рұқсат</a:t>
            </a:r>
            <a:r>
              <a:rPr lang="ru-RU" dirty="0"/>
              <a:t> </a:t>
            </a:r>
            <a:r>
              <a:rPr lang="ru-RU" dirty="0" err="1"/>
              <a:t>етілетін</a:t>
            </a:r>
            <a:r>
              <a:rPr lang="ru-RU" dirty="0"/>
              <a:t> м</a:t>
            </a:r>
            <a:r>
              <a:rPr lang="en-US" dirty="0"/>
              <a:t>ə</a:t>
            </a:r>
            <a:r>
              <a:rPr lang="ru-RU" dirty="0" err="1"/>
              <a:t>ндер</a:t>
            </a:r>
            <a:r>
              <a:rPr lang="ru-RU" dirty="0"/>
              <a:t> </a:t>
            </a:r>
            <a:r>
              <a:rPr lang="ru-RU" dirty="0" err="1"/>
              <a:t>жиынтығы</a:t>
            </a:r>
            <a:r>
              <a:rPr lang="ru-RU" dirty="0"/>
              <a:t>. ДҚБЖ-</a:t>
            </a:r>
            <a:r>
              <a:rPr lang="ru-RU" dirty="0" err="1"/>
              <a:t>ге</a:t>
            </a:r>
            <a:r>
              <a:rPr lang="ru-RU" dirty="0"/>
              <a:t> </a:t>
            </a:r>
            <a:r>
              <a:rPr lang="ru-RU" dirty="0" err="1"/>
              <a:t>нақты</a:t>
            </a:r>
            <a:r>
              <a:rPr lang="ru-RU" dirty="0"/>
              <a:t> </a:t>
            </a:r>
            <a:r>
              <a:rPr lang="ru-RU" dirty="0" err="1"/>
              <a:t>бір</a:t>
            </a:r>
            <a:r>
              <a:rPr lang="ru-RU" dirty="0"/>
              <a:t> </a:t>
            </a:r>
            <a:r>
              <a:rPr lang="ru-RU" dirty="0" err="1"/>
              <a:t>диапазонға</a:t>
            </a:r>
            <a:r>
              <a:rPr lang="ru-RU" dirty="0"/>
              <a:t> </a:t>
            </a:r>
            <a:r>
              <a:rPr lang="ru-RU" dirty="0" err="1"/>
              <a:t>кірмейтін</a:t>
            </a:r>
            <a:r>
              <a:rPr lang="ru-RU" dirty="0"/>
              <a:t> м</a:t>
            </a:r>
            <a:r>
              <a:rPr lang="en-US" dirty="0"/>
              <a:t>ə</a:t>
            </a:r>
            <a:r>
              <a:rPr lang="ru-RU" dirty="0"/>
              <a:t>н </a:t>
            </a:r>
            <a:r>
              <a:rPr lang="ru-RU" dirty="0" err="1"/>
              <a:t>жазбасы</a:t>
            </a:r>
            <a:r>
              <a:rPr lang="ru-RU" dirty="0"/>
              <a:t> </a:t>
            </a:r>
            <a:r>
              <a:rPr lang="ru-RU" dirty="0" err="1"/>
              <a:t>мұндай</a:t>
            </a:r>
            <a:r>
              <a:rPr lang="ru-RU" dirty="0"/>
              <a:t> </a:t>
            </a:r>
            <a:r>
              <a:rPr lang="ru-RU" dirty="0" err="1"/>
              <a:t>бағандарда</a:t>
            </a:r>
            <a:r>
              <a:rPr lang="ru-RU" dirty="0"/>
              <a:t> </a:t>
            </a:r>
            <a:r>
              <a:rPr lang="ru-RU" dirty="0" err="1"/>
              <a:t>мүмкін</a:t>
            </a:r>
            <a:r>
              <a:rPr lang="ru-RU" dirty="0"/>
              <a:t> </a:t>
            </a:r>
            <a:r>
              <a:rPr lang="ru-RU" dirty="0" err="1"/>
              <a:t>емес</a:t>
            </a:r>
            <a:r>
              <a:rPr lang="ru-RU" dirty="0"/>
              <a:t>. </a:t>
            </a:r>
            <a:r>
              <a:rPr lang="ru-RU" dirty="0" err="1"/>
              <a:t>Кесте</a:t>
            </a:r>
            <a:r>
              <a:rPr lang="ru-RU" dirty="0"/>
              <a:t> </a:t>
            </a:r>
            <a:r>
              <a:rPr lang="ru-RU" dirty="0" err="1"/>
              <a:t>құру</a:t>
            </a:r>
            <a:r>
              <a:rPr lang="ru-RU" dirty="0"/>
              <a:t> </a:t>
            </a:r>
            <a:r>
              <a:rPr lang="ru-RU" dirty="0" err="1"/>
              <a:t>кезінде</a:t>
            </a:r>
            <a:r>
              <a:rPr lang="ru-RU" dirty="0"/>
              <a:t> </a:t>
            </a:r>
            <a:r>
              <a:rPr lang="en-US" dirty="0"/>
              <a:t>ə</a:t>
            </a:r>
            <a:r>
              <a:rPr lang="ru-RU" dirty="0" err="1"/>
              <a:t>рбір</a:t>
            </a:r>
            <a:r>
              <a:rPr lang="ru-RU" dirty="0"/>
              <a:t> </a:t>
            </a:r>
            <a:r>
              <a:rPr lang="ru-RU" dirty="0" err="1"/>
              <a:t>бағанға</a:t>
            </a:r>
            <a:r>
              <a:rPr lang="ru-RU" dirty="0"/>
              <a:t> </a:t>
            </a:r>
            <a:r>
              <a:rPr lang="ru-RU" dirty="0" err="1"/>
              <a:t>нақты</a:t>
            </a:r>
            <a:r>
              <a:rPr lang="ru-RU" dirty="0"/>
              <a:t> </a:t>
            </a:r>
            <a:r>
              <a:rPr lang="ru-RU" dirty="0" err="1"/>
              <a:t>бір</a:t>
            </a:r>
            <a:r>
              <a:rPr lang="ru-RU" dirty="0"/>
              <a:t> </a:t>
            </a:r>
            <a:r>
              <a:rPr lang="ru-RU" dirty="0" err="1"/>
              <a:t>типті</a:t>
            </a:r>
            <a:r>
              <a:rPr lang="ru-RU" dirty="0"/>
              <a:t> </a:t>
            </a:r>
            <a:r>
              <a:rPr lang="ru-RU" dirty="0" err="1"/>
              <a:t>дерек</a:t>
            </a:r>
            <a:r>
              <a:rPr lang="ru-RU" dirty="0"/>
              <a:t> </a:t>
            </a:r>
            <a:r>
              <a:rPr lang="ru-RU" dirty="0" err="1"/>
              <a:t>бекітіледі</a:t>
            </a:r>
            <a:r>
              <a:rPr lang="ru-RU" dirty="0"/>
              <a:t>, </a:t>
            </a:r>
            <a:r>
              <a:rPr lang="ru-RU" dirty="0" err="1"/>
              <a:t>бағанға</a:t>
            </a:r>
            <a:r>
              <a:rPr lang="ru-RU" dirty="0"/>
              <a:t> осы </a:t>
            </a:r>
            <a:r>
              <a:rPr lang="ru-RU" dirty="0" err="1"/>
              <a:t>типті</a:t>
            </a:r>
            <a:r>
              <a:rPr lang="ru-RU" dirty="0"/>
              <a:t> </a:t>
            </a:r>
            <a:r>
              <a:rPr lang="ru-RU" dirty="0" err="1"/>
              <a:t>деректер</a:t>
            </a:r>
            <a:r>
              <a:rPr lang="ru-RU" dirty="0"/>
              <a:t> </a:t>
            </a:r>
            <a:r>
              <a:rPr lang="ru-RU" dirty="0" err="1"/>
              <a:t>енгізілуін</a:t>
            </a:r>
            <a:r>
              <a:rPr lang="ru-RU" dirty="0"/>
              <a:t> ДҚБЖ </a:t>
            </a:r>
            <a:r>
              <a:rPr lang="ru-RU" dirty="0" err="1"/>
              <a:t>қадағалайды</a:t>
            </a:r>
            <a:r>
              <a:rPr lang="ru-RU" dirty="0"/>
              <a:t>. </a:t>
            </a:r>
            <a:r>
              <a:rPr lang="en-US" dirty="0"/>
              <a:t>SQL Server </a:t>
            </a:r>
            <a:r>
              <a:rPr lang="ru-RU" dirty="0" err="1"/>
              <a:t>деректер</a:t>
            </a:r>
            <a:r>
              <a:rPr lang="ru-RU" dirty="0"/>
              <a:t> </a:t>
            </a:r>
            <a:r>
              <a:rPr lang="ru-RU" dirty="0" err="1"/>
              <a:t>дұрыстығына</a:t>
            </a:r>
            <a:r>
              <a:rPr lang="ru-RU" dirty="0"/>
              <a:t> </a:t>
            </a:r>
            <a:r>
              <a:rPr lang="ru-RU" dirty="0" err="1"/>
              <a:t>тексерісті</a:t>
            </a:r>
            <a:r>
              <a:rPr lang="ru-RU" dirty="0"/>
              <a:t> </a:t>
            </a:r>
            <a:r>
              <a:rPr lang="ru-RU" dirty="0" err="1"/>
              <a:t>қамтамасыз</a:t>
            </a:r>
            <a:r>
              <a:rPr lang="ru-RU" dirty="0"/>
              <a:t> </a:t>
            </a:r>
            <a:r>
              <a:rPr lang="ru-RU" dirty="0" err="1"/>
              <a:t>етеді</a:t>
            </a:r>
            <a:r>
              <a:rPr lang="ru-RU" dirty="0"/>
              <a:t>, </a:t>
            </a:r>
            <a:r>
              <a:rPr lang="ru-RU" dirty="0" err="1"/>
              <a:t>қолданушыға</a:t>
            </a:r>
            <a:r>
              <a:rPr lang="ru-RU" dirty="0"/>
              <a:t> </a:t>
            </a:r>
            <a:r>
              <a:rPr lang="ru-RU" dirty="0" err="1"/>
              <a:t>көрсетілген</a:t>
            </a:r>
            <a:r>
              <a:rPr lang="ru-RU" dirty="0"/>
              <a:t> </a:t>
            </a:r>
            <a:r>
              <a:rPr lang="ru-RU" dirty="0" err="1"/>
              <a:t>бағанға</a:t>
            </a:r>
            <a:r>
              <a:rPr lang="ru-RU" dirty="0"/>
              <a:t> </a:t>
            </a:r>
            <a:r>
              <a:rPr lang="ru-RU" dirty="0" err="1"/>
              <a:t>қандай</a:t>
            </a:r>
            <a:r>
              <a:rPr lang="ru-RU" dirty="0"/>
              <a:t> </a:t>
            </a:r>
            <a:r>
              <a:rPr lang="ru-RU" dirty="0" err="1"/>
              <a:t>деректерді</a:t>
            </a:r>
            <a:r>
              <a:rPr lang="ru-RU" dirty="0"/>
              <a:t> </a:t>
            </a:r>
            <a:r>
              <a:rPr lang="ru-RU" dirty="0" err="1"/>
              <a:t>енгізуге</a:t>
            </a:r>
            <a:r>
              <a:rPr lang="ru-RU" dirty="0"/>
              <a:t> </a:t>
            </a:r>
            <a:r>
              <a:rPr lang="ru-RU" dirty="0" err="1"/>
              <a:t>болатынын</a:t>
            </a:r>
            <a:r>
              <a:rPr lang="ru-RU" dirty="0"/>
              <a:t> </a:t>
            </a:r>
            <a:r>
              <a:rPr lang="ru-RU" dirty="0" err="1"/>
              <a:t>анықтайтын</a:t>
            </a:r>
            <a:r>
              <a:rPr lang="ru-RU" dirty="0"/>
              <a:t> </a:t>
            </a:r>
            <a:r>
              <a:rPr lang="ru-RU" dirty="0" err="1"/>
              <a:t>ереже</a:t>
            </a:r>
            <a:r>
              <a:rPr lang="ru-RU" dirty="0"/>
              <a:t> </a:t>
            </a:r>
            <a:r>
              <a:rPr lang="ru-RU" dirty="0" err="1"/>
              <a:t>құруына</a:t>
            </a:r>
            <a:r>
              <a:rPr lang="ru-RU" dirty="0"/>
              <a:t> </a:t>
            </a:r>
            <a:r>
              <a:rPr lang="ru-RU" dirty="0" err="1"/>
              <a:t>мүмкіндік</a:t>
            </a:r>
            <a:r>
              <a:rPr lang="ru-RU" dirty="0"/>
              <a:t> </a:t>
            </a:r>
            <a:r>
              <a:rPr lang="ru-RU" dirty="0" err="1"/>
              <a:t>береді</a:t>
            </a:r>
            <a:r>
              <a:rPr lang="ru-RU" dirty="0"/>
              <a:t>. </a:t>
            </a:r>
          </a:p>
          <a:p>
            <a:pPr marL="0" indent="0" algn="just">
              <a:buNone/>
            </a:pPr>
            <a:r>
              <a:rPr lang="ru-RU" b="1" dirty="0" err="1"/>
              <a:t>Кестенің</a:t>
            </a:r>
            <a:r>
              <a:rPr lang="ru-RU" b="1" dirty="0"/>
              <a:t> </a:t>
            </a:r>
            <a:r>
              <a:rPr lang="ru-RU" b="1" dirty="0" err="1"/>
              <a:t>тұтастығы</a:t>
            </a:r>
            <a:r>
              <a:rPr lang="ru-RU" b="1" dirty="0"/>
              <a:t>. </a:t>
            </a:r>
          </a:p>
          <a:p>
            <a:pPr marL="0" indent="0" algn="just">
              <a:buNone/>
            </a:pPr>
            <a:r>
              <a:rPr lang="ru-RU" dirty="0" err="1"/>
              <a:t>Кестенің</a:t>
            </a:r>
            <a:r>
              <a:rPr lang="ru-RU" dirty="0"/>
              <a:t> </a:t>
            </a:r>
            <a:r>
              <a:rPr lang="ru-RU" dirty="0" err="1"/>
              <a:t>алғашқы</a:t>
            </a:r>
            <a:r>
              <a:rPr lang="ru-RU" dirty="0"/>
              <a:t> </a:t>
            </a:r>
            <a:r>
              <a:rPr lang="ru-RU" dirty="0" err="1"/>
              <a:t>кілті</a:t>
            </a:r>
            <a:r>
              <a:rPr lang="ru-RU" dirty="0"/>
              <a:t> </a:t>
            </a:r>
            <a:r>
              <a:rPr lang="ru-RU" dirty="0" err="1"/>
              <a:t>басқа</a:t>
            </a:r>
            <a:r>
              <a:rPr lang="ru-RU" dirty="0"/>
              <a:t> </a:t>
            </a:r>
            <a:r>
              <a:rPr lang="ru-RU" dirty="0" err="1"/>
              <a:t>жолдардағы</a:t>
            </a:r>
            <a:r>
              <a:rPr lang="ru-RU" dirty="0"/>
              <a:t> м</a:t>
            </a:r>
            <a:r>
              <a:rPr lang="en-US" dirty="0"/>
              <a:t>ə</a:t>
            </a:r>
            <a:r>
              <a:rPr lang="ru-RU" dirty="0" err="1"/>
              <a:t>ндерге</a:t>
            </a:r>
            <a:r>
              <a:rPr lang="ru-RU" dirty="0"/>
              <a:t> </a:t>
            </a:r>
            <a:r>
              <a:rPr lang="ru-RU" dirty="0" err="1"/>
              <a:t>қарағанда</a:t>
            </a:r>
            <a:r>
              <a:rPr lang="ru-RU" dirty="0"/>
              <a:t> </a:t>
            </a:r>
            <a:r>
              <a:rPr lang="en-US" dirty="0"/>
              <a:t>ə</a:t>
            </a:r>
            <a:r>
              <a:rPr lang="ru-RU" dirty="0" err="1"/>
              <a:t>рбір</a:t>
            </a:r>
            <a:r>
              <a:rPr lang="ru-RU" dirty="0"/>
              <a:t> </a:t>
            </a:r>
            <a:r>
              <a:rPr lang="ru-RU" dirty="0" err="1"/>
              <a:t>жолда</a:t>
            </a:r>
            <a:r>
              <a:rPr lang="ru-RU" dirty="0"/>
              <a:t> </a:t>
            </a:r>
            <a:r>
              <a:rPr lang="ru-RU" dirty="0" err="1"/>
              <a:t>ерекше</a:t>
            </a:r>
            <a:r>
              <a:rPr lang="ru-RU" dirty="0"/>
              <a:t> м</a:t>
            </a:r>
            <a:r>
              <a:rPr lang="en-US" dirty="0"/>
              <a:t>ə</a:t>
            </a:r>
            <a:r>
              <a:rPr lang="ru-RU" dirty="0" err="1"/>
              <a:t>нге</a:t>
            </a:r>
            <a:r>
              <a:rPr lang="ru-RU" dirty="0"/>
              <a:t> </a:t>
            </a:r>
            <a:r>
              <a:rPr lang="ru-RU" dirty="0" err="1"/>
              <a:t>ие</a:t>
            </a:r>
            <a:r>
              <a:rPr lang="ru-RU" dirty="0"/>
              <a:t> </a:t>
            </a:r>
            <a:r>
              <a:rPr lang="ru-RU" dirty="0" err="1"/>
              <a:t>болуы</a:t>
            </a:r>
            <a:r>
              <a:rPr lang="ru-RU" dirty="0"/>
              <a:t> </a:t>
            </a:r>
            <a:r>
              <a:rPr lang="ru-RU" dirty="0" err="1"/>
              <a:t>тиіс</a:t>
            </a:r>
            <a:r>
              <a:rPr lang="ru-RU" dirty="0"/>
              <a:t>. ДҚБЖ-</a:t>
            </a:r>
            <a:r>
              <a:rPr lang="ru-RU" dirty="0" err="1"/>
              <a:t>ге</a:t>
            </a:r>
            <a:r>
              <a:rPr lang="ru-RU" dirty="0"/>
              <a:t> </a:t>
            </a:r>
            <a:r>
              <a:rPr lang="ru-RU" dirty="0" err="1"/>
              <a:t>кестенің</a:t>
            </a:r>
            <a:r>
              <a:rPr lang="ru-RU" dirty="0"/>
              <a:t> </a:t>
            </a:r>
            <a:r>
              <a:rPr lang="ru-RU" dirty="0" err="1"/>
              <a:t>тұтастығын</a:t>
            </a:r>
            <a:r>
              <a:rPr lang="ru-RU" dirty="0"/>
              <a:t> </a:t>
            </a:r>
            <a:r>
              <a:rPr lang="ru-RU" dirty="0" err="1"/>
              <a:t>қамтамасыз</a:t>
            </a:r>
            <a:r>
              <a:rPr lang="ru-RU" dirty="0"/>
              <a:t> </a:t>
            </a:r>
            <a:r>
              <a:rPr lang="ru-RU" dirty="0" err="1"/>
              <a:t>етуін</a:t>
            </a:r>
            <a:r>
              <a:rPr lang="ru-RU" dirty="0"/>
              <a:t> </a:t>
            </a:r>
            <a:r>
              <a:rPr lang="ru-RU" dirty="0" err="1"/>
              <a:t>ұсынуға</a:t>
            </a:r>
            <a:r>
              <a:rPr lang="ru-RU" dirty="0"/>
              <a:t> </a:t>
            </a:r>
            <a:r>
              <a:rPr lang="ru-RU" dirty="0" err="1"/>
              <a:t>болады</a:t>
            </a:r>
            <a:r>
              <a:rPr lang="ru-RU" dirty="0"/>
              <a:t>. </a:t>
            </a:r>
            <a:r>
              <a:rPr lang="ru-RU" dirty="0" err="1"/>
              <a:t>Мұндай</a:t>
            </a:r>
            <a:r>
              <a:rPr lang="ru-RU" dirty="0"/>
              <a:t> т</a:t>
            </a:r>
            <a:r>
              <a:rPr lang="en-US" dirty="0"/>
              <a:t>ə</a:t>
            </a:r>
            <a:r>
              <a:rPr lang="ru-RU" dirty="0" err="1"/>
              <a:t>сілмен</a:t>
            </a:r>
            <a:r>
              <a:rPr lang="ru-RU" dirty="0"/>
              <a:t> </a:t>
            </a:r>
            <a:r>
              <a:rPr lang="ru-RU" dirty="0" err="1"/>
              <a:t>жолды</a:t>
            </a:r>
            <a:r>
              <a:rPr lang="ru-RU" dirty="0"/>
              <a:t> </a:t>
            </a:r>
            <a:r>
              <a:rPr lang="ru-RU" dirty="0" err="1"/>
              <a:t>өңдеу</a:t>
            </a:r>
            <a:r>
              <a:rPr lang="ru-RU" dirty="0"/>
              <a:t> </a:t>
            </a:r>
            <a:r>
              <a:rPr lang="ru-RU" dirty="0" err="1"/>
              <a:t>немесе</a:t>
            </a:r>
            <a:r>
              <a:rPr lang="ru-RU" dirty="0"/>
              <a:t> </a:t>
            </a:r>
            <a:r>
              <a:rPr lang="ru-RU" dirty="0" err="1"/>
              <a:t>қосу</a:t>
            </a:r>
            <a:r>
              <a:rPr lang="ru-RU" dirty="0"/>
              <a:t> </a:t>
            </a:r>
            <a:r>
              <a:rPr lang="en-US" dirty="0"/>
              <a:t>ə</a:t>
            </a:r>
            <a:r>
              <a:rPr lang="ru-RU" dirty="0" err="1"/>
              <a:t>рекетінен</a:t>
            </a:r>
            <a:r>
              <a:rPr lang="ru-RU" dirty="0"/>
              <a:t> </a:t>
            </a:r>
            <a:r>
              <a:rPr lang="ru-RU" dirty="0" err="1"/>
              <a:t>алғашқы</a:t>
            </a:r>
            <a:r>
              <a:rPr lang="ru-RU" dirty="0"/>
              <a:t> </a:t>
            </a:r>
            <a:r>
              <a:rPr lang="ru-RU" dirty="0" err="1"/>
              <a:t>кілт</a:t>
            </a:r>
            <a:r>
              <a:rPr lang="ru-RU" dirty="0"/>
              <a:t> </a:t>
            </a:r>
            <a:r>
              <a:rPr lang="ru-RU" dirty="0" err="1"/>
              <a:t>өзінің</a:t>
            </a:r>
            <a:r>
              <a:rPr lang="ru-RU" dirty="0"/>
              <a:t> </a:t>
            </a:r>
            <a:r>
              <a:rPr lang="ru-RU" dirty="0" err="1"/>
              <a:t>ерекшелігін</a:t>
            </a:r>
            <a:r>
              <a:rPr lang="ru-RU" dirty="0"/>
              <a:t> </a:t>
            </a:r>
            <a:r>
              <a:rPr lang="ru-RU" dirty="0" err="1"/>
              <a:t>жоғалтады</a:t>
            </a:r>
            <a:r>
              <a:rPr lang="ru-RU" dirty="0"/>
              <a:t>, </a:t>
            </a:r>
            <a:r>
              <a:rPr lang="ru-RU" dirty="0" err="1"/>
              <a:t>қате</a:t>
            </a:r>
            <a:r>
              <a:rPr lang="ru-RU" dirty="0"/>
              <a:t> </a:t>
            </a:r>
            <a:r>
              <a:rPr lang="ru-RU" dirty="0" err="1"/>
              <a:t>жайлы</a:t>
            </a:r>
            <a:r>
              <a:rPr lang="ru-RU" dirty="0"/>
              <a:t> </a:t>
            </a:r>
            <a:r>
              <a:rPr lang="ru-RU" dirty="0" err="1"/>
              <a:t>хабарлама</a:t>
            </a:r>
            <a:r>
              <a:rPr lang="ru-RU" dirty="0"/>
              <a:t> </a:t>
            </a:r>
            <a:r>
              <a:rPr lang="ru-RU" dirty="0" err="1"/>
              <a:t>шығумен</a:t>
            </a:r>
            <a:r>
              <a:rPr lang="ru-RU" dirty="0"/>
              <a:t> </a:t>
            </a:r>
            <a:r>
              <a:rPr lang="ru-RU" dirty="0" err="1"/>
              <a:t>аяқталады</a:t>
            </a:r>
            <a:r>
              <a:rPr lang="ru-RU" dirty="0"/>
              <a:t>. </a:t>
            </a:r>
            <a:r>
              <a:rPr lang="ru-RU" dirty="0" err="1"/>
              <a:t>Кейде</a:t>
            </a:r>
            <a:r>
              <a:rPr lang="ru-RU" dirty="0"/>
              <a:t> </a:t>
            </a:r>
            <a:r>
              <a:rPr lang="ru-RU" dirty="0" err="1"/>
              <a:t>кестенің</a:t>
            </a:r>
            <a:r>
              <a:rPr lang="ru-RU" dirty="0"/>
              <a:t> </a:t>
            </a:r>
            <a:r>
              <a:rPr lang="ru-RU" dirty="0" err="1"/>
              <a:t>алғашқы</a:t>
            </a:r>
            <a:r>
              <a:rPr lang="ru-RU" dirty="0"/>
              <a:t> </a:t>
            </a:r>
            <a:r>
              <a:rPr lang="ru-RU" dirty="0" err="1"/>
              <a:t>кілті</a:t>
            </a:r>
            <a:r>
              <a:rPr lang="ru-RU" dirty="0"/>
              <a:t> </a:t>
            </a:r>
            <a:r>
              <a:rPr lang="ru-RU" dirty="0" err="1"/>
              <a:t>болмайтын</a:t>
            </a:r>
            <a:r>
              <a:rPr lang="ru-RU" dirty="0"/>
              <a:t> </a:t>
            </a:r>
            <a:r>
              <a:rPr lang="ru-RU" dirty="0" err="1"/>
              <a:t>баған</a:t>
            </a:r>
            <a:r>
              <a:rPr lang="ru-RU" dirty="0"/>
              <a:t> </a:t>
            </a:r>
            <a:r>
              <a:rPr lang="ru-RU" dirty="0" err="1"/>
              <a:t>барлық</a:t>
            </a:r>
            <a:r>
              <a:rPr lang="ru-RU" dirty="0"/>
              <a:t> </a:t>
            </a:r>
            <a:r>
              <a:rPr lang="ru-RU" dirty="0" err="1"/>
              <a:t>жолдарда</a:t>
            </a:r>
            <a:r>
              <a:rPr lang="ru-RU" dirty="0"/>
              <a:t> </a:t>
            </a:r>
            <a:r>
              <a:rPr lang="ru-RU" dirty="0" err="1"/>
              <a:t>ерекше</a:t>
            </a:r>
            <a:r>
              <a:rPr lang="ru-RU" dirty="0"/>
              <a:t> м</a:t>
            </a:r>
            <a:r>
              <a:rPr lang="en-US" dirty="0"/>
              <a:t>ə</a:t>
            </a:r>
            <a:r>
              <a:rPr lang="ru-RU" dirty="0"/>
              <a:t>н </a:t>
            </a:r>
            <a:r>
              <a:rPr lang="ru-RU" dirty="0" err="1"/>
              <a:t>болуын</a:t>
            </a:r>
            <a:r>
              <a:rPr lang="ru-RU" dirty="0"/>
              <a:t> </a:t>
            </a:r>
            <a:r>
              <a:rPr lang="ru-RU" dirty="0" err="1"/>
              <a:t>талап</a:t>
            </a:r>
            <a:r>
              <a:rPr lang="ru-RU" dirty="0"/>
              <a:t> </a:t>
            </a:r>
            <a:r>
              <a:rPr lang="ru-RU" dirty="0" err="1"/>
              <a:t>етеді</a:t>
            </a:r>
            <a:r>
              <a:rPr lang="ru-RU" dirty="0"/>
              <a:t>. </a:t>
            </a:r>
            <a:r>
              <a:rPr lang="ru-RU" dirty="0" err="1"/>
              <a:t>Бағанға</a:t>
            </a:r>
            <a:r>
              <a:rPr lang="ru-RU" dirty="0"/>
              <a:t> </a:t>
            </a:r>
            <a:r>
              <a:rPr lang="ru-RU" dirty="0" err="1"/>
              <a:t>ерекшелік</a:t>
            </a:r>
            <a:r>
              <a:rPr lang="ru-RU" dirty="0"/>
              <a:t> </a:t>
            </a:r>
            <a:r>
              <a:rPr lang="ru-RU" dirty="0" err="1"/>
              <a:t>шартын</a:t>
            </a:r>
            <a:r>
              <a:rPr lang="ru-RU" dirty="0"/>
              <a:t> </a:t>
            </a:r>
            <a:r>
              <a:rPr lang="ru-RU" dirty="0" err="1"/>
              <a:t>салып</a:t>
            </a:r>
            <a:r>
              <a:rPr lang="ru-RU" dirty="0"/>
              <a:t>, </a:t>
            </a:r>
            <a:r>
              <a:rPr lang="ru-RU" dirty="0" err="1"/>
              <a:t>кестедегі</a:t>
            </a:r>
            <a:r>
              <a:rPr lang="ru-RU" dirty="0"/>
              <a:t> ПРОДАВЦЫ </a:t>
            </a:r>
            <a:r>
              <a:rPr lang="ru-RU" dirty="0" err="1"/>
              <a:t>фамилиясынан</a:t>
            </a:r>
            <a:r>
              <a:rPr lang="ru-RU" dirty="0"/>
              <a:t> </a:t>
            </a:r>
            <a:r>
              <a:rPr lang="ru-RU" dirty="0" err="1"/>
              <a:t>екі</a:t>
            </a:r>
            <a:r>
              <a:rPr lang="ru-RU" dirty="0"/>
              <a:t> </a:t>
            </a:r>
            <a:r>
              <a:rPr lang="ru-RU" dirty="0" err="1"/>
              <a:t>бірдей</a:t>
            </a:r>
            <a:r>
              <a:rPr lang="ru-RU" dirty="0"/>
              <a:t> </a:t>
            </a:r>
            <a:r>
              <a:rPr lang="ru-RU" dirty="0" err="1"/>
              <a:t>фамилияларды</a:t>
            </a:r>
            <a:r>
              <a:rPr lang="ru-RU" dirty="0"/>
              <a:t> ПРОДАВЦЫ-</a:t>
            </a:r>
            <a:r>
              <a:rPr lang="ru-RU" dirty="0" err="1"/>
              <a:t>ды</a:t>
            </a:r>
            <a:r>
              <a:rPr lang="ru-RU" dirty="0"/>
              <a:t> </a:t>
            </a:r>
            <a:r>
              <a:rPr lang="ru-RU" dirty="0" err="1"/>
              <a:t>болдырмаумен</a:t>
            </a:r>
            <a:r>
              <a:rPr lang="ru-RU" dirty="0"/>
              <a:t> </a:t>
            </a:r>
            <a:r>
              <a:rPr lang="ru-RU" dirty="0" err="1"/>
              <a:t>шектейік</a:t>
            </a:r>
            <a:r>
              <a:rPr lang="ru-RU" dirty="0"/>
              <a:t>. </a:t>
            </a:r>
            <a:r>
              <a:rPr lang="ru-RU" dirty="0" err="1"/>
              <a:t>Алғашқы</a:t>
            </a:r>
            <a:r>
              <a:rPr lang="ru-RU" dirty="0"/>
              <a:t> </a:t>
            </a:r>
            <a:r>
              <a:rPr lang="ru-RU" dirty="0" err="1"/>
              <a:t>кілт</a:t>
            </a:r>
            <a:r>
              <a:rPr lang="ru-RU" dirty="0"/>
              <a:t> </a:t>
            </a:r>
            <a:r>
              <a:rPr lang="ru-RU" dirty="0" err="1"/>
              <a:t>бөлігін</a:t>
            </a:r>
            <a:r>
              <a:rPr lang="ru-RU" dirty="0"/>
              <a:t> </a:t>
            </a:r>
            <a:r>
              <a:rPr lang="ru-RU" dirty="0" err="1"/>
              <a:t>бейнелейтін</a:t>
            </a:r>
            <a:r>
              <a:rPr lang="ru-RU" dirty="0"/>
              <a:t> </a:t>
            </a:r>
            <a:r>
              <a:rPr lang="ru-RU" dirty="0" err="1"/>
              <a:t>немесе</a:t>
            </a:r>
            <a:r>
              <a:rPr lang="ru-RU" dirty="0"/>
              <a:t> </a:t>
            </a:r>
            <a:r>
              <a:rPr lang="ru-RU" dirty="0" err="1"/>
              <a:t>ерекшелік</a:t>
            </a:r>
            <a:r>
              <a:rPr lang="ru-RU" dirty="0"/>
              <a:t> </a:t>
            </a:r>
            <a:r>
              <a:rPr lang="ru-RU" dirty="0" err="1"/>
              <a:t>шарты</a:t>
            </a:r>
            <a:r>
              <a:rPr lang="ru-RU" dirty="0"/>
              <a:t> </a:t>
            </a:r>
            <a:r>
              <a:rPr lang="ru-RU" dirty="0" err="1"/>
              <a:t>салынған</a:t>
            </a:r>
            <a:r>
              <a:rPr lang="ru-RU" dirty="0"/>
              <a:t> </a:t>
            </a:r>
            <a:r>
              <a:rPr lang="ru-RU" dirty="0" err="1"/>
              <a:t>кез</a:t>
            </a:r>
            <a:r>
              <a:rPr lang="ru-RU" dirty="0"/>
              <a:t> </a:t>
            </a:r>
            <a:r>
              <a:rPr lang="ru-RU" dirty="0" err="1"/>
              <a:t>келген</a:t>
            </a:r>
            <a:r>
              <a:rPr lang="ru-RU" dirty="0"/>
              <a:t> </a:t>
            </a:r>
            <a:r>
              <a:rPr lang="ru-RU" dirty="0" err="1"/>
              <a:t>баған</a:t>
            </a:r>
            <a:r>
              <a:rPr lang="ru-RU" dirty="0"/>
              <a:t> </a:t>
            </a:r>
            <a:r>
              <a:rPr lang="en-US" dirty="0"/>
              <a:t>NOT NULL </a:t>
            </a:r>
            <a:r>
              <a:rPr lang="ru-RU" dirty="0" err="1"/>
              <a:t>шектеуімен</a:t>
            </a:r>
            <a:r>
              <a:rPr lang="ru-RU" dirty="0"/>
              <a:t> </a:t>
            </a:r>
            <a:r>
              <a:rPr lang="ru-RU" dirty="0" err="1"/>
              <a:t>жариялануы</a:t>
            </a:r>
            <a:r>
              <a:rPr lang="ru-RU" dirty="0"/>
              <a:t> </a:t>
            </a:r>
            <a:r>
              <a:rPr lang="ru-RU" dirty="0" err="1"/>
              <a:t>тиіс</a:t>
            </a:r>
            <a:r>
              <a:rPr lang="ru-RU" dirty="0"/>
              <a:t>. </a:t>
            </a:r>
          </a:p>
        </p:txBody>
      </p:sp>
    </p:spTree>
    <p:extLst>
      <p:ext uri="{BB962C8B-B14F-4D97-AF65-F5344CB8AC3E}">
        <p14:creationId xmlns:p14="http://schemas.microsoft.com/office/powerpoint/2010/main" val="302811507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Натуральные материалы">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690</TotalTime>
  <Words>4985</Words>
  <Application>Microsoft Office PowerPoint</Application>
  <PresentationFormat>Widescreen</PresentationFormat>
  <Paragraphs>261</Paragraphs>
  <Slides>62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Aptos</vt:lpstr>
      <vt:lpstr>Arial</vt:lpstr>
      <vt:lpstr>Arial Unicode MS</vt:lpstr>
      <vt:lpstr>Courier New</vt:lpstr>
      <vt:lpstr>Garamond</vt:lpstr>
      <vt:lpstr>inherit</vt:lpstr>
      <vt:lpstr>Times New Roman</vt:lpstr>
      <vt:lpstr>Натуральные материалы</vt:lpstr>
      <vt:lpstr>Реляциялық мәліметтер қорындағы  қалыпты формалар.  1NF, 2NF, 3NF.  Мәліметтер қорының тұтастығы. </vt:lpstr>
      <vt:lpstr>PowerPoint Presentation</vt:lpstr>
      <vt:lpstr>PowerPoint Presentation</vt:lpstr>
      <vt:lpstr>PowerPoint Presentation</vt:lpstr>
      <vt:lpstr>PowerPoint Presentation</vt:lpstr>
      <vt:lpstr>Мәліметтердің тұтастығы</vt:lpstr>
      <vt:lpstr>Тұтастықтың типтері</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1НФ</vt:lpstr>
      <vt:lpstr>PowerPoint Presentation</vt:lpstr>
      <vt:lpstr>PowerPoint Presentation</vt:lpstr>
      <vt:lpstr>PowerPoint Presentation</vt:lpstr>
      <vt:lpstr>PowerPoint Presentation</vt:lpstr>
      <vt:lpstr>PowerPoint Presentation</vt:lpstr>
      <vt:lpstr>2НФ</vt:lpstr>
      <vt:lpstr>PowerPoint Presentation</vt:lpstr>
      <vt:lpstr>PowerPoint Presentation</vt:lpstr>
      <vt:lpstr>PowerPoint Presentation</vt:lpstr>
      <vt:lpstr>PowerPoint Presentation</vt:lpstr>
      <vt:lpstr>PowerPoint Presentation</vt:lpstr>
      <vt:lpstr>PowerPoint Presentation</vt:lpstr>
      <vt:lpstr>3НФ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SQL агрегаттық функциялары</vt:lpstr>
      <vt:lpstr>MIN, MAX, AVG</vt:lpstr>
      <vt:lpstr>COUNT, SUM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Реляциялық мәліметтер қорындағы қалыпты формалар. 1NF, 2NF, 3NF. Мәліметтер қорының тұтастығы.</dc:title>
  <dc:creator>Пользователь</dc:creator>
  <cp:lastModifiedBy>Aidana Karibayeva</cp:lastModifiedBy>
  <cp:revision>20</cp:revision>
  <dcterms:created xsi:type="dcterms:W3CDTF">2022-02-10T02:16:43Z</dcterms:created>
  <dcterms:modified xsi:type="dcterms:W3CDTF">2024-10-01T05:27:00Z</dcterms:modified>
</cp:coreProperties>
</file>