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5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/>
    <p:restoredTop sz="94156"/>
  </p:normalViewPr>
  <p:slideViewPr>
    <p:cSldViewPr snapToGrid="0" snapToObjects="1" showGuides="1">
      <p:cViewPr varScale="1">
        <p:scale>
          <a:sx n="55" d="100"/>
          <a:sy n="55" d="100"/>
        </p:scale>
        <p:origin x="208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38202247191E-2"/>
          <c:y val="3.0805687203791499E-2"/>
          <c:w val="0.86641697877652901"/>
          <c:h val="0.8672024548950290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Annual car production (millions) (left axis)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  <c:pt idx="4">
                  <c:v>8</c:v>
                </c:pt>
                <c:pt idx="5">
                  <c:v>11</c:v>
                </c:pt>
                <c:pt idx="6">
                  <c:v>9.1</c:v>
                </c:pt>
                <c:pt idx="7">
                  <c:v>9.8000000000000007</c:v>
                </c:pt>
                <c:pt idx="8">
                  <c:v>8.7000000000000011</c:v>
                </c:pt>
                <c:pt idx="9">
                  <c:v>10.8</c:v>
                </c:pt>
                <c:pt idx="10">
                  <c:v>12.8</c:v>
                </c:pt>
                <c:pt idx="11">
                  <c:v>11.4</c:v>
                </c:pt>
                <c:pt idx="12">
                  <c:v>14</c:v>
                </c:pt>
                <c:pt idx="13">
                  <c:v>15.9</c:v>
                </c:pt>
                <c:pt idx="14">
                  <c:v>16.7</c:v>
                </c:pt>
                <c:pt idx="15">
                  <c:v>19</c:v>
                </c:pt>
                <c:pt idx="16">
                  <c:v>19.2</c:v>
                </c:pt>
                <c:pt idx="17">
                  <c:v>18.600000000000001</c:v>
                </c:pt>
                <c:pt idx="18">
                  <c:v>21.6</c:v>
                </c:pt>
                <c:pt idx="19">
                  <c:v>23.1</c:v>
                </c:pt>
                <c:pt idx="20">
                  <c:v>22</c:v>
                </c:pt>
                <c:pt idx="21">
                  <c:v>26.460498999999999</c:v>
                </c:pt>
                <c:pt idx="22">
                  <c:v>27.915796</c:v>
                </c:pt>
                <c:pt idx="23">
                  <c:v>30.031459999999999</c:v>
                </c:pt>
                <c:pt idx="24">
                  <c:v>26.006060999999999</c:v>
                </c:pt>
                <c:pt idx="25">
                  <c:v>25.026022000000001</c:v>
                </c:pt>
                <c:pt idx="26">
                  <c:v>28.856639999999999</c:v>
                </c:pt>
                <c:pt idx="27">
                  <c:v>30.532333999999999</c:v>
                </c:pt>
                <c:pt idx="28">
                  <c:v>31.237750999999999</c:v>
                </c:pt>
                <c:pt idx="29">
                  <c:v>30.818435000000001</c:v>
                </c:pt>
                <c:pt idx="30">
                  <c:v>28.609047</c:v>
                </c:pt>
                <c:pt idx="31">
                  <c:v>27.48309799999998</c:v>
                </c:pt>
                <c:pt idx="32">
                  <c:v>26.657855000000001</c:v>
                </c:pt>
                <c:pt idx="33">
                  <c:v>30.009005999999999</c:v>
                </c:pt>
                <c:pt idx="34">
                  <c:v>30.533439000000001</c:v>
                </c:pt>
                <c:pt idx="35">
                  <c:v>32.353080999999989</c:v>
                </c:pt>
                <c:pt idx="36">
                  <c:v>32.937323999999997</c:v>
                </c:pt>
                <c:pt idx="37">
                  <c:v>33.114255999999997</c:v>
                </c:pt>
                <c:pt idx="38">
                  <c:v>34.396619000000001</c:v>
                </c:pt>
                <c:pt idx="39">
                  <c:v>35.698786000000013</c:v>
                </c:pt>
                <c:pt idx="40">
                  <c:v>36.273082000000002</c:v>
                </c:pt>
                <c:pt idx="41">
                  <c:v>35.080275</c:v>
                </c:pt>
                <c:pt idx="42">
                  <c:v>35.487740000000002</c:v>
                </c:pt>
                <c:pt idx="43">
                  <c:v>34.197046</c:v>
                </c:pt>
                <c:pt idx="44">
                  <c:v>35.638599000000013</c:v>
                </c:pt>
                <c:pt idx="45">
                  <c:v>36.070056000000001</c:v>
                </c:pt>
                <c:pt idx="46">
                  <c:v>37.196868000000002</c:v>
                </c:pt>
                <c:pt idx="47">
                  <c:v>38.453000000000003</c:v>
                </c:pt>
                <c:pt idx="48">
                  <c:v>37.924999999999997</c:v>
                </c:pt>
                <c:pt idx="49">
                  <c:v>39.759847000000001</c:v>
                </c:pt>
                <c:pt idx="50">
                  <c:v>41.215653000000003</c:v>
                </c:pt>
                <c:pt idx="51">
                  <c:v>39.825887999999999</c:v>
                </c:pt>
                <c:pt idx="52">
                  <c:v>41.358393999999997</c:v>
                </c:pt>
                <c:pt idx="53">
                  <c:v>41.968666000000013</c:v>
                </c:pt>
                <c:pt idx="54">
                  <c:v>44.554257999999997</c:v>
                </c:pt>
                <c:pt idx="55">
                  <c:v>46.862977999999998</c:v>
                </c:pt>
                <c:pt idx="56">
                  <c:v>49.918577999999997</c:v>
                </c:pt>
                <c:pt idx="57">
                  <c:v>53.201346000000001</c:v>
                </c:pt>
                <c:pt idx="58">
                  <c:v>52.726117000000002</c:v>
                </c:pt>
                <c:pt idx="59">
                  <c:v>47.772598000000002</c:v>
                </c:pt>
                <c:pt idx="60">
                  <c:v>51.04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1D-4459-9E0C-12DB4D82015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People per registered car (left axis)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48.2</c:v>
                </c:pt>
                <c:pt idx="1">
                  <c:v>46.3</c:v>
                </c:pt>
                <c:pt idx="2">
                  <c:v>45.4</c:v>
                </c:pt>
                <c:pt idx="3">
                  <c:v>43.2</c:v>
                </c:pt>
                <c:pt idx="4">
                  <c:v>40.700000000000003</c:v>
                </c:pt>
                <c:pt idx="5">
                  <c:v>38.1</c:v>
                </c:pt>
                <c:pt idx="6">
                  <c:v>37</c:v>
                </c:pt>
                <c:pt idx="7">
                  <c:v>34.799999999999997</c:v>
                </c:pt>
                <c:pt idx="8">
                  <c:v>34.200000000000003</c:v>
                </c:pt>
                <c:pt idx="9">
                  <c:v>32.6</c:v>
                </c:pt>
                <c:pt idx="10">
                  <c:v>31</c:v>
                </c:pt>
                <c:pt idx="11">
                  <c:v>29.3</c:v>
                </c:pt>
                <c:pt idx="12">
                  <c:v>27.8</c:v>
                </c:pt>
                <c:pt idx="13">
                  <c:v>26.5</c:v>
                </c:pt>
                <c:pt idx="14">
                  <c:v>25.2</c:v>
                </c:pt>
                <c:pt idx="15">
                  <c:v>23.817554365556319</c:v>
                </c:pt>
                <c:pt idx="16">
                  <c:v>22.95591383108108</c:v>
                </c:pt>
                <c:pt idx="17">
                  <c:v>21.952669139240509</c:v>
                </c:pt>
                <c:pt idx="18">
                  <c:v>20.833381711764709</c:v>
                </c:pt>
                <c:pt idx="19">
                  <c:v>19.978501375690609</c:v>
                </c:pt>
                <c:pt idx="20">
                  <c:v>19.125246715025899</c:v>
                </c:pt>
                <c:pt idx="21">
                  <c:v>18.196880893719811</c:v>
                </c:pt>
                <c:pt idx="22">
                  <c:v>17.46760732272724</c:v>
                </c:pt>
                <c:pt idx="23">
                  <c:v>16.60670479661017</c:v>
                </c:pt>
                <c:pt idx="24">
                  <c:v>16.045401293172681</c:v>
                </c:pt>
                <c:pt idx="25">
                  <c:v>15.657770899999999</c:v>
                </c:pt>
                <c:pt idx="26">
                  <c:v>15.41314442379182</c:v>
                </c:pt>
                <c:pt idx="27">
                  <c:v>14.8098832877193</c:v>
                </c:pt>
                <c:pt idx="28">
                  <c:v>14.46351792929293</c:v>
                </c:pt>
                <c:pt idx="29">
                  <c:v>14.193272308441561</c:v>
                </c:pt>
                <c:pt idx="30">
                  <c:v>13.90327749375</c:v>
                </c:pt>
                <c:pt idx="31">
                  <c:v>13.680467172205439</c:v>
                </c:pt>
                <c:pt idx="32">
                  <c:v>13.555771817647059</c:v>
                </c:pt>
                <c:pt idx="33">
                  <c:v>13.328295000000001</c:v>
                </c:pt>
                <c:pt idx="34">
                  <c:v>13.08600774794521</c:v>
                </c:pt>
                <c:pt idx="35">
                  <c:v>13.12698787867337</c:v>
                </c:pt>
                <c:pt idx="36">
                  <c:v>12.83258215025907</c:v>
                </c:pt>
                <c:pt idx="37">
                  <c:v>12.805370230964471</c:v>
                </c:pt>
                <c:pt idx="38">
                  <c:v>12.44119779176755</c:v>
                </c:pt>
                <c:pt idx="39">
                  <c:v>12.33597266273585</c:v>
                </c:pt>
                <c:pt idx="40">
                  <c:v>12.23035666475117</c:v>
                </c:pt>
                <c:pt idx="41">
                  <c:v>12.254622973104629</c:v>
                </c:pt>
                <c:pt idx="42">
                  <c:v>12.148498643632371</c:v>
                </c:pt>
                <c:pt idx="43">
                  <c:v>12.384460575883571</c:v>
                </c:pt>
                <c:pt idx="44">
                  <c:v>11.95616003396081</c:v>
                </c:pt>
                <c:pt idx="45">
                  <c:v>12.037111196830249</c:v>
                </c:pt>
                <c:pt idx="46">
                  <c:v>11.9785344909189</c:v>
                </c:pt>
                <c:pt idx="47">
                  <c:v>12.23794260788382</c:v>
                </c:pt>
                <c:pt idx="48">
                  <c:v>12.4843116364586</c:v>
                </c:pt>
                <c:pt idx="49">
                  <c:v>12.199109400293111</c:v>
                </c:pt>
                <c:pt idx="50">
                  <c:v>11.156220345781341</c:v>
                </c:pt>
                <c:pt idx="51">
                  <c:v>11.0322319752974</c:v>
                </c:pt>
                <c:pt idx="52">
                  <c:v>10.893542819713421</c:v>
                </c:pt>
                <c:pt idx="53">
                  <c:v>10.77629581371076</c:v>
                </c:pt>
                <c:pt idx="54">
                  <c:v>10.65786682778027</c:v>
                </c:pt>
                <c:pt idx="55">
                  <c:v>10.540669162187511</c:v>
                </c:pt>
                <c:pt idx="56">
                  <c:v>10.45690229290353</c:v>
                </c:pt>
                <c:pt idx="57">
                  <c:v>10.33424377871366</c:v>
                </c:pt>
                <c:pt idx="58">
                  <c:v>10.11586150534518</c:v>
                </c:pt>
                <c:pt idx="59">
                  <c:v>9.9839635581459891</c:v>
                </c:pt>
                <c:pt idx="60">
                  <c:v>9.7718780299647836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1D-4459-9E0C-12DB4D820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23527824"/>
        <c:axId val="-623524992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Miles traveled per passenger vehicle (USA) (right axis)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</c:numCache>
            </c:num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9060</c:v>
                </c:pt>
                <c:pt idx="1">
                  <c:v>9186</c:v>
                </c:pt>
                <c:pt idx="2">
                  <c:v>9360</c:v>
                </c:pt>
                <c:pt idx="3">
                  <c:v>9377</c:v>
                </c:pt>
                <c:pt idx="4">
                  <c:v>9349</c:v>
                </c:pt>
                <c:pt idx="5">
                  <c:v>9447</c:v>
                </c:pt>
                <c:pt idx="6">
                  <c:v>9496</c:v>
                </c:pt>
                <c:pt idx="7">
                  <c:v>9348</c:v>
                </c:pt>
                <c:pt idx="8">
                  <c:v>9500</c:v>
                </c:pt>
                <c:pt idx="9">
                  <c:v>9615</c:v>
                </c:pt>
                <c:pt idx="10" formatCode="#,##0">
                  <c:v>9732</c:v>
                </c:pt>
                <c:pt idx="11" formatCode="#,##0">
                  <c:v>9708</c:v>
                </c:pt>
                <c:pt idx="12" formatCode="#,##0">
                  <c:v>9687</c:v>
                </c:pt>
                <c:pt idx="13" formatCode="#,##0">
                  <c:v>9737</c:v>
                </c:pt>
                <c:pt idx="14" formatCode="#,##0">
                  <c:v>9805</c:v>
                </c:pt>
                <c:pt idx="15" formatCode="#,##0">
                  <c:v>9826</c:v>
                </c:pt>
                <c:pt idx="16" formatCode="#,##0">
                  <c:v>9855</c:v>
                </c:pt>
                <c:pt idx="17" formatCode="#,##0">
                  <c:v>9948</c:v>
                </c:pt>
                <c:pt idx="18" formatCode="#,##0">
                  <c:v>10068</c:v>
                </c:pt>
                <c:pt idx="19" formatCode="#,##0">
                  <c:v>10103</c:v>
                </c:pt>
                <c:pt idx="20" formatCode="#,##0">
                  <c:v>10236</c:v>
                </c:pt>
                <c:pt idx="21" formatCode="#,##0">
                  <c:v>10433</c:v>
                </c:pt>
                <c:pt idx="22" formatCode="#,##0">
                  <c:v>10605</c:v>
                </c:pt>
                <c:pt idx="23" formatCode="#,##0">
                  <c:v>10450</c:v>
                </c:pt>
                <c:pt idx="24" formatCode="#,##0">
                  <c:v>9855</c:v>
                </c:pt>
                <c:pt idx="25" formatCode="#,##0">
                  <c:v>9986</c:v>
                </c:pt>
                <c:pt idx="26" formatCode="#,##0">
                  <c:v>10122</c:v>
                </c:pt>
                <c:pt idx="27" formatCode="#,##0">
                  <c:v>10324</c:v>
                </c:pt>
                <c:pt idx="28" formatCode="#,##0">
                  <c:v>10408</c:v>
                </c:pt>
                <c:pt idx="29" formatCode="#,##0">
                  <c:v>10069</c:v>
                </c:pt>
                <c:pt idx="30" formatCode="#,##0">
                  <c:v>9803</c:v>
                </c:pt>
                <c:pt idx="31" formatCode="#,##0">
                  <c:v>9826</c:v>
                </c:pt>
                <c:pt idx="32" formatCode="#,##0">
                  <c:v>9991</c:v>
                </c:pt>
                <c:pt idx="33" formatCode="#,##0">
                  <c:v>10093</c:v>
                </c:pt>
                <c:pt idx="34" formatCode="#,##0">
                  <c:v>10348</c:v>
                </c:pt>
                <c:pt idx="35" formatCode="#,##0">
                  <c:v>10337</c:v>
                </c:pt>
                <c:pt idx="36" formatCode="#,##0">
                  <c:v>10443</c:v>
                </c:pt>
                <c:pt idx="37" formatCode="#,##0">
                  <c:v>10738</c:v>
                </c:pt>
                <c:pt idx="38" formatCode="#,##0">
                  <c:v>10987</c:v>
                </c:pt>
                <c:pt idx="39" formatCode="#,##0">
                  <c:v>11190</c:v>
                </c:pt>
                <c:pt idx="40" formatCode="#,##0">
                  <c:v>11358</c:v>
                </c:pt>
                <c:pt idx="41" formatCode="#,##0">
                  <c:v>11545</c:v>
                </c:pt>
                <c:pt idx="42" formatCode="#,##0">
                  <c:v>11805</c:v>
                </c:pt>
                <c:pt idx="43" formatCode="#,##0">
                  <c:v>11833</c:v>
                </c:pt>
                <c:pt idx="44" formatCode="#,##0">
                  <c:v>11904</c:v>
                </c:pt>
                <c:pt idx="45" formatCode="#,##0">
                  <c:v>12022</c:v>
                </c:pt>
                <c:pt idx="46" formatCode="#,##0">
                  <c:v>11813</c:v>
                </c:pt>
                <c:pt idx="47" formatCode="#,##0">
                  <c:v>12107</c:v>
                </c:pt>
                <c:pt idx="48" formatCode="#,##0">
                  <c:v>12211</c:v>
                </c:pt>
                <c:pt idx="49" formatCode="#,##0">
                  <c:v>12206</c:v>
                </c:pt>
                <c:pt idx="50" formatCode="#,##0">
                  <c:v>12164</c:v>
                </c:pt>
                <c:pt idx="51" formatCode="#,##0">
                  <c:v>11879</c:v>
                </c:pt>
                <c:pt idx="52" formatCode="#,##0">
                  <c:v>12171</c:v>
                </c:pt>
                <c:pt idx="53" formatCode="#,##0">
                  <c:v>12207</c:v>
                </c:pt>
                <c:pt idx="54" formatCode="#,##0">
                  <c:v>12200</c:v>
                </c:pt>
                <c:pt idx="55" formatCode="#,##0">
                  <c:v>12082</c:v>
                </c:pt>
                <c:pt idx="56" formatCode="#,##0">
                  <c:v>12017</c:v>
                </c:pt>
                <c:pt idx="57" formatCode="#,##0">
                  <c:v>11915</c:v>
                </c:pt>
                <c:pt idx="58" formatCode="#,##0">
                  <c:v>11631</c:v>
                </c:pt>
                <c:pt idx="59" formatCode="#,##0">
                  <c:v>11631</c:v>
                </c:pt>
                <c:pt idx="60" formatCode="#,##0">
                  <c:v>11866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1D-4459-9E0C-12DB4D820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23522672"/>
        <c:axId val="-623520352"/>
      </c:lineChart>
      <c:catAx>
        <c:axId val="-62352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ru-RU"/>
          </a:p>
        </c:txPr>
        <c:crossAx val="-62352499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-62352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ru-RU"/>
          </a:p>
        </c:txPr>
        <c:crossAx val="-623527824"/>
        <c:crosses val="autoZero"/>
        <c:crossBetween val="between"/>
      </c:valAx>
      <c:catAx>
        <c:axId val="-62352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-623520352"/>
        <c:crosses val="autoZero"/>
        <c:auto val="1"/>
        <c:lblAlgn val="ctr"/>
        <c:lblOffset val="100"/>
        <c:noMultiLvlLbl val="0"/>
      </c:catAx>
      <c:valAx>
        <c:axId val="-623520352"/>
        <c:scaling>
          <c:orientation val="minMax"/>
          <c:min val="6000"/>
        </c:scaling>
        <c:delete val="0"/>
        <c:axPos val="r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ru-RU"/>
          </a:p>
        </c:txPr>
        <c:crossAx val="-62352267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21053282232401"/>
          <c:y val="5.5205856728972401E-2"/>
          <c:w val="0.39330955104429799"/>
          <c:h val="0.18457061854036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gency FB" panose="020B0503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34291639658893E-2"/>
          <c:y val="5.4502369668246502E-2"/>
          <c:w val="0.88442845331733499"/>
          <c:h val="0.854951330757185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Sheet1!$B$1:$W$1</c:f>
              <c:numCache>
                <c:formatCode>General</c:formatCode>
                <c:ptCount val="2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</c:numCache>
            </c:numRef>
          </c:xVal>
          <c:yVal>
            <c:numRef>
              <c:f>Sheet1!$B$2:$W$2</c:f>
              <c:numCache>
                <c:formatCode>#,##0</c:formatCode>
                <c:ptCount val="22"/>
                <c:pt idx="0">
                  <c:v>587012000</c:v>
                </c:pt>
                <c:pt idx="1">
                  <c:v>722696000</c:v>
                </c:pt>
                <c:pt idx="2">
                  <c:v>916700000</c:v>
                </c:pt>
                <c:pt idx="3">
                  <c:v>1033950000</c:v>
                </c:pt>
                <c:pt idx="4">
                  <c:v>1111596000</c:v>
                </c:pt>
                <c:pt idx="5">
                  <c:v>1246798000</c:v>
                </c:pt>
                <c:pt idx="6">
                  <c:v>1408266000</c:v>
                </c:pt>
                <c:pt idx="7">
                  <c:v>1358185000</c:v>
                </c:pt>
                <c:pt idx="8">
                  <c:v>1371569000</c:v>
                </c:pt>
                <c:pt idx="9">
                  <c:v>1374709000</c:v>
                </c:pt>
                <c:pt idx="10">
                  <c:v>1406089000</c:v>
                </c:pt>
                <c:pt idx="11">
                  <c:v>1438294000</c:v>
                </c:pt>
                <c:pt idx="12">
                  <c:v>1469854000</c:v>
                </c:pt>
                <c:pt idx="13">
                  <c:v>1502556000</c:v>
                </c:pt>
                <c:pt idx="14">
                  <c:v>1549577000</c:v>
                </c:pt>
                <c:pt idx="15">
                  <c:v>1569100000</c:v>
                </c:pt>
                <c:pt idx="16">
                  <c:v>1600287000</c:v>
                </c:pt>
                <c:pt idx="17">
                  <c:v>1628332000</c:v>
                </c:pt>
                <c:pt idx="18">
                  <c:v>1658474000</c:v>
                </c:pt>
                <c:pt idx="19">
                  <c:v>1672079000</c:v>
                </c:pt>
                <c:pt idx="20">
                  <c:v>1699890000</c:v>
                </c:pt>
                <c:pt idx="21">
                  <c:v>1689965000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6B-4E46-8E19-418F76390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22008320"/>
        <c:axId val="-834900672"/>
      </c:scatterChart>
      <c:valAx>
        <c:axId val="-422008320"/>
        <c:scaling>
          <c:orientation val="minMax"/>
          <c:max val="2005"/>
          <c:min val="19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34900672"/>
        <c:crossesAt val="0"/>
        <c:crossBetween val="midCat"/>
      </c:valAx>
      <c:valAx>
        <c:axId val="-83490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22008320"/>
        <c:crosses val="autoZero"/>
        <c:crossBetween val="midCat"/>
        <c:dispUnits>
          <c:builtInUnit val="billions"/>
          <c:dispUnitsLbl>
            <c:layout>
              <c:manualLayout>
                <c:xMode val="edge"/>
                <c:yMode val="edge"/>
                <c:x val="1.2406947890818899E-2"/>
                <c:y val="5.4502369668246502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92063492063502E-2"/>
          <c:y val="3.1609479248460803E-2"/>
          <c:w val="0.89321789321789302"/>
          <c:h val="0.760057102477375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Sea freight rates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Sheet1!$B$1:$J$1</c:f>
              <c:numCache>
                <c:formatCode>General</c:formatCode>
                <c:ptCount val="9"/>
                <c:pt idx="0">
                  <c:v>1920</c:v>
                </c:pt>
                <c:pt idx="1">
                  <c:v>1930</c:v>
                </c:pt>
                <c:pt idx="2">
                  <c:v>1940</c:v>
                </c:pt>
                <c:pt idx="3">
                  <c:v>1950</c:v>
                </c:pt>
                <c:pt idx="4">
                  <c:v>1960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</c:numCache>
            </c:numRef>
          </c:xVal>
          <c:yVal>
            <c:numRef>
              <c:f>Sheet1!$B$2:$J$2</c:f>
              <c:numCache>
                <c:formatCode>General</c:formatCode>
                <c:ptCount val="9"/>
                <c:pt idx="0">
                  <c:v>100</c:v>
                </c:pt>
                <c:pt idx="1">
                  <c:v>60</c:v>
                </c:pt>
                <c:pt idx="2">
                  <c:v>63</c:v>
                </c:pt>
                <c:pt idx="3">
                  <c:v>34</c:v>
                </c:pt>
                <c:pt idx="4">
                  <c:v>27</c:v>
                </c:pt>
                <c:pt idx="5">
                  <c:v>27</c:v>
                </c:pt>
                <c:pt idx="6">
                  <c:v>24</c:v>
                </c:pt>
                <c:pt idx="7">
                  <c:v>29</c:v>
                </c:pt>
                <c:pt idx="8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2E-4752-9760-EE659A1550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Air transport (Average revenue per passenger-km)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Sheet1!$B$1:$J$1</c:f>
              <c:numCache>
                <c:formatCode>General</c:formatCode>
                <c:ptCount val="9"/>
                <c:pt idx="0">
                  <c:v>1920</c:v>
                </c:pt>
                <c:pt idx="1">
                  <c:v>1930</c:v>
                </c:pt>
                <c:pt idx="2">
                  <c:v>1940</c:v>
                </c:pt>
                <c:pt idx="3">
                  <c:v>1950</c:v>
                </c:pt>
                <c:pt idx="4">
                  <c:v>1960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</c:numCache>
            </c:numRef>
          </c:xVal>
          <c:yVal>
            <c:numRef>
              <c:f>Sheet1!$B$3:$J$3</c:f>
              <c:numCache>
                <c:formatCode>General</c:formatCode>
                <c:ptCount val="9"/>
                <c:pt idx="1">
                  <c:v>100</c:v>
                </c:pt>
                <c:pt idx="2">
                  <c:v>67.599999999999994</c:v>
                </c:pt>
                <c:pt idx="3">
                  <c:v>44</c:v>
                </c:pt>
                <c:pt idx="4">
                  <c:v>35</c:v>
                </c:pt>
                <c:pt idx="5">
                  <c:v>23.5</c:v>
                </c:pt>
                <c:pt idx="6">
                  <c:v>14.7</c:v>
                </c:pt>
                <c:pt idx="7">
                  <c:v>16</c:v>
                </c:pt>
                <c:pt idx="8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12E-4752-9760-EE659A15508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Telephone call (3 minutes, New York / London)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Sheet1!$B$1:$J$1</c:f>
              <c:numCache>
                <c:formatCode>General</c:formatCode>
                <c:ptCount val="9"/>
                <c:pt idx="0">
                  <c:v>1920</c:v>
                </c:pt>
                <c:pt idx="1">
                  <c:v>1930</c:v>
                </c:pt>
                <c:pt idx="2">
                  <c:v>1940</c:v>
                </c:pt>
                <c:pt idx="3">
                  <c:v>1950</c:v>
                </c:pt>
                <c:pt idx="4">
                  <c:v>1960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</c:numCache>
            </c:numRef>
          </c:xVal>
          <c:yVal>
            <c:numRef>
              <c:f>Sheet1!$B$4:$J$4</c:f>
              <c:numCache>
                <c:formatCode>General</c:formatCode>
                <c:ptCount val="9"/>
                <c:pt idx="1">
                  <c:v>100</c:v>
                </c:pt>
                <c:pt idx="2">
                  <c:v>77</c:v>
                </c:pt>
                <c:pt idx="3">
                  <c:v>21.6</c:v>
                </c:pt>
                <c:pt idx="4">
                  <c:v>18.8</c:v>
                </c:pt>
                <c:pt idx="5">
                  <c:v>13</c:v>
                </c:pt>
                <c:pt idx="6">
                  <c:v>2</c:v>
                </c:pt>
                <c:pt idx="7">
                  <c:v>1.2</c:v>
                </c:pt>
                <c:pt idx="8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12E-4752-9760-EE659A15508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Computers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Sheet1!$B$1:$J$1</c:f>
              <c:numCache>
                <c:formatCode>General</c:formatCode>
                <c:ptCount val="9"/>
                <c:pt idx="0">
                  <c:v>1920</c:v>
                </c:pt>
                <c:pt idx="1">
                  <c:v>1930</c:v>
                </c:pt>
                <c:pt idx="2">
                  <c:v>1940</c:v>
                </c:pt>
                <c:pt idx="3">
                  <c:v>1950</c:v>
                </c:pt>
                <c:pt idx="4">
                  <c:v>1960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</c:numCache>
            </c:numRef>
          </c:xVal>
          <c:yVal>
            <c:numRef>
              <c:f>Sheet1!$B$5:$J$5</c:f>
              <c:numCache>
                <c:formatCode>General</c:formatCode>
                <c:ptCount val="9"/>
                <c:pt idx="4">
                  <c:v>100</c:v>
                </c:pt>
                <c:pt idx="5">
                  <c:v>15.6</c:v>
                </c:pt>
                <c:pt idx="6">
                  <c:v>2.9</c:v>
                </c:pt>
                <c:pt idx="7">
                  <c:v>0.8</c:v>
                </c:pt>
                <c:pt idx="8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12E-4752-9760-EE659A155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32020592"/>
        <c:axId val="-832018304"/>
      </c:scatterChart>
      <c:valAx>
        <c:axId val="-832020592"/>
        <c:scaling>
          <c:orientation val="minMax"/>
          <c:max val="2000"/>
          <c:min val="19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ru-RU"/>
          </a:p>
        </c:txPr>
        <c:crossAx val="-832018304"/>
        <c:crosses val="autoZero"/>
        <c:crossBetween val="midCat"/>
      </c:valAx>
      <c:valAx>
        <c:axId val="-8320183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ru-RU"/>
          </a:p>
        </c:txPr>
        <c:crossAx val="-832020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gency FB" panose="020B0503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Air Fare (NY-London Roundtrip, 1946=100)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Sheet1!$A$2:$A$97</c:f>
              <c:numCache>
                <c:formatCode>General</c:formatCode>
                <c:ptCount val="96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</c:numCache>
            </c:numRef>
          </c:xVal>
          <c:yVal>
            <c:numRef>
              <c:f>Sheet1!$B$2:$B$97</c:f>
              <c:numCache>
                <c:formatCode>General</c:formatCode>
                <c:ptCount val="96"/>
                <c:pt idx="26">
                  <c:v>100</c:v>
                </c:pt>
                <c:pt idx="30">
                  <c:v>82.42</c:v>
                </c:pt>
                <c:pt idx="35">
                  <c:v>62.9</c:v>
                </c:pt>
                <c:pt idx="40">
                  <c:v>44.18</c:v>
                </c:pt>
                <c:pt idx="46">
                  <c:v>40.450000000000003</c:v>
                </c:pt>
                <c:pt idx="52">
                  <c:v>40</c:v>
                </c:pt>
                <c:pt idx="56">
                  <c:v>28.12</c:v>
                </c:pt>
                <c:pt idx="60">
                  <c:v>15.82</c:v>
                </c:pt>
                <c:pt idx="65">
                  <c:v>12.66</c:v>
                </c:pt>
                <c:pt idx="72">
                  <c:v>9.8700000000000028</c:v>
                </c:pt>
                <c:pt idx="77">
                  <c:v>9.49</c:v>
                </c:pt>
                <c:pt idx="84">
                  <c:v>9.17</c:v>
                </c:pt>
                <c:pt idx="92">
                  <c:v>10.119999999999999</c:v>
                </c:pt>
                <c:pt idx="95">
                  <c:v>11.14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EF-4D3D-AC82-6E4E3F055A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Computers (Storage costs per megabyte, 1956=100)</c:v>
                </c:pt>
              </c:strCache>
            </c:strRef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Sheet1!$A$2:$A$97</c:f>
              <c:numCache>
                <c:formatCode>General</c:formatCode>
                <c:ptCount val="96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</c:numCache>
            </c:numRef>
          </c:xVal>
          <c:yVal>
            <c:numRef>
              <c:f>Sheet1!$C$2:$C$97</c:f>
              <c:numCache>
                <c:formatCode>General</c:formatCode>
                <c:ptCount val="96"/>
                <c:pt idx="36">
                  <c:v>100</c:v>
                </c:pt>
                <c:pt idx="39">
                  <c:v>82.608695652173878</c:v>
                </c:pt>
                <c:pt idx="40">
                  <c:v>39.130434782608702</c:v>
                </c:pt>
                <c:pt idx="44">
                  <c:v>38.245877061469272</c:v>
                </c:pt>
                <c:pt idx="46">
                  <c:v>11.38331386130351</c:v>
                </c:pt>
                <c:pt idx="50">
                  <c:v>2.8228260869565212</c:v>
                </c:pt>
                <c:pt idx="54">
                  <c:v>2.0108695652173911</c:v>
                </c:pt>
                <c:pt idx="62">
                  <c:v>3.0391876430205951</c:v>
                </c:pt>
                <c:pt idx="63">
                  <c:v>2.631884057971015</c:v>
                </c:pt>
                <c:pt idx="64">
                  <c:v>0.407608695652174</c:v>
                </c:pt>
                <c:pt idx="65">
                  <c:v>0.35947204968944102</c:v>
                </c:pt>
                <c:pt idx="66">
                  <c:v>0.23315217391304299</c:v>
                </c:pt>
                <c:pt idx="67">
                  <c:v>0.16268115942028999</c:v>
                </c:pt>
                <c:pt idx="68">
                  <c:v>0.108333333333333</c:v>
                </c:pt>
                <c:pt idx="69">
                  <c:v>0.11838768115942</c:v>
                </c:pt>
                <c:pt idx="70">
                  <c:v>4.84982621811266E-2</c:v>
                </c:pt>
                <c:pt idx="71">
                  <c:v>3.5075942243375402E-2</c:v>
                </c:pt>
                <c:pt idx="72">
                  <c:v>1.8846280903665798E-2</c:v>
                </c:pt>
                <c:pt idx="73">
                  <c:v>1.1347020933977501E-2</c:v>
                </c:pt>
                <c:pt idx="74">
                  <c:v>6.8629462325114502E-3</c:v>
                </c:pt>
                <c:pt idx="75">
                  <c:v>2.9019814726336502E-3</c:v>
                </c:pt>
                <c:pt idx="76">
                  <c:v>1.7964007320991199E-3</c:v>
                </c:pt>
                <c:pt idx="77">
                  <c:v>9.6643959126427596E-4</c:v>
                </c:pt>
                <c:pt idx="78">
                  <c:v>3.2288546790701399E-4</c:v>
                </c:pt>
                <c:pt idx="79">
                  <c:v>2.3984184067579099E-4</c:v>
                </c:pt>
                <c:pt idx="80">
                  <c:v>6.1208575272624297E-5</c:v>
                </c:pt>
                <c:pt idx="81">
                  <c:v>3.4750291978552899E-5</c:v>
                </c:pt>
                <c:pt idx="82">
                  <c:v>1.7812499999999999E-5</c:v>
                </c:pt>
                <c:pt idx="83">
                  <c:v>1.21028683574879E-5</c:v>
                </c:pt>
                <c:pt idx="84">
                  <c:v>8.6415943830151907E-6</c:v>
                </c:pt>
                <c:pt idx="85">
                  <c:v>6.5345108695652101E-6</c:v>
                </c:pt>
                <c:pt idx="86">
                  <c:v>3.10341032608696E-6</c:v>
                </c:pt>
                <c:pt idx="87">
                  <c:v>2.5430917874396099E-6</c:v>
                </c:pt>
                <c:pt idx="88">
                  <c:v>2.10123188405797E-6</c:v>
                </c:pt>
                <c:pt idx="89">
                  <c:v>1.19649230072464E-6</c:v>
                </c:pt>
                <c:pt idx="90">
                  <c:v>7.2873606465997797E-7</c:v>
                </c:pt>
                <c:pt idx="91">
                  <c:v>4.2868357487922702E-7</c:v>
                </c:pt>
                <c:pt idx="92">
                  <c:v>6.9823067632850303E-7</c:v>
                </c:pt>
                <c:pt idx="93">
                  <c:v>4.8466485507246397E-7</c:v>
                </c:pt>
                <c:pt idx="94">
                  <c:v>3.9010481366459599E-7</c:v>
                </c:pt>
                <c:pt idx="95">
                  <c:v>3.2901217164855099E-7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90-4DB4-8B42-C8B0A9D28E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Telephone call (3 minutes, New York / London, 1931=100)</c:v>
                </c:pt>
              </c:strCache>
            </c:strRef>
          </c:tx>
          <c:spPr>
            <a:ln w="254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Sheet1!$A$2:$A$97</c:f>
              <c:numCache>
                <c:formatCode>General</c:formatCode>
                <c:ptCount val="96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</c:numCache>
            </c:numRef>
          </c:xVal>
          <c:yVal>
            <c:numRef>
              <c:f>Sheet1!$D$2:$D$97</c:f>
              <c:numCache>
                <c:formatCode>General</c:formatCode>
                <c:ptCount val="96"/>
                <c:pt idx="11">
                  <c:v>100</c:v>
                </c:pt>
                <c:pt idx="20">
                  <c:v>77</c:v>
                </c:pt>
                <c:pt idx="30">
                  <c:v>21.6</c:v>
                </c:pt>
                <c:pt idx="40">
                  <c:v>18.8</c:v>
                </c:pt>
                <c:pt idx="50">
                  <c:v>13</c:v>
                </c:pt>
                <c:pt idx="60">
                  <c:v>2</c:v>
                </c:pt>
                <c:pt idx="70">
                  <c:v>1.2</c:v>
                </c:pt>
                <c:pt idx="80">
                  <c:v>0.5</c:v>
                </c:pt>
                <c:pt idx="90">
                  <c:v>0.2</c:v>
                </c:pt>
                <c:pt idx="95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A90-4DB4-8B42-C8B0A9D28E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Sea freight rates (Port and maritime charges per ton, 1920=100)</c:v>
                </c:pt>
              </c:strCache>
            </c:strRef>
          </c:tx>
          <c:spPr>
            <a:ln w="254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Sheet1!$A$2:$A$97</c:f>
              <c:numCache>
                <c:formatCode>General</c:formatCode>
                <c:ptCount val="96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</c:numCache>
            </c:numRef>
          </c:xVal>
          <c:yVal>
            <c:numRef>
              <c:f>Sheet1!$E$2:$E$97</c:f>
              <c:numCache>
                <c:formatCode>General</c:formatCode>
                <c:ptCount val="96"/>
                <c:pt idx="0">
                  <c:v>100</c:v>
                </c:pt>
                <c:pt idx="10">
                  <c:v>60</c:v>
                </c:pt>
                <c:pt idx="20">
                  <c:v>63</c:v>
                </c:pt>
                <c:pt idx="30">
                  <c:v>34</c:v>
                </c:pt>
                <c:pt idx="40">
                  <c:v>27</c:v>
                </c:pt>
                <c:pt idx="50">
                  <c:v>27</c:v>
                </c:pt>
                <c:pt idx="60">
                  <c:v>24</c:v>
                </c:pt>
                <c:pt idx="61">
                  <c:v>17.30769230769231</c:v>
                </c:pt>
                <c:pt idx="62">
                  <c:v>17.30769230769231</c:v>
                </c:pt>
                <c:pt idx="63">
                  <c:v>15.38461538461538</c:v>
                </c:pt>
                <c:pt idx="64">
                  <c:v>15.38461538461538</c:v>
                </c:pt>
                <c:pt idx="65">
                  <c:v>17.30769230769231</c:v>
                </c:pt>
                <c:pt idx="66">
                  <c:v>17.30769230769231</c:v>
                </c:pt>
                <c:pt idx="67">
                  <c:v>15.38461538461538</c:v>
                </c:pt>
                <c:pt idx="68">
                  <c:v>17.30769230769231</c:v>
                </c:pt>
                <c:pt idx="69">
                  <c:v>17.30769230769231</c:v>
                </c:pt>
                <c:pt idx="70">
                  <c:v>15.38461538461538</c:v>
                </c:pt>
                <c:pt idx="71">
                  <c:v>17.30769230769231</c:v>
                </c:pt>
                <c:pt idx="72">
                  <c:v>15.38461538461538</c:v>
                </c:pt>
                <c:pt idx="73">
                  <c:v>19.230769230769191</c:v>
                </c:pt>
                <c:pt idx="74">
                  <c:v>17.30769230769231</c:v>
                </c:pt>
                <c:pt idx="75">
                  <c:v>15.38461538461538</c:v>
                </c:pt>
                <c:pt idx="76">
                  <c:v>15.38461538461538</c:v>
                </c:pt>
                <c:pt idx="77">
                  <c:v>13.46153846153846</c:v>
                </c:pt>
                <c:pt idx="78">
                  <c:v>13.46153846153846</c:v>
                </c:pt>
                <c:pt idx="79">
                  <c:v>13.46153846153846</c:v>
                </c:pt>
                <c:pt idx="80">
                  <c:v>13.46153846153846</c:v>
                </c:pt>
                <c:pt idx="81">
                  <c:v>15.38461538461538</c:v>
                </c:pt>
                <c:pt idx="82">
                  <c:v>15.38461538461538</c:v>
                </c:pt>
                <c:pt idx="83">
                  <c:v>15.38461538461538</c:v>
                </c:pt>
                <c:pt idx="84">
                  <c:v>15.38461538461538</c:v>
                </c:pt>
                <c:pt idx="85">
                  <c:v>15.38461538461538</c:v>
                </c:pt>
                <c:pt idx="86">
                  <c:v>15.38461538461538</c:v>
                </c:pt>
                <c:pt idx="87">
                  <c:v>13.46153846153846</c:v>
                </c:pt>
                <c:pt idx="88">
                  <c:v>13.46153846153846</c:v>
                </c:pt>
                <c:pt idx="89">
                  <c:v>13.46153846153846</c:v>
                </c:pt>
                <c:pt idx="90">
                  <c:v>13.46153846153846</c:v>
                </c:pt>
                <c:pt idx="91">
                  <c:v>11.53846153846154</c:v>
                </c:pt>
                <c:pt idx="92">
                  <c:v>13.46153846153846</c:v>
                </c:pt>
                <c:pt idx="93">
                  <c:v>13.46153846153846</c:v>
                </c:pt>
                <c:pt idx="94">
                  <c:v>13.46153846153846</c:v>
                </c:pt>
                <c:pt idx="95">
                  <c:v>11.53846153846154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A90-4DB4-8B42-C8B0A9D28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34041008"/>
        <c:axId val="-834038448"/>
      </c:scatterChart>
      <c:valAx>
        <c:axId val="-834041008"/>
        <c:scaling>
          <c:orientation val="minMax"/>
          <c:max val="2015"/>
          <c:min val="19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34038448"/>
        <c:crosses val="autoZero"/>
        <c:crossBetween val="midCat"/>
      </c:valAx>
      <c:valAx>
        <c:axId val="-834038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834041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5C742-F335-46EB-A205-F6E2A4BE4B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5E18B-E3F0-402F-916E-13AD979F76FB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/>
            <a:t>1</a:t>
          </a:r>
        </a:p>
      </dgm:t>
    </dgm:pt>
    <dgm:pt modelId="{ED2D2F37-A1B3-4CF2-9ACD-3692588F586D}" type="parTrans" cxnId="{D9092B01-2E71-4EAF-BC50-38316D4D2752}">
      <dgm:prSet/>
      <dgm:spPr/>
      <dgm:t>
        <a:bodyPr/>
        <a:lstStyle/>
        <a:p>
          <a:endParaRPr lang="en-US"/>
        </a:p>
      </dgm:t>
    </dgm:pt>
    <dgm:pt modelId="{60A02A12-2829-45D9-B650-AF099D81C172}" type="sibTrans" cxnId="{D9092B01-2E71-4EAF-BC50-38316D4D2752}">
      <dgm:prSet/>
      <dgm:spPr/>
      <dgm:t>
        <a:bodyPr/>
        <a:lstStyle/>
        <a:p>
          <a:endParaRPr lang="en-US"/>
        </a:p>
      </dgm:t>
    </dgm:pt>
    <dgm:pt modelId="{A688B7C1-D23F-4B32-898C-F5F0F5E3DC97}">
      <dgm:prSet phldrT="[Text]"/>
      <dgm:spPr/>
      <dgm:t>
        <a:bodyPr/>
        <a:lstStyle/>
        <a:p>
          <a:r>
            <a:rPr lang="en-US" dirty="0"/>
            <a:t>Transportation is the spatial linking of a </a:t>
          </a:r>
          <a:r>
            <a:rPr lang="en-US" b="1" dirty="0"/>
            <a:t>derived demand</a:t>
          </a:r>
          <a:endParaRPr lang="en-US" dirty="0"/>
        </a:p>
      </dgm:t>
    </dgm:pt>
    <dgm:pt modelId="{CE9EB68D-80F2-4E61-BFEC-350290C56A07}" type="parTrans" cxnId="{320F3DCF-81B4-404A-847A-7D84E5D27A25}">
      <dgm:prSet/>
      <dgm:spPr/>
      <dgm:t>
        <a:bodyPr/>
        <a:lstStyle/>
        <a:p>
          <a:endParaRPr lang="en-US"/>
        </a:p>
      </dgm:t>
    </dgm:pt>
    <dgm:pt modelId="{5DD5C86C-7692-4445-8AEB-13A33ABAC880}" type="sibTrans" cxnId="{320F3DCF-81B4-404A-847A-7D84E5D27A25}">
      <dgm:prSet/>
      <dgm:spPr/>
      <dgm:t>
        <a:bodyPr/>
        <a:lstStyle/>
        <a:p>
          <a:endParaRPr lang="en-US"/>
        </a:p>
      </dgm:t>
    </dgm:pt>
    <dgm:pt modelId="{9509F515-9AB6-413E-9F6C-5549A8FAE865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/>
            <a:t>3</a:t>
          </a:r>
        </a:p>
      </dgm:t>
    </dgm:pt>
    <dgm:pt modelId="{67357AB4-F1E5-4C7B-B831-80F9DBD783C1}" type="parTrans" cxnId="{980B5B6C-2593-48BF-83B4-FA3FF7DFFEEC}">
      <dgm:prSet/>
      <dgm:spPr/>
      <dgm:t>
        <a:bodyPr/>
        <a:lstStyle/>
        <a:p>
          <a:endParaRPr lang="en-US"/>
        </a:p>
      </dgm:t>
    </dgm:pt>
    <dgm:pt modelId="{44B1ECE0-FF2D-4AED-B954-E5DA35E73977}" type="sibTrans" cxnId="{980B5B6C-2593-48BF-83B4-FA3FF7DFFEEC}">
      <dgm:prSet/>
      <dgm:spPr/>
      <dgm:t>
        <a:bodyPr/>
        <a:lstStyle/>
        <a:p>
          <a:endParaRPr lang="en-US"/>
        </a:p>
      </dgm:t>
    </dgm:pt>
    <dgm:pt modelId="{D62148F3-2A13-496A-ADE5-E1CB2B44BFB6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/>
            <a:t>4</a:t>
          </a:r>
        </a:p>
      </dgm:t>
    </dgm:pt>
    <dgm:pt modelId="{76D08295-A495-4D49-A376-CFA86A22A4DF}" type="parTrans" cxnId="{DB7AB8D4-754A-4CDA-8186-F026FDCE6665}">
      <dgm:prSet/>
      <dgm:spPr/>
      <dgm:t>
        <a:bodyPr/>
        <a:lstStyle/>
        <a:p>
          <a:endParaRPr lang="en-US"/>
        </a:p>
      </dgm:t>
    </dgm:pt>
    <dgm:pt modelId="{B47C5B31-2E07-406C-823F-A1C06C81A4E6}" type="sibTrans" cxnId="{DB7AB8D4-754A-4CDA-8186-F026FDCE6665}">
      <dgm:prSet/>
      <dgm:spPr/>
      <dgm:t>
        <a:bodyPr/>
        <a:lstStyle/>
        <a:p>
          <a:endParaRPr lang="en-US"/>
        </a:p>
      </dgm:t>
    </dgm:pt>
    <dgm:pt modelId="{065F3A18-1534-4814-8463-15EF273A51BD}">
      <dgm:prSet phldrT="[Text]"/>
      <dgm:spPr/>
      <dgm:t>
        <a:bodyPr/>
        <a:lstStyle/>
        <a:p>
          <a:r>
            <a:rPr lang="en-US" b="0" dirty="0"/>
            <a:t>The relation between space and time can </a:t>
          </a:r>
          <a:r>
            <a:rPr lang="en-US" b="1" dirty="0"/>
            <a:t>converge</a:t>
          </a:r>
          <a:r>
            <a:rPr lang="en-US" b="0" dirty="0"/>
            <a:t> or </a:t>
          </a:r>
          <a:r>
            <a:rPr lang="en-US" b="1" dirty="0"/>
            <a:t>diverge</a:t>
          </a:r>
          <a:endParaRPr lang="en-US" dirty="0"/>
        </a:p>
      </dgm:t>
    </dgm:pt>
    <dgm:pt modelId="{976E9AF5-3784-41A6-9271-D8F26346F43D}" type="parTrans" cxnId="{74625F51-25C5-463F-A1D2-71FDA86FC15A}">
      <dgm:prSet/>
      <dgm:spPr/>
      <dgm:t>
        <a:bodyPr/>
        <a:lstStyle/>
        <a:p>
          <a:endParaRPr lang="en-US"/>
        </a:p>
      </dgm:t>
    </dgm:pt>
    <dgm:pt modelId="{5F569646-CCD5-40C7-AAEF-AE07CD6F030B}" type="sibTrans" cxnId="{74625F51-25C5-463F-A1D2-71FDA86FC15A}">
      <dgm:prSet/>
      <dgm:spPr/>
      <dgm:t>
        <a:bodyPr/>
        <a:lstStyle/>
        <a:p>
          <a:endParaRPr lang="en-US"/>
        </a:p>
      </dgm:t>
    </dgm:pt>
    <dgm:pt modelId="{8D638680-3D6F-435C-9C75-A9638F066BB1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/>
            <a:t>5</a:t>
          </a:r>
        </a:p>
      </dgm:t>
    </dgm:pt>
    <dgm:pt modelId="{C61841D5-C928-4B7D-999D-F09C197186AD}" type="parTrans" cxnId="{8ECC0772-3FAF-4B48-A86C-EF5D4D546124}">
      <dgm:prSet/>
      <dgm:spPr/>
      <dgm:t>
        <a:bodyPr/>
        <a:lstStyle/>
        <a:p>
          <a:endParaRPr lang="en-US"/>
        </a:p>
      </dgm:t>
    </dgm:pt>
    <dgm:pt modelId="{41BB93BF-8806-468C-9888-2371C78399F2}" type="sibTrans" cxnId="{8ECC0772-3FAF-4B48-A86C-EF5D4D546124}">
      <dgm:prSet/>
      <dgm:spPr/>
      <dgm:t>
        <a:bodyPr/>
        <a:lstStyle/>
        <a:p>
          <a:endParaRPr lang="en-US"/>
        </a:p>
      </dgm:t>
    </dgm:pt>
    <dgm:pt modelId="{5B77CF7F-6BED-4E53-AB6C-3AF033C0416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/>
            <a:t>6</a:t>
          </a:r>
        </a:p>
      </dgm:t>
    </dgm:pt>
    <dgm:pt modelId="{F4BDA3F9-50F7-4245-A9B0-1BC2B33321F5}" type="parTrans" cxnId="{1A933106-D766-4B89-BF04-A26F288C94F8}">
      <dgm:prSet/>
      <dgm:spPr/>
      <dgm:t>
        <a:bodyPr/>
        <a:lstStyle/>
        <a:p>
          <a:endParaRPr lang="en-US"/>
        </a:p>
      </dgm:t>
    </dgm:pt>
    <dgm:pt modelId="{EBA01CF8-E6E2-4E3A-89F6-CCD252DF6441}" type="sibTrans" cxnId="{1A933106-D766-4B89-BF04-A26F288C94F8}">
      <dgm:prSet/>
      <dgm:spPr/>
      <dgm:t>
        <a:bodyPr/>
        <a:lstStyle/>
        <a:p>
          <a:endParaRPr lang="en-US"/>
        </a:p>
      </dgm:t>
    </dgm:pt>
    <dgm:pt modelId="{5B8A1CC2-CF07-46AE-B9D2-BEB0F973D814}">
      <dgm:prSet phldrT="[Text]"/>
      <dgm:spPr/>
      <dgm:t>
        <a:bodyPr/>
        <a:lstStyle/>
        <a:p>
          <a:r>
            <a:rPr lang="en-US" dirty="0"/>
            <a:t>To overcome </a:t>
          </a:r>
          <a:r>
            <a:rPr lang="en-US" b="1" dirty="0"/>
            <a:t>geography</a:t>
          </a:r>
          <a:r>
            <a:rPr lang="en-US" dirty="0"/>
            <a:t>, transportation must consume space</a:t>
          </a:r>
          <a:endParaRPr lang="en-US" b="1" dirty="0"/>
        </a:p>
      </dgm:t>
    </dgm:pt>
    <dgm:pt modelId="{18AC9290-8A3E-41E3-82E3-6EF4CA84B29C}" type="parTrans" cxnId="{3FEDFD7D-9DEA-4393-8373-1A36C83BF00C}">
      <dgm:prSet/>
      <dgm:spPr/>
      <dgm:t>
        <a:bodyPr/>
        <a:lstStyle/>
        <a:p>
          <a:endParaRPr lang="en-US"/>
        </a:p>
      </dgm:t>
    </dgm:pt>
    <dgm:pt modelId="{5A30B64B-AC6F-4C5D-B3C1-0C1E4588CB05}" type="sibTrans" cxnId="{3FEDFD7D-9DEA-4393-8373-1A36C83BF00C}">
      <dgm:prSet/>
      <dgm:spPr/>
      <dgm:t>
        <a:bodyPr/>
        <a:lstStyle/>
        <a:p>
          <a:endParaRPr lang="en-US"/>
        </a:p>
      </dgm:t>
    </dgm:pt>
    <dgm:pt modelId="{2AF14CB1-126C-49C2-9A17-691842D6DC2A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/>
            <a:t>8</a:t>
          </a:r>
        </a:p>
      </dgm:t>
    </dgm:pt>
    <dgm:pt modelId="{4816E203-C3AF-4154-A4B7-B05AFF0D502D}" type="parTrans" cxnId="{67A94D80-3790-4FCF-80BE-15A2A24A1E56}">
      <dgm:prSet/>
      <dgm:spPr/>
      <dgm:t>
        <a:bodyPr/>
        <a:lstStyle/>
        <a:p>
          <a:endParaRPr lang="en-US"/>
        </a:p>
      </dgm:t>
    </dgm:pt>
    <dgm:pt modelId="{8D635817-1BE2-4E3E-BBD2-8733E02B73E6}" type="sibTrans" cxnId="{67A94D80-3790-4FCF-80BE-15A2A24A1E56}">
      <dgm:prSet/>
      <dgm:spPr/>
      <dgm:t>
        <a:bodyPr/>
        <a:lstStyle/>
        <a:p>
          <a:endParaRPr lang="en-US"/>
        </a:p>
      </dgm:t>
    </dgm:pt>
    <dgm:pt modelId="{2BDCD6B0-7D23-4CE5-B08C-07B7F3E0ED49}">
      <dgm:prSet phldrT="[Text]"/>
      <dgm:spPr/>
      <dgm:t>
        <a:bodyPr/>
        <a:lstStyle/>
        <a:p>
          <a:r>
            <a:rPr lang="en-US" b="1" dirty="0"/>
            <a:t>Velocity</a:t>
          </a:r>
          <a:r>
            <a:rPr lang="en-US" dirty="0"/>
            <a:t> is a modal, intermodal and managerial effort</a:t>
          </a:r>
        </a:p>
      </dgm:t>
    </dgm:pt>
    <dgm:pt modelId="{6153CE5F-A535-482B-8648-7A6EADF6FE42}" type="parTrans" cxnId="{6AA8C0CF-5A16-4751-BC70-ADD1B774D9ED}">
      <dgm:prSet/>
      <dgm:spPr/>
      <dgm:t>
        <a:bodyPr/>
        <a:lstStyle/>
        <a:p>
          <a:endParaRPr lang="en-US"/>
        </a:p>
      </dgm:t>
    </dgm:pt>
    <dgm:pt modelId="{0A39AED4-14FE-4033-AFCE-C6879D026598}" type="sibTrans" cxnId="{6AA8C0CF-5A16-4751-BC70-ADD1B774D9ED}">
      <dgm:prSet/>
      <dgm:spPr/>
      <dgm:t>
        <a:bodyPr/>
        <a:lstStyle/>
        <a:p>
          <a:endParaRPr lang="en-US"/>
        </a:p>
      </dgm:t>
    </dgm:pt>
    <dgm:pt modelId="{8B26A7E2-5ADB-4C68-9D1B-9601009FC285}">
      <dgm:prSet phldrT="[Text]"/>
      <dgm:spPr/>
      <dgm:t>
        <a:bodyPr/>
        <a:lstStyle/>
        <a:p>
          <a:r>
            <a:rPr lang="en-US" b="1" dirty="0"/>
            <a:t>Space</a:t>
          </a:r>
          <a:r>
            <a:rPr lang="en-US" dirty="0"/>
            <a:t> is at the same time a generator, a support and a constraint for mobility</a:t>
          </a:r>
        </a:p>
      </dgm:t>
    </dgm:pt>
    <dgm:pt modelId="{2EF87329-9BE9-46B7-B321-000B47B3CAD0}" type="sibTrans" cxnId="{5D77E1C2-7A4F-47F1-8857-234134E3CCB1}">
      <dgm:prSet/>
      <dgm:spPr/>
      <dgm:t>
        <a:bodyPr/>
        <a:lstStyle/>
        <a:p>
          <a:endParaRPr lang="en-US"/>
        </a:p>
      </dgm:t>
    </dgm:pt>
    <dgm:pt modelId="{C6BB6755-09D4-4DE4-A612-4C424A4778BD}" type="parTrans" cxnId="{5D77E1C2-7A4F-47F1-8857-234134E3CCB1}">
      <dgm:prSet/>
      <dgm:spPr/>
      <dgm:t>
        <a:bodyPr/>
        <a:lstStyle/>
        <a:p>
          <a:endParaRPr lang="en-US"/>
        </a:p>
      </dgm:t>
    </dgm:pt>
    <dgm:pt modelId="{DE02CA19-7EE3-4D93-B0F3-E30B782DC65E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/>
            <a:t>2</a:t>
          </a:r>
        </a:p>
      </dgm:t>
    </dgm:pt>
    <dgm:pt modelId="{BA3782E5-CE8C-429E-94BE-F02A3F572588}" type="parTrans" cxnId="{52C63E91-1341-4551-BF81-0EAAAD2736FD}">
      <dgm:prSet/>
      <dgm:spPr/>
      <dgm:t>
        <a:bodyPr/>
        <a:lstStyle/>
        <a:p>
          <a:endParaRPr lang="en-US"/>
        </a:p>
      </dgm:t>
    </dgm:pt>
    <dgm:pt modelId="{D114BFA7-EEFD-4B8E-A29F-A07CD7077BDA}" type="sibTrans" cxnId="{52C63E91-1341-4551-BF81-0EAAAD2736FD}">
      <dgm:prSet/>
      <dgm:spPr/>
      <dgm:t>
        <a:bodyPr/>
        <a:lstStyle/>
        <a:p>
          <a:endParaRPr lang="en-US"/>
        </a:p>
      </dgm:t>
    </dgm:pt>
    <dgm:pt modelId="{444737E8-B904-4C1B-B0A3-02944639F2FB}">
      <dgm:prSet phldrT="[Text]"/>
      <dgm:spPr/>
      <dgm:t>
        <a:bodyPr/>
        <a:lstStyle/>
        <a:p>
          <a:r>
            <a:rPr lang="en-US" b="1" dirty="0"/>
            <a:t>Distance</a:t>
          </a:r>
          <a:r>
            <a:rPr lang="en-US" dirty="0"/>
            <a:t> is a relative concept involving space, time and effort</a:t>
          </a:r>
        </a:p>
      </dgm:t>
    </dgm:pt>
    <dgm:pt modelId="{13DAC9EA-692E-44B0-9012-3068083EFB16}" type="parTrans" cxnId="{86C97B86-9975-4516-8BB5-12065A772210}">
      <dgm:prSet/>
      <dgm:spPr/>
      <dgm:t>
        <a:bodyPr/>
        <a:lstStyle/>
        <a:p>
          <a:endParaRPr lang="en-US"/>
        </a:p>
      </dgm:t>
    </dgm:pt>
    <dgm:pt modelId="{C6CB9EF0-C271-47DA-9838-56D8108B467C}" type="sibTrans" cxnId="{86C97B86-9975-4516-8BB5-12065A772210}">
      <dgm:prSet/>
      <dgm:spPr/>
      <dgm:t>
        <a:bodyPr/>
        <a:lstStyle/>
        <a:p>
          <a:endParaRPr lang="en-US"/>
        </a:p>
      </dgm:t>
    </dgm:pt>
    <dgm:pt modelId="{4063BBFD-6B1C-476E-A4F9-B084B83DAC47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location</a:t>
          </a:r>
          <a:r>
            <a:rPr lang="en-US" dirty="0"/>
            <a:t> can be a central or an intermediate element of mobility</a:t>
          </a:r>
          <a:endParaRPr lang="en-US" b="1" dirty="0"/>
        </a:p>
      </dgm:t>
    </dgm:pt>
    <dgm:pt modelId="{295BB1B5-E583-4388-870A-4B42EA026D32}" type="parTrans" cxnId="{224EB637-A3E9-4A8D-8AF1-8D3E4C3C0A06}">
      <dgm:prSet/>
      <dgm:spPr/>
      <dgm:t>
        <a:bodyPr/>
        <a:lstStyle/>
        <a:p>
          <a:endParaRPr lang="en-US"/>
        </a:p>
      </dgm:t>
    </dgm:pt>
    <dgm:pt modelId="{A1FDF536-8417-4803-B507-8BEAD0BC47C9}" type="sibTrans" cxnId="{224EB637-A3E9-4A8D-8AF1-8D3E4C3C0A06}">
      <dgm:prSet/>
      <dgm:spPr/>
      <dgm:t>
        <a:bodyPr/>
        <a:lstStyle/>
        <a:p>
          <a:endParaRPr lang="en-US"/>
        </a:p>
      </dgm:t>
    </dgm:pt>
    <dgm:pt modelId="{D51DDF07-113F-4DBF-9F7C-85C24C6EB5F4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/>
            <a:t>7</a:t>
          </a:r>
        </a:p>
      </dgm:t>
    </dgm:pt>
    <dgm:pt modelId="{95B9628E-DA2B-4B04-905D-FB347957D5AF}" type="parTrans" cxnId="{25C831E4-2FA2-4F7F-916E-AD0C4720E0E2}">
      <dgm:prSet/>
      <dgm:spPr/>
      <dgm:t>
        <a:bodyPr/>
        <a:lstStyle/>
        <a:p>
          <a:endParaRPr lang="en-US"/>
        </a:p>
      </dgm:t>
    </dgm:pt>
    <dgm:pt modelId="{6B24CA8E-811A-4904-BD54-67A3C32ED10D}" type="sibTrans" cxnId="{25C831E4-2FA2-4F7F-916E-AD0C4720E0E2}">
      <dgm:prSet/>
      <dgm:spPr/>
      <dgm:t>
        <a:bodyPr/>
        <a:lstStyle/>
        <a:p>
          <a:endParaRPr lang="en-US"/>
        </a:p>
      </dgm:t>
    </dgm:pt>
    <dgm:pt modelId="{BE798502-6B3E-41F0-925D-63BE49B496A4}">
      <dgm:prSet phldrT="[Text]"/>
      <dgm:spPr/>
      <dgm:t>
        <a:bodyPr/>
        <a:lstStyle/>
        <a:p>
          <a:r>
            <a:rPr lang="en-US" dirty="0"/>
            <a:t>Transportation seeks </a:t>
          </a:r>
          <a:r>
            <a:rPr lang="en-US" b="1" dirty="0" err="1"/>
            <a:t>massification</a:t>
          </a:r>
          <a:r>
            <a:rPr lang="en-US" dirty="0"/>
            <a:t> but is constrained by </a:t>
          </a:r>
          <a:r>
            <a:rPr lang="en-US" b="1" dirty="0"/>
            <a:t>atomization</a:t>
          </a:r>
        </a:p>
      </dgm:t>
    </dgm:pt>
    <dgm:pt modelId="{E55CFAF7-1550-4E81-82D1-4E1609F98579}" type="parTrans" cxnId="{6779563B-AD9D-45E2-9304-CCE1925D491A}">
      <dgm:prSet/>
      <dgm:spPr/>
      <dgm:t>
        <a:bodyPr/>
        <a:lstStyle/>
        <a:p>
          <a:endParaRPr lang="en-US"/>
        </a:p>
      </dgm:t>
    </dgm:pt>
    <dgm:pt modelId="{832240C9-7E42-4CB6-98E8-E47E6256ABA0}" type="sibTrans" cxnId="{6779563B-AD9D-45E2-9304-CCE1925D491A}">
      <dgm:prSet/>
      <dgm:spPr/>
      <dgm:t>
        <a:bodyPr/>
        <a:lstStyle/>
        <a:p>
          <a:endParaRPr lang="en-US"/>
        </a:p>
      </dgm:t>
    </dgm:pt>
    <dgm:pt modelId="{9DA96378-D9B0-43D0-990B-CC32B4065725}" type="pres">
      <dgm:prSet presAssocID="{2C35C742-F335-46EB-A205-F6E2A4BE4BE6}" presName="Name0" presStyleCnt="0">
        <dgm:presLayoutVars>
          <dgm:dir/>
          <dgm:animLvl val="lvl"/>
          <dgm:resizeHandles val="exact"/>
        </dgm:presLayoutVars>
      </dgm:prSet>
      <dgm:spPr/>
    </dgm:pt>
    <dgm:pt modelId="{B2EF2C1F-3C43-41E4-B678-1E77B80FEE4A}" type="pres">
      <dgm:prSet presAssocID="{2005E18B-E3F0-402F-916E-13AD979F76FB}" presName="linNode" presStyleCnt="0"/>
      <dgm:spPr/>
    </dgm:pt>
    <dgm:pt modelId="{B5CA6269-C9CB-4A0C-BC62-7DEDDD9C66D7}" type="pres">
      <dgm:prSet presAssocID="{2005E18B-E3F0-402F-916E-13AD979F76FB}" presName="parentText" presStyleLbl="node1" presStyleIdx="0" presStyleCnt="8" custScaleX="27522">
        <dgm:presLayoutVars>
          <dgm:chMax val="1"/>
          <dgm:bulletEnabled val="1"/>
        </dgm:presLayoutVars>
      </dgm:prSet>
      <dgm:spPr/>
    </dgm:pt>
    <dgm:pt modelId="{AF031B3D-6D6B-4EF9-BE8E-6F8F2BE8C534}" type="pres">
      <dgm:prSet presAssocID="{2005E18B-E3F0-402F-916E-13AD979F76FB}" presName="descendantText" presStyleLbl="alignAccFollowNode1" presStyleIdx="0" presStyleCnt="8">
        <dgm:presLayoutVars>
          <dgm:bulletEnabled val="1"/>
        </dgm:presLayoutVars>
      </dgm:prSet>
      <dgm:spPr/>
    </dgm:pt>
    <dgm:pt modelId="{A52C741D-64DE-4196-9729-78D1FC3592CC}" type="pres">
      <dgm:prSet presAssocID="{60A02A12-2829-45D9-B650-AF099D81C172}" presName="sp" presStyleCnt="0"/>
      <dgm:spPr/>
    </dgm:pt>
    <dgm:pt modelId="{E83D2D06-F2FF-409F-BE8F-CDDFD5959E2A}" type="pres">
      <dgm:prSet presAssocID="{DE02CA19-7EE3-4D93-B0F3-E30B782DC65E}" presName="linNode" presStyleCnt="0"/>
      <dgm:spPr/>
    </dgm:pt>
    <dgm:pt modelId="{4FF1F336-3409-4F1A-8B14-A64CB8B15871}" type="pres">
      <dgm:prSet presAssocID="{DE02CA19-7EE3-4D93-B0F3-E30B782DC65E}" presName="parentText" presStyleLbl="node1" presStyleIdx="1" presStyleCnt="8" custScaleX="27735">
        <dgm:presLayoutVars>
          <dgm:chMax val="1"/>
          <dgm:bulletEnabled val="1"/>
        </dgm:presLayoutVars>
      </dgm:prSet>
      <dgm:spPr/>
    </dgm:pt>
    <dgm:pt modelId="{6E6FC870-CD82-4FD7-A63A-5DDFA2269001}" type="pres">
      <dgm:prSet presAssocID="{DE02CA19-7EE3-4D93-B0F3-E30B782DC65E}" presName="descendantText" presStyleLbl="alignAccFollowNode1" presStyleIdx="1" presStyleCnt="8">
        <dgm:presLayoutVars>
          <dgm:bulletEnabled val="1"/>
        </dgm:presLayoutVars>
      </dgm:prSet>
      <dgm:spPr/>
    </dgm:pt>
    <dgm:pt modelId="{3014D6BF-5978-4783-9500-5F05EDDF53CC}" type="pres">
      <dgm:prSet presAssocID="{D114BFA7-EEFD-4B8E-A29F-A07CD7077BDA}" presName="sp" presStyleCnt="0"/>
      <dgm:spPr/>
    </dgm:pt>
    <dgm:pt modelId="{70C9D403-772C-4EEC-B146-4D47EE611F7B}" type="pres">
      <dgm:prSet presAssocID="{9509F515-9AB6-413E-9F6C-5549A8FAE865}" presName="linNode" presStyleCnt="0"/>
      <dgm:spPr/>
    </dgm:pt>
    <dgm:pt modelId="{A8AADC56-8BC5-4459-BC88-6E4F27D0F3CE}" type="pres">
      <dgm:prSet presAssocID="{9509F515-9AB6-413E-9F6C-5549A8FAE865}" presName="parentText" presStyleLbl="node1" presStyleIdx="2" presStyleCnt="8" custScaleX="27522">
        <dgm:presLayoutVars>
          <dgm:chMax val="1"/>
          <dgm:bulletEnabled val="1"/>
        </dgm:presLayoutVars>
      </dgm:prSet>
      <dgm:spPr/>
    </dgm:pt>
    <dgm:pt modelId="{409159B6-966E-4619-B42E-6969E5063E93}" type="pres">
      <dgm:prSet presAssocID="{9509F515-9AB6-413E-9F6C-5549A8FAE865}" presName="descendantText" presStyleLbl="alignAccFollowNode1" presStyleIdx="2" presStyleCnt="8">
        <dgm:presLayoutVars>
          <dgm:bulletEnabled val="1"/>
        </dgm:presLayoutVars>
      </dgm:prSet>
      <dgm:spPr/>
    </dgm:pt>
    <dgm:pt modelId="{F9F256C3-5A65-40CC-A6EE-3AB6759EC6F5}" type="pres">
      <dgm:prSet presAssocID="{44B1ECE0-FF2D-4AED-B954-E5DA35E73977}" presName="sp" presStyleCnt="0"/>
      <dgm:spPr/>
    </dgm:pt>
    <dgm:pt modelId="{E5ED3D6D-1116-4BB8-97EB-C77EF07E992E}" type="pres">
      <dgm:prSet presAssocID="{D62148F3-2A13-496A-ADE5-E1CB2B44BFB6}" presName="linNode" presStyleCnt="0"/>
      <dgm:spPr/>
    </dgm:pt>
    <dgm:pt modelId="{0FD93795-84AD-420E-8579-AC5390C894DF}" type="pres">
      <dgm:prSet presAssocID="{D62148F3-2A13-496A-ADE5-E1CB2B44BFB6}" presName="parentText" presStyleLbl="node1" presStyleIdx="3" presStyleCnt="8" custScaleX="27522">
        <dgm:presLayoutVars>
          <dgm:chMax val="1"/>
          <dgm:bulletEnabled val="1"/>
        </dgm:presLayoutVars>
      </dgm:prSet>
      <dgm:spPr/>
    </dgm:pt>
    <dgm:pt modelId="{2C4C389F-A41C-438D-8E40-9C85A19A7FE9}" type="pres">
      <dgm:prSet presAssocID="{D62148F3-2A13-496A-ADE5-E1CB2B44BFB6}" presName="descendantText" presStyleLbl="alignAccFollowNode1" presStyleIdx="3" presStyleCnt="8">
        <dgm:presLayoutVars>
          <dgm:bulletEnabled val="1"/>
        </dgm:presLayoutVars>
      </dgm:prSet>
      <dgm:spPr/>
    </dgm:pt>
    <dgm:pt modelId="{777AF9AC-1948-401C-8F68-D8B90A92246E}" type="pres">
      <dgm:prSet presAssocID="{B47C5B31-2E07-406C-823F-A1C06C81A4E6}" presName="sp" presStyleCnt="0"/>
      <dgm:spPr/>
    </dgm:pt>
    <dgm:pt modelId="{34FAA12D-CFAD-44A3-9A59-D18C7C872123}" type="pres">
      <dgm:prSet presAssocID="{8D638680-3D6F-435C-9C75-A9638F066BB1}" presName="linNode" presStyleCnt="0"/>
      <dgm:spPr/>
    </dgm:pt>
    <dgm:pt modelId="{F634B007-3165-44C3-8018-38F108FF625A}" type="pres">
      <dgm:prSet presAssocID="{8D638680-3D6F-435C-9C75-A9638F066BB1}" presName="parentText" presStyleLbl="node1" presStyleIdx="4" presStyleCnt="8" custScaleX="27522">
        <dgm:presLayoutVars>
          <dgm:chMax val="1"/>
          <dgm:bulletEnabled val="1"/>
        </dgm:presLayoutVars>
      </dgm:prSet>
      <dgm:spPr/>
    </dgm:pt>
    <dgm:pt modelId="{0031EB9F-5638-45D0-A1AC-B0F0F92E547E}" type="pres">
      <dgm:prSet presAssocID="{8D638680-3D6F-435C-9C75-A9638F066BB1}" presName="descendantText" presStyleLbl="alignAccFollowNode1" presStyleIdx="4" presStyleCnt="8">
        <dgm:presLayoutVars>
          <dgm:bulletEnabled val="1"/>
        </dgm:presLayoutVars>
      </dgm:prSet>
      <dgm:spPr/>
    </dgm:pt>
    <dgm:pt modelId="{2AAC8FD3-675A-4DB3-B27E-C3AE28485A37}" type="pres">
      <dgm:prSet presAssocID="{41BB93BF-8806-468C-9888-2371C78399F2}" presName="sp" presStyleCnt="0"/>
      <dgm:spPr/>
    </dgm:pt>
    <dgm:pt modelId="{F88F585A-6276-4CA7-93D5-D524CAD2A3C5}" type="pres">
      <dgm:prSet presAssocID="{5B77CF7F-6BED-4E53-AB6C-3AF033C0416F}" presName="linNode" presStyleCnt="0"/>
      <dgm:spPr/>
    </dgm:pt>
    <dgm:pt modelId="{03238CA7-7CC3-4789-A6E6-5FAF8E804F9D}" type="pres">
      <dgm:prSet presAssocID="{5B77CF7F-6BED-4E53-AB6C-3AF033C0416F}" presName="parentText" presStyleLbl="node1" presStyleIdx="5" presStyleCnt="8" custScaleX="27522">
        <dgm:presLayoutVars>
          <dgm:chMax val="1"/>
          <dgm:bulletEnabled val="1"/>
        </dgm:presLayoutVars>
      </dgm:prSet>
      <dgm:spPr/>
    </dgm:pt>
    <dgm:pt modelId="{853A01CC-C610-40A0-9745-212CAA577114}" type="pres">
      <dgm:prSet presAssocID="{5B77CF7F-6BED-4E53-AB6C-3AF033C0416F}" presName="descendantText" presStyleLbl="alignAccFollowNode1" presStyleIdx="5" presStyleCnt="8">
        <dgm:presLayoutVars>
          <dgm:bulletEnabled val="1"/>
        </dgm:presLayoutVars>
      </dgm:prSet>
      <dgm:spPr/>
    </dgm:pt>
    <dgm:pt modelId="{2419695C-C66D-4787-8D71-B68D174E284B}" type="pres">
      <dgm:prSet presAssocID="{EBA01CF8-E6E2-4E3A-89F6-CCD252DF6441}" presName="sp" presStyleCnt="0"/>
      <dgm:spPr/>
    </dgm:pt>
    <dgm:pt modelId="{79C8CC07-E3ED-4057-92F4-F9CE6F5D3DF8}" type="pres">
      <dgm:prSet presAssocID="{D51DDF07-113F-4DBF-9F7C-85C24C6EB5F4}" presName="linNode" presStyleCnt="0"/>
      <dgm:spPr/>
    </dgm:pt>
    <dgm:pt modelId="{F311CC7A-2E30-41A4-84A7-42CD702EBBCE}" type="pres">
      <dgm:prSet presAssocID="{D51DDF07-113F-4DBF-9F7C-85C24C6EB5F4}" presName="parentText" presStyleLbl="node1" presStyleIdx="6" presStyleCnt="8" custScaleX="26996">
        <dgm:presLayoutVars>
          <dgm:chMax val="1"/>
          <dgm:bulletEnabled val="1"/>
        </dgm:presLayoutVars>
      </dgm:prSet>
      <dgm:spPr/>
    </dgm:pt>
    <dgm:pt modelId="{63F92E10-27D4-468F-B88D-E418B8DF3D8D}" type="pres">
      <dgm:prSet presAssocID="{D51DDF07-113F-4DBF-9F7C-85C24C6EB5F4}" presName="descendantText" presStyleLbl="alignAccFollowNode1" presStyleIdx="6" presStyleCnt="8">
        <dgm:presLayoutVars>
          <dgm:bulletEnabled val="1"/>
        </dgm:presLayoutVars>
      </dgm:prSet>
      <dgm:spPr/>
    </dgm:pt>
    <dgm:pt modelId="{4C22441E-5F73-41C8-975A-577D3EE0D51B}" type="pres">
      <dgm:prSet presAssocID="{6B24CA8E-811A-4904-BD54-67A3C32ED10D}" presName="sp" presStyleCnt="0"/>
      <dgm:spPr/>
    </dgm:pt>
    <dgm:pt modelId="{45C07AD8-ECC4-4741-9FAF-B37A37136240}" type="pres">
      <dgm:prSet presAssocID="{2AF14CB1-126C-49C2-9A17-691842D6DC2A}" presName="linNode" presStyleCnt="0"/>
      <dgm:spPr/>
    </dgm:pt>
    <dgm:pt modelId="{DFD3C5C1-5F64-440D-8E8A-FDAAAD090DEA}" type="pres">
      <dgm:prSet presAssocID="{2AF14CB1-126C-49C2-9A17-691842D6DC2A}" presName="parentText" presStyleLbl="node1" presStyleIdx="7" presStyleCnt="8" custScaleX="26586">
        <dgm:presLayoutVars>
          <dgm:chMax val="1"/>
          <dgm:bulletEnabled val="1"/>
        </dgm:presLayoutVars>
      </dgm:prSet>
      <dgm:spPr/>
    </dgm:pt>
    <dgm:pt modelId="{42A82497-4892-45FC-BE04-362F6D264B89}" type="pres">
      <dgm:prSet presAssocID="{2AF14CB1-126C-49C2-9A17-691842D6DC2A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D9092B01-2E71-4EAF-BC50-38316D4D2752}" srcId="{2C35C742-F335-46EB-A205-F6E2A4BE4BE6}" destId="{2005E18B-E3F0-402F-916E-13AD979F76FB}" srcOrd="0" destOrd="0" parTransId="{ED2D2F37-A1B3-4CF2-9ACD-3692588F586D}" sibTransId="{60A02A12-2829-45D9-B650-AF099D81C172}"/>
    <dgm:cxn modelId="{1A933106-D766-4B89-BF04-A26F288C94F8}" srcId="{2C35C742-F335-46EB-A205-F6E2A4BE4BE6}" destId="{5B77CF7F-6BED-4E53-AB6C-3AF033C0416F}" srcOrd="5" destOrd="0" parTransId="{F4BDA3F9-50F7-4245-A9B0-1BC2B33321F5}" sibTransId="{EBA01CF8-E6E2-4E3A-89F6-CCD252DF6441}"/>
    <dgm:cxn modelId="{C2286113-1114-7444-B67C-069F0660BE8A}" type="presOf" srcId="{BE798502-6B3E-41F0-925D-63BE49B496A4}" destId="{63F92E10-27D4-468F-B88D-E418B8DF3D8D}" srcOrd="0" destOrd="0" presId="urn:microsoft.com/office/officeart/2005/8/layout/vList5"/>
    <dgm:cxn modelId="{86301D2A-F984-D54B-A459-E4F3229DAE91}" type="presOf" srcId="{5B77CF7F-6BED-4E53-AB6C-3AF033C0416F}" destId="{03238CA7-7CC3-4789-A6E6-5FAF8E804F9D}" srcOrd="0" destOrd="0" presId="urn:microsoft.com/office/officeart/2005/8/layout/vList5"/>
    <dgm:cxn modelId="{8F0AC02E-7D86-8848-8A18-002DDDB32682}" type="presOf" srcId="{8B26A7E2-5ADB-4C68-9D1B-9601009FC285}" destId="{409159B6-966E-4619-B42E-6969E5063E93}" srcOrd="0" destOrd="0" presId="urn:microsoft.com/office/officeart/2005/8/layout/vList5"/>
    <dgm:cxn modelId="{224EB637-A3E9-4A8D-8AF1-8D3E4C3C0A06}" srcId="{8D638680-3D6F-435C-9C75-A9638F066BB1}" destId="{4063BBFD-6B1C-476E-A4F9-B084B83DAC47}" srcOrd="0" destOrd="0" parTransId="{295BB1B5-E583-4388-870A-4B42EA026D32}" sibTransId="{A1FDF536-8417-4803-B507-8BEAD0BC47C9}"/>
    <dgm:cxn modelId="{6779563B-AD9D-45E2-9304-CCE1925D491A}" srcId="{D51DDF07-113F-4DBF-9F7C-85C24C6EB5F4}" destId="{BE798502-6B3E-41F0-925D-63BE49B496A4}" srcOrd="0" destOrd="0" parTransId="{E55CFAF7-1550-4E81-82D1-4E1609F98579}" sibTransId="{832240C9-7E42-4CB6-98E8-E47E6256ABA0}"/>
    <dgm:cxn modelId="{C77EAA43-E61B-CB4D-BF78-EC3F78C133F4}" type="presOf" srcId="{A688B7C1-D23F-4B32-898C-F5F0F5E3DC97}" destId="{AF031B3D-6D6B-4EF9-BE8E-6F8F2BE8C534}" srcOrd="0" destOrd="0" presId="urn:microsoft.com/office/officeart/2005/8/layout/vList5"/>
    <dgm:cxn modelId="{74625F51-25C5-463F-A1D2-71FDA86FC15A}" srcId="{D62148F3-2A13-496A-ADE5-E1CB2B44BFB6}" destId="{065F3A18-1534-4814-8463-15EF273A51BD}" srcOrd="0" destOrd="0" parTransId="{976E9AF5-3784-41A6-9271-D8F26346F43D}" sibTransId="{5F569646-CCD5-40C7-AAEF-AE07CD6F030B}"/>
    <dgm:cxn modelId="{92533153-5192-0441-B5A3-238966391335}" type="presOf" srcId="{D51DDF07-113F-4DBF-9F7C-85C24C6EB5F4}" destId="{F311CC7A-2E30-41A4-84A7-42CD702EBBCE}" srcOrd="0" destOrd="0" presId="urn:microsoft.com/office/officeart/2005/8/layout/vList5"/>
    <dgm:cxn modelId="{980B5B6C-2593-48BF-83B4-FA3FF7DFFEEC}" srcId="{2C35C742-F335-46EB-A205-F6E2A4BE4BE6}" destId="{9509F515-9AB6-413E-9F6C-5549A8FAE865}" srcOrd="2" destOrd="0" parTransId="{67357AB4-F1E5-4C7B-B831-80F9DBD783C1}" sibTransId="{44B1ECE0-FF2D-4AED-B954-E5DA35E73977}"/>
    <dgm:cxn modelId="{E52BC470-46AF-A648-AE26-AF2606A8A142}" type="presOf" srcId="{9509F515-9AB6-413E-9F6C-5549A8FAE865}" destId="{A8AADC56-8BC5-4459-BC88-6E4F27D0F3CE}" srcOrd="0" destOrd="0" presId="urn:microsoft.com/office/officeart/2005/8/layout/vList5"/>
    <dgm:cxn modelId="{8ECC0772-3FAF-4B48-A86C-EF5D4D546124}" srcId="{2C35C742-F335-46EB-A205-F6E2A4BE4BE6}" destId="{8D638680-3D6F-435C-9C75-A9638F066BB1}" srcOrd="4" destOrd="0" parTransId="{C61841D5-C928-4B7D-999D-F09C197186AD}" sibTransId="{41BB93BF-8806-468C-9888-2371C78399F2}"/>
    <dgm:cxn modelId="{CE434872-6269-A249-B430-D0818C759E27}" type="presOf" srcId="{2005E18B-E3F0-402F-916E-13AD979F76FB}" destId="{B5CA6269-C9CB-4A0C-BC62-7DEDDD9C66D7}" srcOrd="0" destOrd="0" presId="urn:microsoft.com/office/officeart/2005/8/layout/vList5"/>
    <dgm:cxn modelId="{C518E973-FDCC-6247-B5B3-523173B6FCB7}" type="presOf" srcId="{2C35C742-F335-46EB-A205-F6E2A4BE4BE6}" destId="{9DA96378-D9B0-43D0-990B-CC32B4065725}" srcOrd="0" destOrd="0" presId="urn:microsoft.com/office/officeart/2005/8/layout/vList5"/>
    <dgm:cxn modelId="{AE583D7C-89E3-7647-BAD7-6CE6B9C25338}" type="presOf" srcId="{D62148F3-2A13-496A-ADE5-E1CB2B44BFB6}" destId="{0FD93795-84AD-420E-8579-AC5390C894DF}" srcOrd="0" destOrd="0" presId="urn:microsoft.com/office/officeart/2005/8/layout/vList5"/>
    <dgm:cxn modelId="{3FEDFD7D-9DEA-4393-8373-1A36C83BF00C}" srcId="{5B77CF7F-6BED-4E53-AB6C-3AF033C0416F}" destId="{5B8A1CC2-CF07-46AE-B9D2-BEB0F973D814}" srcOrd="0" destOrd="0" parTransId="{18AC9290-8A3E-41E3-82E3-6EF4CA84B29C}" sibTransId="{5A30B64B-AC6F-4C5D-B3C1-0C1E4588CB05}"/>
    <dgm:cxn modelId="{DFF0CB7E-6813-9140-ACA9-24F8533B1119}" type="presOf" srcId="{2AF14CB1-126C-49C2-9A17-691842D6DC2A}" destId="{DFD3C5C1-5F64-440D-8E8A-FDAAAD090DEA}" srcOrd="0" destOrd="0" presId="urn:microsoft.com/office/officeart/2005/8/layout/vList5"/>
    <dgm:cxn modelId="{67A94D80-3790-4FCF-80BE-15A2A24A1E56}" srcId="{2C35C742-F335-46EB-A205-F6E2A4BE4BE6}" destId="{2AF14CB1-126C-49C2-9A17-691842D6DC2A}" srcOrd="7" destOrd="0" parTransId="{4816E203-C3AF-4154-A4B7-B05AFF0D502D}" sibTransId="{8D635817-1BE2-4E3E-BBD2-8733E02B73E6}"/>
    <dgm:cxn modelId="{86C97B86-9975-4516-8BB5-12065A772210}" srcId="{DE02CA19-7EE3-4D93-B0F3-E30B782DC65E}" destId="{444737E8-B904-4C1B-B0A3-02944639F2FB}" srcOrd="0" destOrd="0" parTransId="{13DAC9EA-692E-44B0-9012-3068083EFB16}" sibTransId="{C6CB9EF0-C271-47DA-9838-56D8108B467C}"/>
    <dgm:cxn modelId="{F420078E-8E8A-C24B-BA4D-4DA155906144}" type="presOf" srcId="{2BDCD6B0-7D23-4CE5-B08C-07B7F3E0ED49}" destId="{42A82497-4892-45FC-BE04-362F6D264B89}" srcOrd="0" destOrd="0" presId="urn:microsoft.com/office/officeart/2005/8/layout/vList5"/>
    <dgm:cxn modelId="{52C63E91-1341-4551-BF81-0EAAAD2736FD}" srcId="{2C35C742-F335-46EB-A205-F6E2A4BE4BE6}" destId="{DE02CA19-7EE3-4D93-B0F3-E30B782DC65E}" srcOrd="1" destOrd="0" parTransId="{BA3782E5-CE8C-429E-94BE-F02A3F572588}" sibTransId="{D114BFA7-EEFD-4B8E-A29F-A07CD7077BDA}"/>
    <dgm:cxn modelId="{F53CC49D-56D8-4640-A3B0-48566E78718D}" type="presOf" srcId="{444737E8-B904-4C1B-B0A3-02944639F2FB}" destId="{6E6FC870-CD82-4FD7-A63A-5DDFA2269001}" srcOrd="0" destOrd="0" presId="urn:microsoft.com/office/officeart/2005/8/layout/vList5"/>
    <dgm:cxn modelId="{FF1F919F-C4AA-4749-8859-3E62702FA25B}" type="presOf" srcId="{DE02CA19-7EE3-4D93-B0F3-E30B782DC65E}" destId="{4FF1F336-3409-4F1A-8B14-A64CB8B15871}" srcOrd="0" destOrd="0" presId="urn:microsoft.com/office/officeart/2005/8/layout/vList5"/>
    <dgm:cxn modelId="{B8E6B7B3-F918-E44F-BC2E-E6AC1437EDA4}" type="presOf" srcId="{5B8A1CC2-CF07-46AE-B9D2-BEB0F973D814}" destId="{853A01CC-C610-40A0-9745-212CAA577114}" srcOrd="0" destOrd="0" presId="urn:microsoft.com/office/officeart/2005/8/layout/vList5"/>
    <dgm:cxn modelId="{98EC92BB-2F8D-0245-8B14-E3E0E4C819EB}" type="presOf" srcId="{8D638680-3D6F-435C-9C75-A9638F066BB1}" destId="{F634B007-3165-44C3-8018-38F108FF625A}" srcOrd="0" destOrd="0" presId="urn:microsoft.com/office/officeart/2005/8/layout/vList5"/>
    <dgm:cxn modelId="{5D77E1C2-7A4F-47F1-8857-234134E3CCB1}" srcId="{9509F515-9AB6-413E-9F6C-5549A8FAE865}" destId="{8B26A7E2-5ADB-4C68-9D1B-9601009FC285}" srcOrd="0" destOrd="0" parTransId="{C6BB6755-09D4-4DE4-A612-4C424A4778BD}" sibTransId="{2EF87329-9BE9-46B7-B321-000B47B3CAD0}"/>
    <dgm:cxn modelId="{A969A5CD-940D-9C44-AC27-0F37FDBC818F}" type="presOf" srcId="{4063BBFD-6B1C-476E-A4F9-B084B83DAC47}" destId="{0031EB9F-5638-45D0-A1AC-B0F0F92E547E}" srcOrd="0" destOrd="0" presId="urn:microsoft.com/office/officeart/2005/8/layout/vList5"/>
    <dgm:cxn modelId="{320F3DCF-81B4-404A-847A-7D84E5D27A25}" srcId="{2005E18B-E3F0-402F-916E-13AD979F76FB}" destId="{A688B7C1-D23F-4B32-898C-F5F0F5E3DC97}" srcOrd="0" destOrd="0" parTransId="{CE9EB68D-80F2-4E61-BFEC-350290C56A07}" sibTransId="{5DD5C86C-7692-4445-8AEB-13A33ABAC880}"/>
    <dgm:cxn modelId="{6AA8C0CF-5A16-4751-BC70-ADD1B774D9ED}" srcId="{2AF14CB1-126C-49C2-9A17-691842D6DC2A}" destId="{2BDCD6B0-7D23-4CE5-B08C-07B7F3E0ED49}" srcOrd="0" destOrd="0" parTransId="{6153CE5F-A535-482B-8648-7A6EADF6FE42}" sibTransId="{0A39AED4-14FE-4033-AFCE-C6879D026598}"/>
    <dgm:cxn modelId="{DB7AB8D4-754A-4CDA-8186-F026FDCE6665}" srcId="{2C35C742-F335-46EB-A205-F6E2A4BE4BE6}" destId="{D62148F3-2A13-496A-ADE5-E1CB2B44BFB6}" srcOrd="3" destOrd="0" parTransId="{76D08295-A495-4D49-A376-CFA86A22A4DF}" sibTransId="{B47C5B31-2E07-406C-823F-A1C06C81A4E6}"/>
    <dgm:cxn modelId="{D80A3FDE-424B-4D4F-A81E-9F64C3996CFA}" type="presOf" srcId="{065F3A18-1534-4814-8463-15EF273A51BD}" destId="{2C4C389F-A41C-438D-8E40-9C85A19A7FE9}" srcOrd="0" destOrd="0" presId="urn:microsoft.com/office/officeart/2005/8/layout/vList5"/>
    <dgm:cxn modelId="{25C831E4-2FA2-4F7F-916E-AD0C4720E0E2}" srcId="{2C35C742-F335-46EB-A205-F6E2A4BE4BE6}" destId="{D51DDF07-113F-4DBF-9F7C-85C24C6EB5F4}" srcOrd="6" destOrd="0" parTransId="{95B9628E-DA2B-4B04-905D-FB347957D5AF}" sibTransId="{6B24CA8E-811A-4904-BD54-67A3C32ED10D}"/>
    <dgm:cxn modelId="{765B75ED-DA4D-2545-AFA7-9E941CD921FD}" type="presParOf" srcId="{9DA96378-D9B0-43D0-990B-CC32B4065725}" destId="{B2EF2C1F-3C43-41E4-B678-1E77B80FEE4A}" srcOrd="0" destOrd="0" presId="urn:microsoft.com/office/officeart/2005/8/layout/vList5"/>
    <dgm:cxn modelId="{03E0214C-774E-D249-BE9A-30D3309C6C76}" type="presParOf" srcId="{B2EF2C1F-3C43-41E4-B678-1E77B80FEE4A}" destId="{B5CA6269-C9CB-4A0C-BC62-7DEDDD9C66D7}" srcOrd="0" destOrd="0" presId="urn:microsoft.com/office/officeart/2005/8/layout/vList5"/>
    <dgm:cxn modelId="{E09EC86E-5A45-134D-AFC3-DED35C437792}" type="presParOf" srcId="{B2EF2C1F-3C43-41E4-B678-1E77B80FEE4A}" destId="{AF031B3D-6D6B-4EF9-BE8E-6F8F2BE8C534}" srcOrd="1" destOrd="0" presId="urn:microsoft.com/office/officeart/2005/8/layout/vList5"/>
    <dgm:cxn modelId="{F85083F8-6295-9446-9356-AA4056DA7855}" type="presParOf" srcId="{9DA96378-D9B0-43D0-990B-CC32B4065725}" destId="{A52C741D-64DE-4196-9729-78D1FC3592CC}" srcOrd="1" destOrd="0" presId="urn:microsoft.com/office/officeart/2005/8/layout/vList5"/>
    <dgm:cxn modelId="{3A694BF3-846B-364A-8B77-196E84C715DF}" type="presParOf" srcId="{9DA96378-D9B0-43D0-990B-CC32B4065725}" destId="{E83D2D06-F2FF-409F-BE8F-CDDFD5959E2A}" srcOrd="2" destOrd="0" presId="urn:microsoft.com/office/officeart/2005/8/layout/vList5"/>
    <dgm:cxn modelId="{C1449ACA-85A1-C946-A146-B465D65E9917}" type="presParOf" srcId="{E83D2D06-F2FF-409F-BE8F-CDDFD5959E2A}" destId="{4FF1F336-3409-4F1A-8B14-A64CB8B15871}" srcOrd="0" destOrd="0" presId="urn:microsoft.com/office/officeart/2005/8/layout/vList5"/>
    <dgm:cxn modelId="{BE2B45D4-75C9-B74C-BB81-DEEFF67EAFD9}" type="presParOf" srcId="{E83D2D06-F2FF-409F-BE8F-CDDFD5959E2A}" destId="{6E6FC870-CD82-4FD7-A63A-5DDFA2269001}" srcOrd="1" destOrd="0" presId="urn:microsoft.com/office/officeart/2005/8/layout/vList5"/>
    <dgm:cxn modelId="{51BAF9C1-EB5F-5C40-86C5-5C489FBAA23E}" type="presParOf" srcId="{9DA96378-D9B0-43D0-990B-CC32B4065725}" destId="{3014D6BF-5978-4783-9500-5F05EDDF53CC}" srcOrd="3" destOrd="0" presId="urn:microsoft.com/office/officeart/2005/8/layout/vList5"/>
    <dgm:cxn modelId="{2306E2A9-6984-4346-9BCA-C48977AF506F}" type="presParOf" srcId="{9DA96378-D9B0-43D0-990B-CC32B4065725}" destId="{70C9D403-772C-4EEC-B146-4D47EE611F7B}" srcOrd="4" destOrd="0" presId="urn:microsoft.com/office/officeart/2005/8/layout/vList5"/>
    <dgm:cxn modelId="{CAEF08A0-8408-D844-9063-F9C0E0AE24B1}" type="presParOf" srcId="{70C9D403-772C-4EEC-B146-4D47EE611F7B}" destId="{A8AADC56-8BC5-4459-BC88-6E4F27D0F3CE}" srcOrd="0" destOrd="0" presId="urn:microsoft.com/office/officeart/2005/8/layout/vList5"/>
    <dgm:cxn modelId="{B80972EA-C9BA-D74B-8898-208EBB846771}" type="presParOf" srcId="{70C9D403-772C-4EEC-B146-4D47EE611F7B}" destId="{409159B6-966E-4619-B42E-6969E5063E93}" srcOrd="1" destOrd="0" presId="urn:microsoft.com/office/officeart/2005/8/layout/vList5"/>
    <dgm:cxn modelId="{82B3F0D7-F39B-3347-BBF7-91BA74C1C399}" type="presParOf" srcId="{9DA96378-D9B0-43D0-990B-CC32B4065725}" destId="{F9F256C3-5A65-40CC-A6EE-3AB6759EC6F5}" srcOrd="5" destOrd="0" presId="urn:microsoft.com/office/officeart/2005/8/layout/vList5"/>
    <dgm:cxn modelId="{D4C325E8-328E-DA4E-8F23-481B39BB71A2}" type="presParOf" srcId="{9DA96378-D9B0-43D0-990B-CC32B4065725}" destId="{E5ED3D6D-1116-4BB8-97EB-C77EF07E992E}" srcOrd="6" destOrd="0" presId="urn:microsoft.com/office/officeart/2005/8/layout/vList5"/>
    <dgm:cxn modelId="{537F35D4-4F13-C145-BC36-C4DD74A3DB89}" type="presParOf" srcId="{E5ED3D6D-1116-4BB8-97EB-C77EF07E992E}" destId="{0FD93795-84AD-420E-8579-AC5390C894DF}" srcOrd="0" destOrd="0" presId="urn:microsoft.com/office/officeart/2005/8/layout/vList5"/>
    <dgm:cxn modelId="{9ECCE320-4368-3746-B29C-337C76C98B8C}" type="presParOf" srcId="{E5ED3D6D-1116-4BB8-97EB-C77EF07E992E}" destId="{2C4C389F-A41C-438D-8E40-9C85A19A7FE9}" srcOrd="1" destOrd="0" presId="urn:microsoft.com/office/officeart/2005/8/layout/vList5"/>
    <dgm:cxn modelId="{2BE850DE-A46D-6345-8967-3999C38AD386}" type="presParOf" srcId="{9DA96378-D9B0-43D0-990B-CC32B4065725}" destId="{777AF9AC-1948-401C-8F68-D8B90A92246E}" srcOrd="7" destOrd="0" presId="urn:microsoft.com/office/officeart/2005/8/layout/vList5"/>
    <dgm:cxn modelId="{814C2040-C9B7-214B-B150-D610E1930A02}" type="presParOf" srcId="{9DA96378-D9B0-43D0-990B-CC32B4065725}" destId="{34FAA12D-CFAD-44A3-9A59-D18C7C872123}" srcOrd="8" destOrd="0" presId="urn:microsoft.com/office/officeart/2005/8/layout/vList5"/>
    <dgm:cxn modelId="{494A1E86-5F99-A14E-8902-452C7D5CA87B}" type="presParOf" srcId="{34FAA12D-CFAD-44A3-9A59-D18C7C872123}" destId="{F634B007-3165-44C3-8018-38F108FF625A}" srcOrd="0" destOrd="0" presId="urn:microsoft.com/office/officeart/2005/8/layout/vList5"/>
    <dgm:cxn modelId="{2AA5CDED-B8D1-1B43-A95E-1A430C342F5E}" type="presParOf" srcId="{34FAA12D-CFAD-44A3-9A59-D18C7C872123}" destId="{0031EB9F-5638-45D0-A1AC-B0F0F92E547E}" srcOrd="1" destOrd="0" presId="urn:microsoft.com/office/officeart/2005/8/layout/vList5"/>
    <dgm:cxn modelId="{697BA12B-F372-5848-961A-CA7D99C73666}" type="presParOf" srcId="{9DA96378-D9B0-43D0-990B-CC32B4065725}" destId="{2AAC8FD3-675A-4DB3-B27E-C3AE28485A37}" srcOrd="9" destOrd="0" presId="urn:microsoft.com/office/officeart/2005/8/layout/vList5"/>
    <dgm:cxn modelId="{B7953B8E-2BC4-BE4A-B4BC-9BBE7F32C8AC}" type="presParOf" srcId="{9DA96378-D9B0-43D0-990B-CC32B4065725}" destId="{F88F585A-6276-4CA7-93D5-D524CAD2A3C5}" srcOrd="10" destOrd="0" presId="urn:microsoft.com/office/officeart/2005/8/layout/vList5"/>
    <dgm:cxn modelId="{22E78E3D-B20A-C64D-B0FF-69A1A1EF88EC}" type="presParOf" srcId="{F88F585A-6276-4CA7-93D5-D524CAD2A3C5}" destId="{03238CA7-7CC3-4789-A6E6-5FAF8E804F9D}" srcOrd="0" destOrd="0" presId="urn:microsoft.com/office/officeart/2005/8/layout/vList5"/>
    <dgm:cxn modelId="{65BCF0C4-BB07-B14B-A4BD-24F025FD8912}" type="presParOf" srcId="{F88F585A-6276-4CA7-93D5-D524CAD2A3C5}" destId="{853A01CC-C610-40A0-9745-212CAA577114}" srcOrd="1" destOrd="0" presId="urn:microsoft.com/office/officeart/2005/8/layout/vList5"/>
    <dgm:cxn modelId="{431A1855-F151-4346-B3FC-207CB6182B0C}" type="presParOf" srcId="{9DA96378-D9B0-43D0-990B-CC32B4065725}" destId="{2419695C-C66D-4787-8D71-B68D174E284B}" srcOrd="11" destOrd="0" presId="urn:microsoft.com/office/officeart/2005/8/layout/vList5"/>
    <dgm:cxn modelId="{A384A78C-93A9-CE48-94F8-9CC83F475C20}" type="presParOf" srcId="{9DA96378-D9B0-43D0-990B-CC32B4065725}" destId="{79C8CC07-E3ED-4057-92F4-F9CE6F5D3DF8}" srcOrd="12" destOrd="0" presId="urn:microsoft.com/office/officeart/2005/8/layout/vList5"/>
    <dgm:cxn modelId="{2B88DAB8-D8ED-904C-8E86-7599664C4CA9}" type="presParOf" srcId="{79C8CC07-E3ED-4057-92F4-F9CE6F5D3DF8}" destId="{F311CC7A-2E30-41A4-84A7-42CD702EBBCE}" srcOrd="0" destOrd="0" presId="urn:microsoft.com/office/officeart/2005/8/layout/vList5"/>
    <dgm:cxn modelId="{A2FBB477-B040-0549-8FD0-8A0C4D54C3ED}" type="presParOf" srcId="{79C8CC07-E3ED-4057-92F4-F9CE6F5D3DF8}" destId="{63F92E10-27D4-468F-B88D-E418B8DF3D8D}" srcOrd="1" destOrd="0" presId="urn:microsoft.com/office/officeart/2005/8/layout/vList5"/>
    <dgm:cxn modelId="{8D970F8A-CC6E-C746-9C8E-03542A64DE0B}" type="presParOf" srcId="{9DA96378-D9B0-43D0-990B-CC32B4065725}" destId="{4C22441E-5F73-41C8-975A-577D3EE0D51B}" srcOrd="13" destOrd="0" presId="urn:microsoft.com/office/officeart/2005/8/layout/vList5"/>
    <dgm:cxn modelId="{9FEA25A2-9862-6443-99DD-4DD7F3F3F1F6}" type="presParOf" srcId="{9DA96378-D9B0-43D0-990B-CC32B4065725}" destId="{45C07AD8-ECC4-4741-9FAF-B37A37136240}" srcOrd="14" destOrd="0" presId="urn:microsoft.com/office/officeart/2005/8/layout/vList5"/>
    <dgm:cxn modelId="{6350AEE6-D269-1246-A5BF-6F91245ACA31}" type="presParOf" srcId="{45C07AD8-ECC4-4741-9FAF-B37A37136240}" destId="{DFD3C5C1-5F64-440D-8E8A-FDAAAD090DEA}" srcOrd="0" destOrd="0" presId="urn:microsoft.com/office/officeart/2005/8/layout/vList5"/>
    <dgm:cxn modelId="{ED88AD5D-5580-DF42-A5D4-74D2485F5EAE}" type="presParOf" srcId="{45C07AD8-ECC4-4741-9FAF-B37A37136240}" destId="{42A82497-4892-45FC-BE04-362F6D264B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204059-03BB-4DCB-9AF6-A99C5566873A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7AC5C8-AC63-4069-9DF5-2066256B9CF9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Modes</a:t>
          </a:r>
        </a:p>
      </dgm:t>
    </dgm:pt>
    <dgm:pt modelId="{2F9D0D68-8606-475B-946D-B4BE0D18176C}" type="parTrans" cxnId="{3B6FA098-48CB-4B6F-948F-87081A108752}">
      <dgm:prSet/>
      <dgm:spPr/>
      <dgm:t>
        <a:bodyPr/>
        <a:lstStyle/>
        <a:p>
          <a:endParaRPr lang="en-US"/>
        </a:p>
      </dgm:t>
    </dgm:pt>
    <dgm:pt modelId="{154C3140-C514-4EEB-83CE-3581DB79CB24}" type="sibTrans" cxnId="{3B6FA098-48CB-4B6F-948F-87081A108752}">
      <dgm:prSet/>
      <dgm:spPr/>
      <dgm:t>
        <a:bodyPr/>
        <a:lstStyle/>
        <a:p>
          <a:endParaRPr lang="en-US"/>
        </a:p>
      </dgm:t>
    </dgm:pt>
    <dgm:pt modelId="{41F67CD0-58D4-48BE-AEA5-0749BE31673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Conveyances (vehicles) used to move passengers or freight.</a:t>
          </a:r>
        </a:p>
      </dgm:t>
    </dgm:pt>
    <dgm:pt modelId="{740B61E9-B951-46AC-BB62-1EFCC17FD00E}" type="parTrans" cxnId="{7E9FD557-A173-4C57-A632-4B4D3E5C5992}">
      <dgm:prSet/>
      <dgm:spPr/>
      <dgm:t>
        <a:bodyPr/>
        <a:lstStyle/>
        <a:p>
          <a:endParaRPr lang="en-US"/>
        </a:p>
      </dgm:t>
    </dgm:pt>
    <dgm:pt modelId="{FEC9194F-0643-4F1D-8615-A5244D1EA51D}" type="sibTrans" cxnId="{7E9FD557-A173-4C57-A632-4B4D3E5C5992}">
      <dgm:prSet/>
      <dgm:spPr/>
      <dgm:t>
        <a:bodyPr/>
        <a:lstStyle/>
        <a:p>
          <a:endParaRPr lang="en-US"/>
        </a:p>
      </dgm:t>
    </dgm:pt>
    <dgm:pt modelId="{FEED0443-BDF4-44B1-8ACC-229B697417EC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Mobile elements of transportation.</a:t>
          </a:r>
        </a:p>
      </dgm:t>
    </dgm:pt>
    <dgm:pt modelId="{499A5E0C-80DC-4D16-8B08-3148F5DCAEA0}" type="parTrans" cxnId="{6D8E0148-6AF5-46C2-99BE-E8CBFE5BC946}">
      <dgm:prSet/>
      <dgm:spPr/>
      <dgm:t>
        <a:bodyPr/>
        <a:lstStyle/>
        <a:p>
          <a:endParaRPr lang="en-US"/>
        </a:p>
      </dgm:t>
    </dgm:pt>
    <dgm:pt modelId="{6B223459-9D46-48F1-839A-E77ADA0AC100}" type="sibTrans" cxnId="{6D8E0148-6AF5-46C2-99BE-E8CBFE5BC946}">
      <dgm:prSet/>
      <dgm:spPr/>
      <dgm:t>
        <a:bodyPr/>
        <a:lstStyle/>
        <a:p>
          <a:endParaRPr lang="en-US"/>
        </a:p>
      </dgm:t>
    </dgm:pt>
    <dgm:pt modelId="{656A1AF5-1A7B-4644-AC89-39AB0DAD01AE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Infrastructures</a:t>
          </a:r>
        </a:p>
      </dgm:t>
    </dgm:pt>
    <dgm:pt modelId="{3DC2DF5A-FE4C-4B4A-9448-3B651BA7B3C9}" type="parTrans" cxnId="{0B579109-8B66-4C6E-ACE3-C3B0DEDC5E03}">
      <dgm:prSet/>
      <dgm:spPr/>
      <dgm:t>
        <a:bodyPr/>
        <a:lstStyle/>
        <a:p>
          <a:endParaRPr lang="en-US"/>
        </a:p>
      </dgm:t>
    </dgm:pt>
    <dgm:pt modelId="{89BA45F0-32A2-4D86-B657-1C6BDAE33F48}" type="sibTrans" cxnId="{0B579109-8B66-4C6E-ACE3-C3B0DEDC5E03}">
      <dgm:prSet/>
      <dgm:spPr/>
      <dgm:t>
        <a:bodyPr/>
        <a:lstStyle/>
        <a:p>
          <a:endParaRPr lang="en-US"/>
        </a:p>
      </dgm:t>
    </dgm:pt>
    <dgm:pt modelId="{5930BE65-DD1D-4519-9F18-770C5BEDAAE9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Physical support of transport modes, such as routes and terminals.</a:t>
          </a:r>
        </a:p>
      </dgm:t>
    </dgm:pt>
    <dgm:pt modelId="{4498602F-3110-4B85-9477-AB76F2469F82}" type="parTrans" cxnId="{E6FABCA5-7DCA-47A7-8FEE-85B86E609CDC}">
      <dgm:prSet/>
      <dgm:spPr/>
      <dgm:t>
        <a:bodyPr/>
        <a:lstStyle/>
        <a:p>
          <a:endParaRPr lang="en-US"/>
        </a:p>
      </dgm:t>
    </dgm:pt>
    <dgm:pt modelId="{2D4B4568-568B-4C9E-B065-DFF1320E41F5}" type="sibTrans" cxnId="{E6FABCA5-7DCA-47A7-8FEE-85B86E609CDC}">
      <dgm:prSet/>
      <dgm:spPr/>
      <dgm:t>
        <a:bodyPr/>
        <a:lstStyle/>
        <a:p>
          <a:endParaRPr lang="en-US"/>
        </a:p>
      </dgm:t>
    </dgm:pt>
    <dgm:pt modelId="{5B01640A-C39D-4257-98E1-967D085C0226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Fixed elements of transportation.</a:t>
          </a:r>
        </a:p>
      </dgm:t>
    </dgm:pt>
    <dgm:pt modelId="{CA0F2942-BA10-4342-85E7-A89386904058}" type="parTrans" cxnId="{8E14E8E5-AB85-4D6A-8693-E0480349B6DC}">
      <dgm:prSet/>
      <dgm:spPr/>
      <dgm:t>
        <a:bodyPr/>
        <a:lstStyle/>
        <a:p>
          <a:endParaRPr lang="en-US"/>
        </a:p>
      </dgm:t>
    </dgm:pt>
    <dgm:pt modelId="{3A46511C-33C4-481D-8040-BC2C22ACDDD0}" type="sibTrans" cxnId="{8E14E8E5-AB85-4D6A-8693-E0480349B6DC}">
      <dgm:prSet/>
      <dgm:spPr/>
      <dgm:t>
        <a:bodyPr/>
        <a:lstStyle/>
        <a:p>
          <a:endParaRPr lang="en-US"/>
        </a:p>
      </dgm:t>
    </dgm:pt>
    <dgm:pt modelId="{53CDDB8A-ABA7-4E3D-9186-AA68817660C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Networks</a:t>
          </a:r>
        </a:p>
      </dgm:t>
    </dgm:pt>
    <dgm:pt modelId="{7C02C7F9-8CDA-4D0C-98D1-997DB53A87AA}" type="parTrans" cxnId="{59BC3B8D-FB3E-4A2E-A06F-0038F632E2ED}">
      <dgm:prSet/>
      <dgm:spPr/>
      <dgm:t>
        <a:bodyPr/>
        <a:lstStyle/>
        <a:p>
          <a:endParaRPr lang="en-US"/>
        </a:p>
      </dgm:t>
    </dgm:pt>
    <dgm:pt modelId="{AE8D8B9C-E663-4B7A-9481-E3F9A28B90D0}" type="sibTrans" cxnId="{59BC3B8D-FB3E-4A2E-A06F-0038F632E2ED}">
      <dgm:prSet/>
      <dgm:spPr/>
      <dgm:t>
        <a:bodyPr/>
        <a:lstStyle/>
        <a:p>
          <a:endParaRPr lang="en-US"/>
        </a:p>
      </dgm:t>
    </dgm:pt>
    <dgm:pt modelId="{7C55E029-14FA-443E-B38F-317FE48B5A65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Functional and spatial organization of transportation. </a:t>
          </a:r>
        </a:p>
      </dgm:t>
    </dgm:pt>
    <dgm:pt modelId="{BC684081-5B85-46FA-BE55-4CBF65B96148}" type="parTrans" cxnId="{E6526373-5171-41FF-AFD8-C4C12EE10852}">
      <dgm:prSet/>
      <dgm:spPr/>
      <dgm:t>
        <a:bodyPr/>
        <a:lstStyle/>
        <a:p>
          <a:endParaRPr lang="en-US"/>
        </a:p>
      </dgm:t>
    </dgm:pt>
    <dgm:pt modelId="{C43A2284-6704-44F8-A21F-D3E4781BFFCF}" type="sibTrans" cxnId="{E6526373-5171-41FF-AFD8-C4C12EE10852}">
      <dgm:prSet/>
      <dgm:spPr/>
      <dgm:t>
        <a:bodyPr/>
        <a:lstStyle/>
        <a:p>
          <a:endParaRPr lang="en-US"/>
        </a:p>
      </dgm:t>
    </dgm:pt>
    <dgm:pt modelId="{FE331D8F-FF76-4016-902A-C1FB1E3B6633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Flows</a:t>
          </a:r>
        </a:p>
      </dgm:t>
    </dgm:pt>
    <dgm:pt modelId="{42D23AB5-A163-482D-98DE-AACC21F64D3D}" type="parTrans" cxnId="{99327D87-9B46-451E-B2E7-1827B510F137}">
      <dgm:prSet/>
      <dgm:spPr/>
      <dgm:t>
        <a:bodyPr/>
        <a:lstStyle/>
        <a:p>
          <a:endParaRPr lang="en-US"/>
        </a:p>
      </dgm:t>
    </dgm:pt>
    <dgm:pt modelId="{64FF5432-A82A-4C58-AE99-6B89ECE0B3F7}" type="sibTrans" cxnId="{99327D87-9B46-451E-B2E7-1827B510F137}">
      <dgm:prSet/>
      <dgm:spPr/>
      <dgm:t>
        <a:bodyPr/>
        <a:lstStyle/>
        <a:p>
          <a:endParaRPr lang="en-US"/>
        </a:p>
      </dgm:t>
    </dgm:pt>
    <dgm:pt modelId="{816A83C8-848C-4118-8398-2A01E4DEFB2D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Movements of people, freight and information over their network.</a:t>
          </a:r>
        </a:p>
      </dgm:t>
    </dgm:pt>
    <dgm:pt modelId="{92D0B096-81E9-4638-AF95-06A7B84B97D5}" type="parTrans" cxnId="{28368603-A349-4F9B-898E-B1CF1544A43E}">
      <dgm:prSet/>
      <dgm:spPr/>
      <dgm:t>
        <a:bodyPr/>
        <a:lstStyle/>
        <a:p>
          <a:endParaRPr lang="en-US"/>
        </a:p>
      </dgm:t>
    </dgm:pt>
    <dgm:pt modelId="{27A38166-70C5-4C7F-AF08-D9560F928262}" type="sibTrans" cxnId="{28368603-A349-4F9B-898E-B1CF1544A43E}">
      <dgm:prSet/>
      <dgm:spPr/>
      <dgm:t>
        <a:bodyPr/>
        <a:lstStyle/>
        <a:p>
          <a:endParaRPr lang="en-US"/>
        </a:p>
      </dgm:t>
    </dgm:pt>
    <dgm:pt modelId="{C61166D1-1329-4FB8-A940-207BA035C59B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Flows have origins, intermediary locations and destinations.</a:t>
          </a:r>
        </a:p>
      </dgm:t>
    </dgm:pt>
    <dgm:pt modelId="{ECE042EE-30C5-47D3-B00A-03D9590EE1E2}" type="parTrans" cxnId="{08A8935C-6C5B-498C-A24E-EEEBFDDD89FB}">
      <dgm:prSet/>
      <dgm:spPr/>
      <dgm:t>
        <a:bodyPr/>
        <a:lstStyle/>
        <a:p>
          <a:endParaRPr lang="en-US"/>
        </a:p>
      </dgm:t>
    </dgm:pt>
    <dgm:pt modelId="{8606DE94-ABDF-4CD1-849A-6BBD441F6E2E}" type="sibTrans" cxnId="{08A8935C-6C5B-498C-A24E-EEEBFDDD89FB}">
      <dgm:prSet/>
      <dgm:spPr/>
      <dgm:t>
        <a:bodyPr/>
        <a:lstStyle/>
        <a:p>
          <a:endParaRPr lang="en-US"/>
        </a:p>
      </dgm:t>
    </dgm:pt>
    <dgm:pt modelId="{1D0D5645-E1C9-4438-835F-D20C33A49B7C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System of linked locations (nodes).</a:t>
          </a:r>
        </a:p>
      </dgm:t>
    </dgm:pt>
    <dgm:pt modelId="{8B87D9F4-BF52-4B53-AC37-B63533441383}" type="parTrans" cxnId="{F16941EC-5BDA-45C2-A587-519177E85D22}">
      <dgm:prSet/>
      <dgm:spPr/>
      <dgm:t>
        <a:bodyPr/>
        <a:lstStyle/>
        <a:p>
          <a:endParaRPr lang="en-US"/>
        </a:p>
      </dgm:t>
    </dgm:pt>
    <dgm:pt modelId="{32B8C328-4854-46DC-874C-A82805D3B005}" type="sibTrans" cxnId="{F16941EC-5BDA-45C2-A587-519177E85D22}">
      <dgm:prSet/>
      <dgm:spPr/>
      <dgm:t>
        <a:bodyPr/>
        <a:lstStyle/>
        <a:p>
          <a:endParaRPr lang="en-US"/>
        </a:p>
      </dgm:t>
    </dgm:pt>
    <dgm:pt modelId="{D5EC68A7-E486-41DD-9D91-6555B05D14E3}" type="pres">
      <dgm:prSet presAssocID="{84204059-03BB-4DCB-9AF6-A99C5566873A}" presName="linear" presStyleCnt="0">
        <dgm:presLayoutVars>
          <dgm:dir/>
          <dgm:resizeHandles val="exact"/>
        </dgm:presLayoutVars>
      </dgm:prSet>
      <dgm:spPr/>
    </dgm:pt>
    <dgm:pt modelId="{8881E35F-96B5-4EA9-A753-954DD5E97A45}" type="pres">
      <dgm:prSet presAssocID="{4F7AC5C8-AC63-4069-9DF5-2066256B9CF9}" presName="comp" presStyleCnt="0"/>
      <dgm:spPr/>
    </dgm:pt>
    <dgm:pt modelId="{C9885971-E81D-43D5-870C-3C98D7D068F4}" type="pres">
      <dgm:prSet presAssocID="{4F7AC5C8-AC63-4069-9DF5-2066256B9CF9}" presName="box" presStyleLbl="node1" presStyleIdx="0" presStyleCnt="4"/>
      <dgm:spPr/>
    </dgm:pt>
    <dgm:pt modelId="{D6D67343-7F08-4C92-987B-963515455738}" type="pres">
      <dgm:prSet presAssocID="{4F7AC5C8-AC63-4069-9DF5-2066256B9CF9}" presName="img" presStyleLbl="fgImgPlace1" presStyleIdx="0" presStyleCnt="4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8130F7D-1389-435A-B9DA-D4FFB03DF24E}" type="pres">
      <dgm:prSet presAssocID="{4F7AC5C8-AC63-4069-9DF5-2066256B9CF9}" presName="text" presStyleLbl="node1" presStyleIdx="0" presStyleCnt="4">
        <dgm:presLayoutVars>
          <dgm:bulletEnabled val="1"/>
        </dgm:presLayoutVars>
      </dgm:prSet>
      <dgm:spPr/>
    </dgm:pt>
    <dgm:pt modelId="{AFE1C48B-2DBB-4421-A066-93924247FE83}" type="pres">
      <dgm:prSet presAssocID="{154C3140-C514-4EEB-83CE-3581DB79CB24}" presName="spacer" presStyleCnt="0"/>
      <dgm:spPr/>
    </dgm:pt>
    <dgm:pt modelId="{6A98EEC6-17B6-477D-B200-2718F973E5D8}" type="pres">
      <dgm:prSet presAssocID="{656A1AF5-1A7B-4644-AC89-39AB0DAD01AE}" presName="comp" presStyleCnt="0"/>
      <dgm:spPr/>
    </dgm:pt>
    <dgm:pt modelId="{408868D5-AA7F-4272-8765-7C7DFA07C294}" type="pres">
      <dgm:prSet presAssocID="{656A1AF5-1A7B-4644-AC89-39AB0DAD01AE}" presName="box" presStyleLbl="node1" presStyleIdx="1" presStyleCnt="4"/>
      <dgm:spPr/>
    </dgm:pt>
    <dgm:pt modelId="{FB931FFF-FC94-4860-8AC5-623D40C70DD2}" type="pres">
      <dgm:prSet presAssocID="{656A1AF5-1A7B-4644-AC89-39AB0DAD01AE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6BD41C7-C2AD-44FD-B0A6-D80ED07F46AA}" type="pres">
      <dgm:prSet presAssocID="{656A1AF5-1A7B-4644-AC89-39AB0DAD01AE}" presName="text" presStyleLbl="node1" presStyleIdx="1" presStyleCnt="4">
        <dgm:presLayoutVars>
          <dgm:bulletEnabled val="1"/>
        </dgm:presLayoutVars>
      </dgm:prSet>
      <dgm:spPr/>
    </dgm:pt>
    <dgm:pt modelId="{81050137-B0C4-454C-A744-144E643224CF}" type="pres">
      <dgm:prSet presAssocID="{89BA45F0-32A2-4D86-B657-1C6BDAE33F48}" presName="spacer" presStyleCnt="0"/>
      <dgm:spPr/>
    </dgm:pt>
    <dgm:pt modelId="{B80EA506-345E-4E63-829E-7E3C28B2BCEA}" type="pres">
      <dgm:prSet presAssocID="{53CDDB8A-ABA7-4E3D-9186-AA68817660CF}" presName="comp" presStyleCnt="0"/>
      <dgm:spPr/>
    </dgm:pt>
    <dgm:pt modelId="{CC11D9A4-F06C-4254-B288-382C59FDCB3C}" type="pres">
      <dgm:prSet presAssocID="{53CDDB8A-ABA7-4E3D-9186-AA68817660CF}" presName="box" presStyleLbl="node1" presStyleIdx="2" presStyleCnt="4"/>
      <dgm:spPr/>
    </dgm:pt>
    <dgm:pt modelId="{46DD91FF-F9AA-4AD4-8F70-4090DD591C81}" type="pres">
      <dgm:prSet presAssocID="{53CDDB8A-ABA7-4E3D-9186-AA68817660CF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5AB9797-AB5D-499B-8D39-560F8909E6AA}" type="pres">
      <dgm:prSet presAssocID="{53CDDB8A-ABA7-4E3D-9186-AA68817660CF}" presName="text" presStyleLbl="node1" presStyleIdx="2" presStyleCnt="4">
        <dgm:presLayoutVars>
          <dgm:bulletEnabled val="1"/>
        </dgm:presLayoutVars>
      </dgm:prSet>
      <dgm:spPr/>
    </dgm:pt>
    <dgm:pt modelId="{8452C4A0-DECE-497D-A763-15956100CD4B}" type="pres">
      <dgm:prSet presAssocID="{AE8D8B9C-E663-4B7A-9481-E3F9A28B90D0}" presName="spacer" presStyleCnt="0"/>
      <dgm:spPr/>
    </dgm:pt>
    <dgm:pt modelId="{8F49B20B-0402-4B24-B5F4-D3BA379C57D7}" type="pres">
      <dgm:prSet presAssocID="{FE331D8F-FF76-4016-902A-C1FB1E3B6633}" presName="comp" presStyleCnt="0"/>
      <dgm:spPr/>
    </dgm:pt>
    <dgm:pt modelId="{576E5669-982A-46F7-BC0A-FD0F216E4D36}" type="pres">
      <dgm:prSet presAssocID="{FE331D8F-FF76-4016-902A-C1FB1E3B6633}" presName="box" presStyleLbl="node1" presStyleIdx="3" presStyleCnt="4"/>
      <dgm:spPr/>
    </dgm:pt>
    <dgm:pt modelId="{884F1A41-7D0A-4F7E-AAA2-25906E3ADD90}" type="pres">
      <dgm:prSet presAssocID="{FE331D8F-FF76-4016-902A-C1FB1E3B6633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F259689-5425-400A-AC8F-A447FFC544E1}" type="pres">
      <dgm:prSet presAssocID="{FE331D8F-FF76-4016-902A-C1FB1E3B6633}" presName="text" presStyleLbl="node1" presStyleIdx="3" presStyleCnt="4">
        <dgm:presLayoutVars>
          <dgm:bulletEnabled val="1"/>
        </dgm:presLayoutVars>
      </dgm:prSet>
      <dgm:spPr/>
    </dgm:pt>
  </dgm:ptLst>
  <dgm:cxnLst>
    <dgm:cxn modelId="{9B443F01-AB82-274C-951D-22ED6751E32D}" type="presOf" srcId="{7C55E029-14FA-443E-B38F-317FE48B5A65}" destId="{25AB9797-AB5D-499B-8D39-560F8909E6AA}" srcOrd="1" destOrd="2" presId="urn:microsoft.com/office/officeart/2005/8/layout/vList4"/>
    <dgm:cxn modelId="{28368603-A349-4F9B-898E-B1CF1544A43E}" srcId="{FE331D8F-FF76-4016-902A-C1FB1E3B6633}" destId="{816A83C8-848C-4118-8398-2A01E4DEFB2D}" srcOrd="0" destOrd="0" parTransId="{92D0B096-81E9-4638-AF95-06A7B84B97D5}" sibTransId="{27A38166-70C5-4C7F-AF08-D9560F928262}"/>
    <dgm:cxn modelId="{37424504-2CF5-F84D-8445-344D40AAA180}" type="presOf" srcId="{FE331D8F-FF76-4016-902A-C1FB1E3B6633}" destId="{576E5669-982A-46F7-BC0A-FD0F216E4D36}" srcOrd="0" destOrd="0" presId="urn:microsoft.com/office/officeart/2005/8/layout/vList4"/>
    <dgm:cxn modelId="{89787207-7EFB-CC41-A2CF-981498D8559F}" type="presOf" srcId="{53CDDB8A-ABA7-4E3D-9186-AA68817660CF}" destId="{CC11D9A4-F06C-4254-B288-382C59FDCB3C}" srcOrd="0" destOrd="0" presId="urn:microsoft.com/office/officeart/2005/8/layout/vList4"/>
    <dgm:cxn modelId="{0B579109-8B66-4C6E-ACE3-C3B0DEDC5E03}" srcId="{84204059-03BB-4DCB-9AF6-A99C5566873A}" destId="{656A1AF5-1A7B-4644-AC89-39AB0DAD01AE}" srcOrd="1" destOrd="0" parTransId="{3DC2DF5A-FE4C-4B4A-9448-3B651BA7B3C9}" sibTransId="{89BA45F0-32A2-4D86-B657-1C6BDAE33F48}"/>
    <dgm:cxn modelId="{767A7F0D-F83E-434A-8A95-EA6D8AE16FDC}" type="presOf" srcId="{656A1AF5-1A7B-4644-AC89-39AB0DAD01AE}" destId="{408868D5-AA7F-4272-8765-7C7DFA07C294}" srcOrd="0" destOrd="0" presId="urn:microsoft.com/office/officeart/2005/8/layout/vList4"/>
    <dgm:cxn modelId="{E357B212-32AB-B349-9535-5CF8AEA28180}" type="presOf" srcId="{FE331D8F-FF76-4016-902A-C1FB1E3B6633}" destId="{2F259689-5425-400A-AC8F-A447FFC544E1}" srcOrd="1" destOrd="0" presId="urn:microsoft.com/office/officeart/2005/8/layout/vList4"/>
    <dgm:cxn modelId="{D254FC28-4B48-3C48-9547-68F4FC30FDEC}" type="presOf" srcId="{5B01640A-C39D-4257-98E1-967D085C0226}" destId="{408868D5-AA7F-4272-8765-7C7DFA07C294}" srcOrd="0" destOrd="2" presId="urn:microsoft.com/office/officeart/2005/8/layout/vList4"/>
    <dgm:cxn modelId="{D397993F-A4AF-D947-A5B2-1B2449B01BFE}" type="presOf" srcId="{84204059-03BB-4DCB-9AF6-A99C5566873A}" destId="{D5EC68A7-E486-41DD-9D91-6555B05D14E3}" srcOrd="0" destOrd="0" presId="urn:microsoft.com/office/officeart/2005/8/layout/vList4"/>
    <dgm:cxn modelId="{6D8E0148-6AF5-46C2-99BE-E8CBFE5BC946}" srcId="{4F7AC5C8-AC63-4069-9DF5-2066256B9CF9}" destId="{FEED0443-BDF4-44B1-8ACC-229B697417EC}" srcOrd="1" destOrd="0" parTransId="{499A5E0C-80DC-4D16-8B08-3148F5DCAEA0}" sibTransId="{6B223459-9D46-48F1-839A-E77ADA0AC100}"/>
    <dgm:cxn modelId="{D70A864C-90E2-3040-97B9-01409F1B14FA}" type="presOf" srcId="{1D0D5645-E1C9-4438-835F-D20C33A49B7C}" destId="{CC11D9A4-F06C-4254-B288-382C59FDCB3C}" srcOrd="0" destOrd="1" presId="urn:microsoft.com/office/officeart/2005/8/layout/vList4"/>
    <dgm:cxn modelId="{095C394E-7B93-EC48-A054-D4F8EB0DF011}" type="presOf" srcId="{7C55E029-14FA-443E-B38F-317FE48B5A65}" destId="{CC11D9A4-F06C-4254-B288-382C59FDCB3C}" srcOrd="0" destOrd="2" presId="urn:microsoft.com/office/officeart/2005/8/layout/vList4"/>
    <dgm:cxn modelId="{CF61C54E-B62C-A14D-9274-3C8DCC58351F}" type="presOf" srcId="{1D0D5645-E1C9-4438-835F-D20C33A49B7C}" destId="{25AB9797-AB5D-499B-8D39-560F8909E6AA}" srcOrd="1" destOrd="1" presId="urn:microsoft.com/office/officeart/2005/8/layout/vList4"/>
    <dgm:cxn modelId="{665F8254-6AF9-D54C-8C6E-8C6C9F8C034D}" type="presOf" srcId="{FEED0443-BDF4-44B1-8ACC-229B697417EC}" destId="{28130F7D-1389-435A-B9DA-D4FFB03DF24E}" srcOrd="1" destOrd="2" presId="urn:microsoft.com/office/officeart/2005/8/layout/vList4"/>
    <dgm:cxn modelId="{7E9FD557-A173-4C57-A632-4B4D3E5C5992}" srcId="{4F7AC5C8-AC63-4069-9DF5-2066256B9CF9}" destId="{41F67CD0-58D4-48BE-AEA5-0749BE316732}" srcOrd="0" destOrd="0" parTransId="{740B61E9-B951-46AC-BB62-1EFCC17FD00E}" sibTransId="{FEC9194F-0643-4F1D-8615-A5244D1EA51D}"/>
    <dgm:cxn modelId="{08A8935C-6C5B-498C-A24E-EEEBFDDD89FB}" srcId="{FE331D8F-FF76-4016-902A-C1FB1E3B6633}" destId="{C61166D1-1329-4FB8-A940-207BA035C59B}" srcOrd="1" destOrd="0" parTransId="{ECE042EE-30C5-47D3-B00A-03D9590EE1E2}" sibTransId="{8606DE94-ABDF-4CD1-849A-6BBD441F6E2E}"/>
    <dgm:cxn modelId="{C8BA535D-CD55-3343-8B9C-57DC8E06B7A7}" type="presOf" srcId="{FEED0443-BDF4-44B1-8ACC-229B697417EC}" destId="{C9885971-E81D-43D5-870C-3C98D7D068F4}" srcOrd="0" destOrd="2" presId="urn:microsoft.com/office/officeart/2005/8/layout/vList4"/>
    <dgm:cxn modelId="{B438A46C-26A5-3542-93BD-1E564CF41E90}" type="presOf" srcId="{41F67CD0-58D4-48BE-AEA5-0749BE316732}" destId="{C9885971-E81D-43D5-870C-3C98D7D068F4}" srcOrd="0" destOrd="1" presId="urn:microsoft.com/office/officeart/2005/8/layout/vList4"/>
    <dgm:cxn modelId="{E6526373-5171-41FF-AFD8-C4C12EE10852}" srcId="{53CDDB8A-ABA7-4E3D-9186-AA68817660CF}" destId="{7C55E029-14FA-443E-B38F-317FE48B5A65}" srcOrd="1" destOrd="0" parTransId="{BC684081-5B85-46FA-BE55-4CBF65B96148}" sibTransId="{C43A2284-6704-44F8-A21F-D3E4781BFFCF}"/>
    <dgm:cxn modelId="{369BEF7C-C225-5040-861E-ABF6E32B9A96}" type="presOf" srcId="{41F67CD0-58D4-48BE-AEA5-0749BE316732}" destId="{28130F7D-1389-435A-B9DA-D4FFB03DF24E}" srcOrd="1" destOrd="1" presId="urn:microsoft.com/office/officeart/2005/8/layout/vList4"/>
    <dgm:cxn modelId="{99327D87-9B46-451E-B2E7-1827B510F137}" srcId="{84204059-03BB-4DCB-9AF6-A99C5566873A}" destId="{FE331D8F-FF76-4016-902A-C1FB1E3B6633}" srcOrd="3" destOrd="0" parTransId="{42D23AB5-A163-482D-98DE-AACC21F64D3D}" sibTransId="{64FF5432-A82A-4C58-AE99-6B89ECE0B3F7}"/>
    <dgm:cxn modelId="{59BC3B8D-FB3E-4A2E-A06F-0038F632E2ED}" srcId="{84204059-03BB-4DCB-9AF6-A99C5566873A}" destId="{53CDDB8A-ABA7-4E3D-9186-AA68817660CF}" srcOrd="2" destOrd="0" parTransId="{7C02C7F9-8CDA-4D0C-98D1-997DB53A87AA}" sibTransId="{AE8D8B9C-E663-4B7A-9481-E3F9A28B90D0}"/>
    <dgm:cxn modelId="{45976B94-517C-A842-B54E-1D0916088858}" type="presOf" srcId="{5930BE65-DD1D-4519-9F18-770C5BEDAAE9}" destId="{408868D5-AA7F-4272-8765-7C7DFA07C294}" srcOrd="0" destOrd="1" presId="urn:microsoft.com/office/officeart/2005/8/layout/vList4"/>
    <dgm:cxn modelId="{3B6FA098-48CB-4B6F-948F-87081A108752}" srcId="{84204059-03BB-4DCB-9AF6-A99C5566873A}" destId="{4F7AC5C8-AC63-4069-9DF5-2066256B9CF9}" srcOrd="0" destOrd="0" parTransId="{2F9D0D68-8606-475B-946D-B4BE0D18176C}" sibTransId="{154C3140-C514-4EEB-83CE-3581DB79CB24}"/>
    <dgm:cxn modelId="{CA3A7A99-FD63-A149-8C20-C9A4D63C55F2}" type="presOf" srcId="{816A83C8-848C-4118-8398-2A01E4DEFB2D}" destId="{2F259689-5425-400A-AC8F-A447FFC544E1}" srcOrd="1" destOrd="1" presId="urn:microsoft.com/office/officeart/2005/8/layout/vList4"/>
    <dgm:cxn modelId="{4A72CD99-1912-354E-B1AD-BC6543972556}" type="presOf" srcId="{656A1AF5-1A7B-4644-AC89-39AB0DAD01AE}" destId="{36BD41C7-C2AD-44FD-B0A6-D80ED07F46AA}" srcOrd="1" destOrd="0" presId="urn:microsoft.com/office/officeart/2005/8/layout/vList4"/>
    <dgm:cxn modelId="{2EE23FA4-4C84-9A42-80A5-657DCA854430}" type="presOf" srcId="{5930BE65-DD1D-4519-9F18-770C5BEDAAE9}" destId="{36BD41C7-C2AD-44FD-B0A6-D80ED07F46AA}" srcOrd="1" destOrd="1" presId="urn:microsoft.com/office/officeart/2005/8/layout/vList4"/>
    <dgm:cxn modelId="{E6FABCA5-7DCA-47A7-8FEE-85B86E609CDC}" srcId="{656A1AF5-1A7B-4644-AC89-39AB0DAD01AE}" destId="{5930BE65-DD1D-4519-9F18-770C5BEDAAE9}" srcOrd="0" destOrd="0" parTransId="{4498602F-3110-4B85-9477-AB76F2469F82}" sibTransId="{2D4B4568-568B-4C9E-B065-DFF1320E41F5}"/>
    <dgm:cxn modelId="{6D18C4AD-1F5B-B945-B02C-18EA1409AF32}" type="presOf" srcId="{816A83C8-848C-4118-8398-2A01E4DEFB2D}" destId="{576E5669-982A-46F7-BC0A-FD0F216E4D36}" srcOrd="0" destOrd="1" presId="urn:microsoft.com/office/officeart/2005/8/layout/vList4"/>
    <dgm:cxn modelId="{F14D26B1-95E5-5246-BF01-6636EEFFE7DB}" type="presOf" srcId="{C61166D1-1329-4FB8-A940-207BA035C59B}" destId="{2F259689-5425-400A-AC8F-A447FFC544E1}" srcOrd="1" destOrd="2" presId="urn:microsoft.com/office/officeart/2005/8/layout/vList4"/>
    <dgm:cxn modelId="{9DFE22B5-3561-9A42-90A4-38A4D62130A6}" type="presOf" srcId="{5B01640A-C39D-4257-98E1-967D085C0226}" destId="{36BD41C7-C2AD-44FD-B0A6-D80ED07F46AA}" srcOrd="1" destOrd="2" presId="urn:microsoft.com/office/officeart/2005/8/layout/vList4"/>
    <dgm:cxn modelId="{33239BB7-33AB-1D48-B414-93B5820DBC94}" type="presOf" srcId="{4F7AC5C8-AC63-4069-9DF5-2066256B9CF9}" destId="{28130F7D-1389-435A-B9DA-D4FFB03DF24E}" srcOrd="1" destOrd="0" presId="urn:microsoft.com/office/officeart/2005/8/layout/vList4"/>
    <dgm:cxn modelId="{08DEAED1-F3B4-6349-943A-92FA270B6B1D}" type="presOf" srcId="{4F7AC5C8-AC63-4069-9DF5-2066256B9CF9}" destId="{C9885971-E81D-43D5-870C-3C98D7D068F4}" srcOrd="0" destOrd="0" presId="urn:microsoft.com/office/officeart/2005/8/layout/vList4"/>
    <dgm:cxn modelId="{8E14E8E5-AB85-4D6A-8693-E0480349B6DC}" srcId="{656A1AF5-1A7B-4644-AC89-39AB0DAD01AE}" destId="{5B01640A-C39D-4257-98E1-967D085C0226}" srcOrd="1" destOrd="0" parTransId="{CA0F2942-BA10-4342-85E7-A89386904058}" sibTransId="{3A46511C-33C4-481D-8040-BC2C22ACDDD0}"/>
    <dgm:cxn modelId="{F16941EC-5BDA-45C2-A587-519177E85D22}" srcId="{53CDDB8A-ABA7-4E3D-9186-AA68817660CF}" destId="{1D0D5645-E1C9-4438-835F-D20C33A49B7C}" srcOrd="0" destOrd="0" parTransId="{8B87D9F4-BF52-4B53-AC37-B63533441383}" sibTransId="{32B8C328-4854-46DC-874C-A82805D3B005}"/>
    <dgm:cxn modelId="{F030EDF1-24F3-7C44-B8D3-63D3658652BA}" type="presOf" srcId="{C61166D1-1329-4FB8-A940-207BA035C59B}" destId="{576E5669-982A-46F7-BC0A-FD0F216E4D36}" srcOrd="0" destOrd="2" presId="urn:microsoft.com/office/officeart/2005/8/layout/vList4"/>
    <dgm:cxn modelId="{02CA54F5-8FF9-4748-85C7-E8A4D9A550E6}" type="presOf" srcId="{53CDDB8A-ABA7-4E3D-9186-AA68817660CF}" destId="{25AB9797-AB5D-499B-8D39-560F8909E6AA}" srcOrd="1" destOrd="0" presId="urn:microsoft.com/office/officeart/2005/8/layout/vList4"/>
    <dgm:cxn modelId="{B4342F12-19FE-5A4D-A841-A88D257C0D8A}" type="presParOf" srcId="{D5EC68A7-E486-41DD-9D91-6555B05D14E3}" destId="{8881E35F-96B5-4EA9-A753-954DD5E97A45}" srcOrd="0" destOrd="0" presId="urn:microsoft.com/office/officeart/2005/8/layout/vList4"/>
    <dgm:cxn modelId="{577269C9-9D12-464C-8D80-6AA276551156}" type="presParOf" srcId="{8881E35F-96B5-4EA9-A753-954DD5E97A45}" destId="{C9885971-E81D-43D5-870C-3C98D7D068F4}" srcOrd="0" destOrd="0" presId="urn:microsoft.com/office/officeart/2005/8/layout/vList4"/>
    <dgm:cxn modelId="{FA30A694-E2BA-3641-8A3C-29F9D7D0E60C}" type="presParOf" srcId="{8881E35F-96B5-4EA9-A753-954DD5E97A45}" destId="{D6D67343-7F08-4C92-987B-963515455738}" srcOrd="1" destOrd="0" presId="urn:microsoft.com/office/officeart/2005/8/layout/vList4"/>
    <dgm:cxn modelId="{A4F7BBF7-60F1-394C-9610-6AD747B208FC}" type="presParOf" srcId="{8881E35F-96B5-4EA9-A753-954DD5E97A45}" destId="{28130F7D-1389-435A-B9DA-D4FFB03DF24E}" srcOrd="2" destOrd="0" presId="urn:microsoft.com/office/officeart/2005/8/layout/vList4"/>
    <dgm:cxn modelId="{92A912A7-8F05-3A46-A07B-3FF419AA3F31}" type="presParOf" srcId="{D5EC68A7-E486-41DD-9D91-6555B05D14E3}" destId="{AFE1C48B-2DBB-4421-A066-93924247FE83}" srcOrd="1" destOrd="0" presId="urn:microsoft.com/office/officeart/2005/8/layout/vList4"/>
    <dgm:cxn modelId="{3EE15E30-9C91-0C48-9807-0FEB257D411C}" type="presParOf" srcId="{D5EC68A7-E486-41DD-9D91-6555B05D14E3}" destId="{6A98EEC6-17B6-477D-B200-2718F973E5D8}" srcOrd="2" destOrd="0" presId="urn:microsoft.com/office/officeart/2005/8/layout/vList4"/>
    <dgm:cxn modelId="{F0D0B817-9C9F-4243-A6B5-5FFF15FA54FB}" type="presParOf" srcId="{6A98EEC6-17B6-477D-B200-2718F973E5D8}" destId="{408868D5-AA7F-4272-8765-7C7DFA07C294}" srcOrd="0" destOrd="0" presId="urn:microsoft.com/office/officeart/2005/8/layout/vList4"/>
    <dgm:cxn modelId="{5A93BF13-DF73-494B-9D9F-FDC937EEC8F9}" type="presParOf" srcId="{6A98EEC6-17B6-477D-B200-2718F973E5D8}" destId="{FB931FFF-FC94-4860-8AC5-623D40C70DD2}" srcOrd="1" destOrd="0" presId="urn:microsoft.com/office/officeart/2005/8/layout/vList4"/>
    <dgm:cxn modelId="{877740E3-68BD-1F4F-AD0B-546A4D659ED9}" type="presParOf" srcId="{6A98EEC6-17B6-477D-B200-2718F973E5D8}" destId="{36BD41C7-C2AD-44FD-B0A6-D80ED07F46AA}" srcOrd="2" destOrd="0" presId="urn:microsoft.com/office/officeart/2005/8/layout/vList4"/>
    <dgm:cxn modelId="{491E1790-1F1C-B743-AFE3-802F54391C49}" type="presParOf" srcId="{D5EC68A7-E486-41DD-9D91-6555B05D14E3}" destId="{81050137-B0C4-454C-A744-144E643224CF}" srcOrd="3" destOrd="0" presId="urn:microsoft.com/office/officeart/2005/8/layout/vList4"/>
    <dgm:cxn modelId="{C0321B06-0647-2741-8739-520D14F0881C}" type="presParOf" srcId="{D5EC68A7-E486-41DD-9D91-6555B05D14E3}" destId="{B80EA506-345E-4E63-829E-7E3C28B2BCEA}" srcOrd="4" destOrd="0" presId="urn:microsoft.com/office/officeart/2005/8/layout/vList4"/>
    <dgm:cxn modelId="{501C09BA-FF36-2B44-929B-475FB7D9BF92}" type="presParOf" srcId="{B80EA506-345E-4E63-829E-7E3C28B2BCEA}" destId="{CC11D9A4-F06C-4254-B288-382C59FDCB3C}" srcOrd="0" destOrd="0" presId="urn:microsoft.com/office/officeart/2005/8/layout/vList4"/>
    <dgm:cxn modelId="{7153AE61-B36B-CF46-9D16-884E4BD5C6B3}" type="presParOf" srcId="{B80EA506-345E-4E63-829E-7E3C28B2BCEA}" destId="{46DD91FF-F9AA-4AD4-8F70-4090DD591C81}" srcOrd="1" destOrd="0" presId="urn:microsoft.com/office/officeart/2005/8/layout/vList4"/>
    <dgm:cxn modelId="{D12C69DD-8DD5-7042-B282-DDF5AD6F71CC}" type="presParOf" srcId="{B80EA506-345E-4E63-829E-7E3C28B2BCEA}" destId="{25AB9797-AB5D-499B-8D39-560F8909E6AA}" srcOrd="2" destOrd="0" presId="urn:microsoft.com/office/officeart/2005/8/layout/vList4"/>
    <dgm:cxn modelId="{B41995D1-3488-BC4B-829E-769EF822A9FB}" type="presParOf" srcId="{D5EC68A7-E486-41DD-9D91-6555B05D14E3}" destId="{8452C4A0-DECE-497D-A763-15956100CD4B}" srcOrd="5" destOrd="0" presId="urn:microsoft.com/office/officeart/2005/8/layout/vList4"/>
    <dgm:cxn modelId="{8ACDB58A-76C8-B24B-B970-3A1FE84B1EA4}" type="presParOf" srcId="{D5EC68A7-E486-41DD-9D91-6555B05D14E3}" destId="{8F49B20B-0402-4B24-B5F4-D3BA379C57D7}" srcOrd="6" destOrd="0" presId="urn:microsoft.com/office/officeart/2005/8/layout/vList4"/>
    <dgm:cxn modelId="{372BBE1A-A28E-4D43-BA84-C90449F4580C}" type="presParOf" srcId="{8F49B20B-0402-4B24-B5F4-D3BA379C57D7}" destId="{576E5669-982A-46F7-BC0A-FD0F216E4D36}" srcOrd="0" destOrd="0" presId="urn:microsoft.com/office/officeart/2005/8/layout/vList4"/>
    <dgm:cxn modelId="{4A81B8DF-8EB2-6741-8483-ED91508F8707}" type="presParOf" srcId="{8F49B20B-0402-4B24-B5F4-D3BA379C57D7}" destId="{884F1A41-7D0A-4F7E-AAA2-25906E3ADD90}" srcOrd="1" destOrd="0" presId="urn:microsoft.com/office/officeart/2005/8/layout/vList4"/>
    <dgm:cxn modelId="{70283DBD-ADC0-6843-B72F-11EEC82D550E}" type="presParOf" srcId="{8F49B20B-0402-4B24-B5F4-D3BA379C57D7}" destId="{2F259689-5425-400A-AC8F-A447FFC544E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06173-064F-4741-90CB-034B1D65CD3C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213855F9-BAF2-4B0D-931A-61694D6E30DD}">
      <dgm:prSet phldrT="[Text]"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>
              <a:latin typeface="Agency FB" panose="020B0503020202020204" pitchFamily="34" charset="0"/>
            </a:rPr>
            <a:t>Board, get off and transfer without assistance.</a:t>
          </a:r>
        </a:p>
        <a:p>
          <a:r>
            <a:rPr lang="en-US" dirty="0">
              <a:latin typeface="Agency FB" panose="020B0503020202020204" pitchFamily="34" charset="0"/>
            </a:rPr>
            <a:t>Process information and act on it without assistance.</a:t>
          </a:r>
        </a:p>
        <a:p>
          <a:r>
            <a:rPr lang="en-US" dirty="0">
              <a:latin typeface="Agency FB" panose="020B0503020202020204" pitchFamily="34" charset="0"/>
            </a:rPr>
            <a:t>Make choices between transport modes without assistance but often irrationally.</a:t>
          </a:r>
        </a:p>
        <a:p>
          <a:r>
            <a:rPr lang="en-US" dirty="0">
              <a:latin typeface="Agency FB" panose="020B0503020202020204" pitchFamily="34" charset="0"/>
            </a:rPr>
            <a:t>Require travel accommodations related to comfort and safety.</a:t>
          </a:r>
        </a:p>
      </dgm:t>
    </dgm:pt>
    <dgm:pt modelId="{76BCB9C3-52A5-45ED-BCBB-A7390D23EAC9}" type="parTrans" cxnId="{98CCF74B-1EA7-4E5B-A8F6-3D654A9121EF}">
      <dgm:prSet/>
      <dgm:spPr/>
      <dgm:t>
        <a:bodyPr/>
        <a:lstStyle/>
        <a:p>
          <a:endParaRPr lang="en-US">
            <a:latin typeface="Agency FB" panose="020B0503020202020204" pitchFamily="34" charset="0"/>
          </a:endParaRPr>
        </a:p>
      </dgm:t>
    </dgm:pt>
    <dgm:pt modelId="{74EFA9D9-B003-451F-A009-EEDC60790012}" type="sibTrans" cxnId="{98CCF74B-1EA7-4E5B-A8F6-3D654A9121EF}">
      <dgm:prSet/>
      <dgm:spPr/>
      <dgm:t>
        <a:bodyPr/>
        <a:lstStyle/>
        <a:p>
          <a:endParaRPr lang="en-US">
            <a:latin typeface="Agency FB" panose="020B0503020202020204" pitchFamily="34" charset="0"/>
          </a:endParaRPr>
        </a:p>
      </dgm:t>
    </dgm:pt>
    <dgm:pt modelId="{9BABFD14-F7E6-43FA-80D1-42FCA7587347}">
      <dgm:prSet phldrT="[Text]"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dirty="0">
              <a:latin typeface="Agency FB" panose="020B0503020202020204" pitchFamily="34" charset="0"/>
            </a:rPr>
            <a:t>Must be loaded, unloaded and transferred.</a:t>
          </a:r>
        </a:p>
        <a:p>
          <a:r>
            <a:rPr lang="en-US" dirty="0">
              <a:latin typeface="Agency FB" panose="020B0503020202020204" pitchFamily="34" charset="0"/>
            </a:rPr>
            <a:t>Information must be processed through logistics managers.</a:t>
          </a:r>
        </a:p>
        <a:p>
          <a:r>
            <a:rPr kumimoji="0" lang="en-US" u="none" strike="noStrike" cap="none" normalizeH="0" baseline="0" dirty="0">
              <a:ln>
                <a:noFill/>
              </a:ln>
              <a:effectLst/>
              <a:latin typeface="Agency FB" panose="020B0503020202020204" pitchFamily="34" charset="0"/>
            </a:rPr>
            <a:t>Logistics managers meet choices between transport modes rationally.</a:t>
          </a:r>
        </a:p>
        <a:p>
          <a:r>
            <a:rPr kumimoji="0" lang="en-US" u="none" strike="noStrike" cap="none" normalizeH="0" baseline="0" dirty="0">
              <a:ln>
                <a:noFill/>
              </a:ln>
              <a:effectLst/>
              <a:latin typeface="Agency FB" panose="020B0503020202020204" pitchFamily="34" charset="0"/>
            </a:rPr>
            <a:t>Require limited travel accommodations.</a:t>
          </a:r>
          <a:endParaRPr lang="en-US" dirty="0">
            <a:latin typeface="Agency FB" panose="020B0503020202020204" pitchFamily="34" charset="0"/>
          </a:endParaRPr>
        </a:p>
      </dgm:t>
    </dgm:pt>
    <dgm:pt modelId="{2A0A2BF4-06D8-403A-B370-B1FE55ABA5F9}" type="parTrans" cxnId="{9CEFBCD8-DEF5-43A7-A827-F4125DCF1342}">
      <dgm:prSet/>
      <dgm:spPr/>
      <dgm:t>
        <a:bodyPr/>
        <a:lstStyle/>
        <a:p>
          <a:endParaRPr lang="en-US">
            <a:latin typeface="Agency FB" panose="020B0503020202020204" pitchFamily="34" charset="0"/>
          </a:endParaRPr>
        </a:p>
      </dgm:t>
    </dgm:pt>
    <dgm:pt modelId="{8C21E125-8B92-4881-BD7C-A7909910AE1E}" type="sibTrans" cxnId="{9CEFBCD8-DEF5-43A7-A827-F4125DCF1342}">
      <dgm:prSet/>
      <dgm:spPr/>
      <dgm:t>
        <a:bodyPr/>
        <a:lstStyle/>
        <a:p>
          <a:endParaRPr lang="en-US">
            <a:latin typeface="Agency FB" panose="020B0503020202020204" pitchFamily="34" charset="0"/>
          </a:endParaRPr>
        </a:p>
      </dgm:t>
    </dgm:pt>
    <dgm:pt modelId="{7E6AA9D7-7155-4CDD-8B4D-F93818C6264D}" type="pres">
      <dgm:prSet presAssocID="{03F06173-064F-4741-90CB-034B1D65CD3C}" presName="Name0" presStyleCnt="0">
        <dgm:presLayoutVars>
          <dgm:dir/>
          <dgm:resizeHandles val="exact"/>
        </dgm:presLayoutVars>
      </dgm:prSet>
      <dgm:spPr/>
    </dgm:pt>
    <dgm:pt modelId="{908E93EB-1986-4C45-9EB7-CF949CAC7F77}" type="pres">
      <dgm:prSet presAssocID="{03F06173-064F-4741-90CB-034B1D65CD3C}" presName="bkgdShp" presStyleLbl="alignAccFollowNode1" presStyleIdx="0" presStyleCnt="1" custScaleY="96768"/>
      <dgm:spPr/>
    </dgm:pt>
    <dgm:pt modelId="{ACFE1F9D-E804-4E44-8241-D95A5660F6C0}" type="pres">
      <dgm:prSet presAssocID="{03F06173-064F-4741-90CB-034B1D65CD3C}" presName="linComp" presStyleCnt="0"/>
      <dgm:spPr/>
    </dgm:pt>
    <dgm:pt modelId="{F2089293-394A-4190-8200-6B3433E72367}" type="pres">
      <dgm:prSet presAssocID="{213855F9-BAF2-4B0D-931A-61694D6E30DD}" presName="compNode" presStyleCnt="0"/>
      <dgm:spPr/>
    </dgm:pt>
    <dgm:pt modelId="{7714C091-F4C9-49CC-87BF-C75256A27AE0}" type="pres">
      <dgm:prSet presAssocID="{213855F9-BAF2-4B0D-931A-61694D6E30DD}" presName="node" presStyleLbl="node1" presStyleIdx="0" presStyleCnt="2">
        <dgm:presLayoutVars>
          <dgm:bulletEnabled val="1"/>
        </dgm:presLayoutVars>
      </dgm:prSet>
      <dgm:spPr/>
    </dgm:pt>
    <dgm:pt modelId="{B4508D26-B107-4A38-87BD-4EEE374081B8}" type="pres">
      <dgm:prSet presAssocID="{213855F9-BAF2-4B0D-931A-61694D6E30DD}" presName="invisiNode" presStyleLbl="node1" presStyleIdx="0" presStyleCnt="2"/>
      <dgm:spPr/>
    </dgm:pt>
    <dgm:pt modelId="{CBDE3C2F-CFD3-471A-8CC6-92BF5119ADB9}" type="pres">
      <dgm:prSet presAssocID="{213855F9-BAF2-4B0D-931A-61694D6E30DD}" presName="imagNode" presStyleLbl="fgImgPlace1" presStyleIdx="0" presStyleCnt="2" custScaleX="74102" custScaleY="128822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0FD7DA3-AF80-426B-9DBE-9FC49418981E}" type="pres">
      <dgm:prSet presAssocID="{74EFA9D9-B003-451F-A009-EEDC60790012}" presName="sibTrans" presStyleLbl="sibTrans2D1" presStyleIdx="0" presStyleCnt="0"/>
      <dgm:spPr/>
    </dgm:pt>
    <dgm:pt modelId="{E95F8DD8-5D71-47B5-9657-57BCE83300CF}" type="pres">
      <dgm:prSet presAssocID="{9BABFD14-F7E6-43FA-80D1-42FCA7587347}" presName="compNode" presStyleCnt="0"/>
      <dgm:spPr/>
    </dgm:pt>
    <dgm:pt modelId="{9F26CCA0-4E8A-4C02-A031-7BB212A04053}" type="pres">
      <dgm:prSet presAssocID="{9BABFD14-F7E6-43FA-80D1-42FCA7587347}" presName="node" presStyleLbl="node1" presStyleIdx="1" presStyleCnt="2">
        <dgm:presLayoutVars>
          <dgm:bulletEnabled val="1"/>
        </dgm:presLayoutVars>
      </dgm:prSet>
      <dgm:spPr/>
    </dgm:pt>
    <dgm:pt modelId="{EA787CD4-CD86-4D43-A27C-8DC26AC4FAEC}" type="pres">
      <dgm:prSet presAssocID="{9BABFD14-F7E6-43FA-80D1-42FCA7587347}" presName="invisiNode" presStyleLbl="node1" presStyleIdx="1" presStyleCnt="2"/>
      <dgm:spPr/>
    </dgm:pt>
    <dgm:pt modelId="{3A008A23-2247-4FE6-831D-76B3D259FEE6}" type="pres">
      <dgm:prSet presAssocID="{9BABFD14-F7E6-43FA-80D1-42FCA7587347}" presName="imagNode" presStyleLbl="fgImgPlace1" presStyleIdx="1" presStyleCnt="2" custScaleX="74102" custScaleY="128822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4E59120-727C-8940-A16E-E8DC50855815}" type="presOf" srcId="{74EFA9D9-B003-451F-A009-EEDC60790012}" destId="{30FD7DA3-AF80-426B-9DBE-9FC49418981E}" srcOrd="0" destOrd="0" presId="urn:microsoft.com/office/officeart/2005/8/layout/pList2"/>
    <dgm:cxn modelId="{08055C2D-72D4-B14B-AE04-0838A83ED293}" type="presOf" srcId="{213855F9-BAF2-4B0D-931A-61694D6E30DD}" destId="{7714C091-F4C9-49CC-87BF-C75256A27AE0}" srcOrd="0" destOrd="0" presId="urn:microsoft.com/office/officeart/2005/8/layout/pList2"/>
    <dgm:cxn modelId="{98CCF74B-1EA7-4E5B-A8F6-3D654A9121EF}" srcId="{03F06173-064F-4741-90CB-034B1D65CD3C}" destId="{213855F9-BAF2-4B0D-931A-61694D6E30DD}" srcOrd="0" destOrd="0" parTransId="{76BCB9C3-52A5-45ED-BCBB-A7390D23EAC9}" sibTransId="{74EFA9D9-B003-451F-A009-EEDC60790012}"/>
    <dgm:cxn modelId="{B01F3B67-8E14-5D45-9B86-E7C511A1AECB}" type="presOf" srcId="{03F06173-064F-4741-90CB-034B1D65CD3C}" destId="{7E6AA9D7-7155-4CDD-8B4D-F93818C6264D}" srcOrd="0" destOrd="0" presId="urn:microsoft.com/office/officeart/2005/8/layout/pList2"/>
    <dgm:cxn modelId="{18EA98A2-9DBF-154F-8AEA-8B4FF49CE4B3}" type="presOf" srcId="{9BABFD14-F7E6-43FA-80D1-42FCA7587347}" destId="{9F26CCA0-4E8A-4C02-A031-7BB212A04053}" srcOrd="0" destOrd="0" presId="urn:microsoft.com/office/officeart/2005/8/layout/pList2"/>
    <dgm:cxn modelId="{9CEFBCD8-DEF5-43A7-A827-F4125DCF1342}" srcId="{03F06173-064F-4741-90CB-034B1D65CD3C}" destId="{9BABFD14-F7E6-43FA-80D1-42FCA7587347}" srcOrd="1" destOrd="0" parTransId="{2A0A2BF4-06D8-403A-B370-B1FE55ABA5F9}" sibTransId="{8C21E125-8B92-4881-BD7C-A7909910AE1E}"/>
    <dgm:cxn modelId="{62A0C4FE-6952-6B4E-B935-FA0C9760AC3E}" type="presParOf" srcId="{7E6AA9D7-7155-4CDD-8B4D-F93818C6264D}" destId="{908E93EB-1986-4C45-9EB7-CF949CAC7F77}" srcOrd="0" destOrd="0" presId="urn:microsoft.com/office/officeart/2005/8/layout/pList2"/>
    <dgm:cxn modelId="{6ECA7727-F298-CB46-A878-C2E51D9244A6}" type="presParOf" srcId="{7E6AA9D7-7155-4CDD-8B4D-F93818C6264D}" destId="{ACFE1F9D-E804-4E44-8241-D95A5660F6C0}" srcOrd="1" destOrd="0" presId="urn:microsoft.com/office/officeart/2005/8/layout/pList2"/>
    <dgm:cxn modelId="{19F47F06-6A58-4349-A8F0-96E09D7AD507}" type="presParOf" srcId="{ACFE1F9D-E804-4E44-8241-D95A5660F6C0}" destId="{F2089293-394A-4190-8200-6B3433E72367}" srcOrd="0" destOrd="0" presId="urn:microsoft.com/office/officeart/2005/8/layout/pList2"/>
    <dgm:cxn modelId="{68111FAD-D8D9-DA4A-BCC6-36AF83F540C9}" type="presParOf" srcId="{F2089293-394A-4190-8200-6B3433E72367}" destId="{7714C091-F4C9-49CC-87BF-C75256A27AE0}" srcOrd="0" destOrd="0" presId="urn:microsoft.com/office/officeart/2005/8/layout/pList2"/>
    <dgm:cxn modelId="{210C510A-8D70-9A4D-85E5-86A8A948584A}" type="presParOf" srcId="{F2089293-394A-4190-8200-6B3433E72367}" destId="{B4508D26-B107-4A38-87BD-4EEE374081B8}" srcOrd="1" destOrd="0" presId="urn:microsoft.com/office/officeart/2005/8/layout/pList2"/>
    <dgm:cxn modelId="{E47B4489-A7A1-C745-9E40-288E064DA762}" type="presParOf" srcId="{F2089293-394A-4190-8200-6B3433E72367}" destId="{CBDE3C2F-CFD3-471A-8CC6-92BF5119ADB9}" srcOrd="2" destOrd="0" presId="urn:microsoft.com/office/officeart/2005/8/layout/pList2"/>
    <dgm:cxn modelId="{6B7B8178-739C-8D4A-8163-E25331B03C80}" type="presParOf" srcId="{ACFE1F9D-E804-4E44-8241-D95A5660F6C0}" destId="{30FD7DA3-AF80-426B-9DBE-9FC49418981E}" srcOrd="1" destOrd="0" presId="urn:microsoft.com/office/officeart/2005/8/layout/pList2"/>
    <dgm:cxn modelId="{A93D5966-BEFD-E645-B9BB-3CCD688C05B2}" type="presParOf" srcId="{ACFE1F9D-E804-4E44-8241-D95A5660F6C0}" destId="{E95F8DD8-5D71-47B5-9657-57BCE83300CF}" srcOrd="2" destOrd="0" presId="urn:microsoft.com/office/officeart/2005/8/layout/pList2"/>
    <dgm:cxn modelId="{4F110187-864B-F34D-B682-75EA85616D84}" type="presParOf" srcId="{E95F8DD8-5D71-47B5-9657-57BCE83300CF}" destId="{9F26CCA0-4E8A-4C02-A031-7BB212A04053}" srcOrd="0" destOrd="0" presId="urn:microsoft.com/office/officeart/2005/8/layout/pList2"/>
    <dgm:cxn modelId="{CDAB2C8B-26FD-5541-941E-BA82C324405B}" type="presParOf" srcId="{E95F8DD8-5D71-47B5-9657-57BCE83300CF}" destId="{EA787CD4-CD86-4D43-A27C-8DC26AC4FAEC}" srcOrd="1" destOrd="0" presId="urn:microsoft.com/office/officeart/2005/8/layout/pList2"/>
    <dgm:cxn modelId="{9365C0E6-4148-024A-8721-15FB5F226DCA}" type="presParOf" srcId="{E95F8DD8-5D71-47B5-9657-57BCE83300CF}" destId="{3A008A23-2247-4FE6-831D-76B3D259FEE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31B3D-6D6B-4EF9-BE8E-6F8F2BE8C534}">
      <dsp:nvSpPr>
        <dsp:cNvPr id="0" name=""/>
        <dsp:cNvSpPr/>
      </dsp:nvSpPr>
      <dsp:spPr>
        <a:xfrm rot="5400000">
          <a:off x="4661966" y="-2543950"/>
          <a:ext cx="516780" cy="57343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Transportation is the spatial linking of a </a:t>
          </a:r>
          <a:r>
            <a:rPr lang="en-US" sz="1400" b="1" kern="1200" dirty="0"/>
            <a:t>derived demand</a:t>
          </a:r>
          <a:endParaRPr lang="en-US" sz="1400" kern="1200" dirty="0"/>
        </a:p>
      </dsp:txBody>
      <dsp:txXfrm rot="-5400000">
        <a:off x="2053205" y="90038"/>
        <a:ext cx="5709077" cy="466326"/>
      </dsp:txXfrm>
    </dsp:sp>
    <dsp:sp modelId="{B5CA6269-C9CB-4A0C-BC62-7DEDDD9C66D7}">
      <dsp:nvSpPr>
        <dsp:cNvPr id="0" name=""/>
        <dsp:cNvSpPr/>
      </dsp:nvSpPr>
      <dsp:spPr>
        <a:xfrm>
          <a:off x="1165470" y="214"/>
          <a:ext cx="887734" cy="645975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1</a:t>
          </a:r>
        </a:p>
      </dsp:txBody>
      <dsp:txXfrm>
        <a:off x="1197004" y="31748"/>
        <a:ext cx="824666" cy="582907"/>
      </dsp:txXfrm>
    </dsp:sp>
    <dsp:sp modelId="{6E6FC870-CD82-4FD7-A63A-5DDFA2269001}">
      <dsp:nvSpPr>
        <dsp:cNvPr id="0" name=""/>
        <dsp:cNvSpPr/>
      </dsp:nvSpPr>
      <dsp:spPr>
        <a:xfrm rot="5400000">
          <a:off x="4668837" y="-1865675"/>
          <a:ext cx="516780" cy="57343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Distance</a:t>
          </a:r>
          <a:r>
            <a:rPr lang="en-US" sz="1400" kern="1200" dirty="0"/>
            <a:t> is a relative concept involving space, time and effort</a:t>
          </a:r>
        </a:p>
      </dsp:txBody>
      <dsp:txXfrm rot="-5400000">
        <a:off x="2060076" y="768313"/>
        <a:ext cx="5709077" cy="466326"/>
      </dsp:txXfrm>
    </dsp:sp>
    <dsp:sp modelId="{4FF1F336-3409-4F1A-8B14-A64CB8B15871}">
      <dsp:nvSpPr>
        <dsp:cNvPr id="0" name=""/>
        <dsp:cNvSpPr/>
      </dsp:nvSpPr>
      <dsp:spPr>
        <a:xfrm>
          <a:off x="1165470" y="678488"/>
          <a:ext cx="894605" cy="645975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2</a:t>
          </a:r>
        </a:p>
      </dsp:txBody>
      <dsp:txXfrm>
        <a:off x="1197004" y="710022"/>
        <a:ext cx="831537" cy="582907"/>
      </dsp:txXfrm>
    </dsp:sp>
    <dsp:sp modelId="{409159B6-966E-4619-B42E-6969E5063E93}">
      <dsp:nvSpPr>
        <dsp:cNvPr id="0" name=""/>
        <dsp:cNvSpPr/>
      </dsp:nvSpPr>
      <dsp:spPr>
        <a:xfrm rot="5400000">
          <a:off x="4661966" y="-1187401"/>
          <a:ext cx="516780" cy="57343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Space</a:t>
          </a:r>
          <a:r>
            <a:rPr lang="en-US" sz="1400" kern="1200" dirty="0"/>
            <a:t> is at the same time a generator, a support and a constraint for mobility</a:t>
          </a:r>
        </a:p>
      </dsp:txBody>
      <dsp:txXfrm rot="-5400000">
        <a:off x="2053205" y="1446587"/>
        <a:ext cx="5709077" cy="466326"/>
      </dsp:txXfrm>
    </dsp:sp>
    <dsp:sp modelId="{A8AADC56-8BC5-4459-BC88-6E4F27D0F3CE}">
      <dsp:nvSpPr>
        <dsp:cNvPr id="0" name=""/>
        <dsp:cNvSpPr/>
      </dsp:nvSpPr>
      <dsp:spPr>
        <a:xfrm>
          <a:off x="1165470" y="1356762"/>
          <a:ext cx="887734" cy="645975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3</a:t>
          </a:r>
        </a:p>
      </dsp:txBody>
      <dsp:txXfrm>
        <a:off x="1197004" y="1388296"/>
        <a:ext cx="824666" cy="582907"/>
      </dsp:txXfrm>
    </dsp:sp>
    <dsp:sp modelId="{2C4C389F-A41C-438D-8E40-9C85A19A7FE9}">
      <dsp:nvSpPr>
        <dsp:cNvPr id="0" name=""/>
        <dsp:cNvSpPr/>
      </dsp:nvSpPr>
      <dsp:spPr>
        <a:xfrm rot="5400000">
          <a:off x="4661966" y="-509126"/>
          <a:ext cx="516780" cy="57343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The relation between space and time can </a:t>
          </a:r>
          <a:r>
            <a:rPr lang="en-US" sz="1400" b="1" kern="1200" dirty="0"/>
            <a:t>converge</a:t>
          </a:r>
          <a:r>
            <a:rPr lang="en-US" sz="1400" b="0" kern="1200" dirty="0"/>
            <a:t> or </a:t>
          </a:r>
          <a:r>
            <a:rPr lang="en-US" sz="1400" b="1" kern="1200" dirty="0"/>
            <a:t>diverge</a:t>
          </a:r>
          <a:endParaRPr lang="en-US" sz="1400" kern="1200" dirty="0"/>
        </a:p>
      </dsp:txBody>
      <dsp:txXfrm rot="-5400000">
        <a:off x="2053205" y="2124862"/>
        <a:ext cx="5709077" cy="466326"/>
      </dsp:txXfrm>
    </dsp:sp>
    <dsp:sp modelId="{0FD93795-84AD-420E-8579-AC5390C894DF}">
      <dsp:nvSpPr>
        <dsp:cNvPr id="0" name=""/>
        <dsp:cNvSpPr/>
      </dsp:nvSpPr>
      <dsp:spPr>
        <a:xfrm>
          <a:off x="1165470" y="2035037"/>
          <a:ext cx="887734" cy="645975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4</a:t>
          </a:r>
        </a:p>
      </dsp:txBody>
      <dsp:txXfrm>
        <a:off x="1197004" y="2066571"/>
        <a:ext cx="824666" cy="582907"/>
      </dsp:txXfrm>
    </dsp:sp>
    <dsp:sp modelId="{0031EB9F-5638-45D0-A1AC-B0F0F92E547E}">
      <dsp:nvSpPr>
        <dsp:cNvPr id="0" name=""/>
        <dsp:cNvSpPr/>
      </dsp:nvSpPr>
      <dsp:spPr>
        <a:xfrm rot="5400000">
          <a:off x="4661966" y="169147"/>
          <a:ext cx="516780" cy="57343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 </a:t>
          </a:r>
          <a:r>
            <a:rPr lang="en-US" sz="1400" b="1" kern="1200" dirty="0"/>
            <a:t>location</a:t>
          </a:r>
          <a:r>
            <a:rPr lang="en-US" sz="1400" kern="1200" dirty="0"/>
            <a:t> can be a central or an intermediate element of mobility</a:t>
          </a:r>
          <a:endParaRPr lang="en-US" sz="1400" b="1" kern="1200" dirty="0"/>
        </a:p>
      </dsp:txBody>
      <dsp:txXfrm rot="-5400000">
        <a:off x="2053205" y="2803136"/>
        <a:ext cx="5709077" cy="466326"/>
      </dsp:txXfrm>
    </dsp:sp>
    <dsp:sp modelId="{F634B007-3165-44C3-8018-38F108FF625A}">
      <dsp:nvSpPr>
        <dsp:cNvPr id="0" name=""/>
        <dsp:cNvSpPr/>
      </dsp:nvSpPr>
      <dsp:spPr>
        <a:xfrm>
          <a:off x="1165470" y="2713311"/>
          <a:ext cx="887734" cy="645975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5</a:t>
          </a:r>
        </a:p>
      </dsp:txBody>
      <dsp:txXfrm>
        <a:off x="1197004" y="2744845"/>
        <a:ext cx="824666" cy="582907"/>
      </dsp:txXfrm>
    </dsp:sp>
    <dsp:sp modelId="{853A01CC-C610-40A0-9745-212CAA577114}">
      <dsp:nvSpPr>
        <dsp:cNvPr id="0" name=""/>
        <dsp:cNvSpPr/>
      </dsp:nvSpPr>
      <dsp:spPr>
        <a:xfrm rot="5400000">
          <a:off x="4661966" y="847422"/>
          <a:ext cx="516780" cy="57343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To overcome </a:t>
          </a:r>
          <a:r>
            <a:rPr lang="en-US" sz="1400" b="1" kern="1200" dirty="0"/>
            <a:t>geography</a:t>
          </a:r>
          <a:r>
            <a:rPr lang="en-US" sz="1400" kern="1200" dirty="0"/>
            <a:t>, transportation must consume space</a:t>
          </a:r>
          <a:endParaRPr lang="en-US" sz="1400" b="1" kern="1200" dirty="0"/>
        </a:p>
      </dsp:txBody>
      <dsp:txXfrm rot="-5400000">
        <a:off x="2053205" y="3481411"/>
        <a:ext cx="5709077" cy="466326"/>
      </dsp:txXfrm>
    </dsp:sp>
    <dsp:sp modelId="{03238CA7-7CC3-4789-A6E6-5FAF8E804F9D}">
      <dsp:nvSpPr>
        <dsp:cNvPr id="0" name=""/>
        <dsp:cNvSpPr/>
      </dsp:nvSpPr>
      <dsp:spPr>
        <a:xfrm>
          <a:off x="1165470" y="3391586"/>
          <a:ext cx="887734" cy="645975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6</a:t>
          </a:r>
        </a:p>
      </dsp:txBody>
      <dsp:txXfrm>
        <a:off x="1197004" y="3423120"/>
        <a:ext cx="824666" cy="582907"/>
      </dsp:txXfrm>
    </dsp:sp>
    <dsp:sp modelId="{63F92E10-27D4-468F-B88D-E418B8DF3D8D}">
      <dsp:nvSpPr>
        <dsp:cNvPr id="0" name=""/>
        <dsp:cNvSpPr/>
      </dsp:nvSpPr>
      <dsp:spPr>
        <a:xfrm rot="5400000">
          <a:off x="4645000" y="1525696"/>
          <a:ext cx="516780" cy="57343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Transportation seeks </a:t>
          </a:r>
          <a:r>
            <a:rPr lang="en-US" sz="1400" b="1" kern="1200" dirty="0" err="1"/>
            <a:t>massification</a:t>
          </a:r>
          <a:r>
            <a:rPr lang="en-US" sz="1400" kern="1200" dirty="0"/>
            <a:t> but is constrained by </a:t>
          </a:r>
          <a:r>
            <a:rPr lang="en-US" sz="1400" b="1" kern="1200" dirty="0"/>
            <a:t>atomization</a:t>
          </a:r>
        </a:p>
      </dsp:txBody>
      <dsp:txXfrm rot="-5400000">
        <a:off x="2036239" y="4159685"/>
        <a:ext cx="5709077" cy="466326"/>
      </dsp:txXfrm>
    </dsp:sp>
    <dsp:sp modelId="{F311CC7A-2E30-41A4-84A7-42CD702EBBCE}">
      <dsp:nvSpPr>
        <dsp:cNvPr id="0" name=""/>
        <dsp:cNvSpPr/>
      </dsp:nvSpPr>
      <dsp:spPr>
        <a:xfrm>
          <a:off x="1165470" y="4069860"/>
          <a:ext cx="870768" cy="645975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7</a:t>
          </a:r>
        </a:p>
      </dsp:txBody>
      <dsp:txXfrm>
        <a:off x="1197004" y="4101394"/>
        <a:ext cx="807700" cy="582907"/>
      </dsp:txXfrm>
    </dsp:sp>
    <dsp:sp modelId="{42A82497-4892-45FC-BE04-362F6D264B89}">
      <dsp:nvSpPr>
        <dsp:cNvPr id="0" name=""/>
        <dsp:cNvSpPr/>
      </dsp:nvSpPr>
      <dsp:spPr>
        <a:xfrm rot="5400000">
          <a:off x="4631775" y="2203971"/>
          <a:ext cx="516780" cy="57343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Velocity</a:t>
          </a:r>
          <a:r>
            <a:rPr lang="en-US" sz="1400" kern="1200" dirty="0"/>
            <a:t> is a modal, intermodal and managerial effort</a:t>
          </a:r>
        </a:p>
      </dsp:txBody>
      <dsp:txXfrm rot="-5400000">
        <a:off x="2023014" y="4837960"/>
        <a:ext cx="5709077" cy="466326"/>
      </dsp:txXfrm>
    </dsp:sp>
    <dsp:sp modelId="{DFD3C5C1-5F64-440D-8E8A-FDAAAD090DEA}">
      <dsp:nvSpPr>
        <dsp:cNvPr id="0" name=""/>
        <dsp:cNvSpPr/>
      </dsp:nvSpPr>
      <dsp:spPr>
        <a:xfrm>
          <a:off x="1165470" y="4748135"/>
          <a:ext cx="857543" cy="645975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8</a:t>
          </a:r>
        </a:p>
      </dsp:txBody>
      <dsp:txXfrm>
        <a:off x="1197004" y="4779669"/>
        <a:ext cx="794475" cy="582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85971-E81D-43D5-870C-3C98D7D068F4}">
      <dsp:nvSpPr>
        <dsp:cNvPr id="0" name=""/>
        <dsp:cNvSpPr/>
      </dsp:nvSpPr>
      <dsp:spPr>
        <a:xfrm>
          <a:off x="0" y="0"/>
          <a:ext cx="8959850" cy="125375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Modes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Conveyances (vehicles) used to move passengers or freight.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Mobile elements of transportation.</a:t>
          </a:r>
        </a:p>
      </dsp:txBody>
      <dsp:txXfrm>
        <a:off x="1917345" y="0"/>
        <a:ext cx="7042504" cy="1253759"/>
      </dsp:txXfrm>
    </dsp:sp>
    <dsp:sp modelId="{D6D67343-7F08-4C92-987B-963515455738}">
      <dsp:nvSpPr>
        <dsp:cNvPr id="0" name=""/>
        <dsp:cNvSpPr/>
      </dsp:nvSpPr>
      <dsp:spPr>
        <a:xfrm>
          <a:off x="125375" y="125375"/>
          <a:ext cx="1791970" cy="1003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868D5-AA7F-4272-8765-7C7DFA07C294}">
      <dsp:nvSpPr>
        <dsp:cNvPr id="0" name=""/>
        <dsp:cNvSpPr/>
      </dsp:nvSpPr>
      <dsp:spPr>
        <a:xfrm>
          <a:off x="0" y="1379135"/>
          <a:ext cx="8959850" cy="125375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Infrastructures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Physical support of transport modes, such as routes and terminals.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Fixed elements of transportation.</a:t>
          </a:r>
        </a:p>
      </dsp:txBody>
      <dsp:txXfrm>
        <a:off x="1917345" y="1379135"/>
        <a:ext cx="7042504" cy="1253759"/>
      </dsp:txXfrm>
    </dsp:sp>
    <dsp:sp modelId="{FB931FFF-FC94-4860-8AC5-623D40C70DD2}">
      <dsp:nvSpPr>
        <dsp:cNvPr id="0" name=""/>
        <dsp:cNvSpPr/>
      </dsp:nvSpPr>
      <dsp:spPr>
        <a:xfrm>
          <a:off x="125375" y="1504510"/>
          <a:ext cx="1791970" cy="1003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1D9A4-F06C-4254-B288-382C59FDCB3C}">
      <dsp:nvSpPr>
        <dsp:cNvPr id="0" name=""/>
        <dsp:cNvSpPr/>
      </dsp:nvSpPr>
      <dsp:spPr>
        <a:xfrm>
          <a:off x="0" y="2758270"/>
          <a:ext cx="8959850" cy="125375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Networks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System of linked locations (nodes).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Functional and spatial organization of transportation. </a:t>
          </a:r>
        </a:p>
      </dsp:txBody>
      <dsp:txXfrm>
        <a:off x="1917345" y="2758270"/>
        <a:ext cx="7042504" cy="1253759"/>
      </dsp:txXfrm>
    </dsp:sp>
    <dsp:sp modelId="{46DD91FF-F9AA-4AD4-8F70-4090DD591C81}">
      <dsp:nvSpPr>
        <dsp:cNvPr id="0" name=""/>
        <dsp:cNvSpPr/>
      </dsp:nvSpPr>
      <dsp:spPr>
        <a:xfrm>
          <a:off x="125375" y="2883646"/>
          <a:ext cx="1791970" cy="1003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E5669-982A-46F7-BC0A-FD0F216E4D36}">
      <dsp:nvSpPr>
        <dsp:cNvPr id="0" name=""/>
        <dsp:cNvSpPr/>
      </dsp:nvSpPr>
      <dsp:spPr>
        <a:xfrm>
          <a:off x="0" y="4137405"/>
          <a:ext cx="8959850" cy="125375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Flows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Movements of people, freight and information over their network.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Flows have origins, intermediary locations and destinations.</a:t>
          </a:r>
        </a:p>
      </dsp:txBody>
      <dsp:txXfrm>
        <a:off x="1917345" y="4137405"/>
        <a:ext cx="7042504" cy="1253759"/>
      </dsp:txXfrm>
    </dsp:sp>
    <dsp:sp modelId="{884F1A41-7D0A-4F7E-AAA2-25906E3ADD90}">
      <dsp:nvSpPr>
        <dsp:cNvPr id="0" name=""/>
        <dsp:cNvSpPr/>
      </dsp:nvSpPr>
      <dsp:spPr>
        <a:xfrm>
          <a:off x="125375" y="4262781"/>
          <a:ext cx="1791970" cy="1003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E93EB-1986-4C45-9EB7-CF949CAC7F77}">
      <dsp:nvSpPr>
        <dsp:cNvPr id="0" name=""/>
        <dsp:cNvSpPr/>
      </dsp:nvSpPr>
      <dsp:spPr>
        <a:xfrm>
          <a:off x="0" y="39227"/>
          <a:ext cx="8959850" cy="234899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E3C2F-CFD3-471A-8CC6-92BF5119ADB9}">
      <dsp:nvSpPr>
        <dsp:cNvPr id="0" name=""/>
        <dsp:cNvSpPr/>
      </dsp:nvSpPr>
      <dsp:spPr>
        <a:xfrm>
          <a:off x="789029" y="67125"/>
          <a:ext cx="2971208" cy="22931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4C091-F4C9-49CC-87BF-C75256A27AE0}">
      <dsp:nvSpPr>
        <dsp:cNvPr id="0" name=""/>
        <dsp:cNvSpPr/>
      </dsp:nvSpPr>
      <dsp:spPr>
        <a:xfrm rot="10800000">
          <a:off x="269823" y="2427446"/>
          <a:ext cx="4009620" cy="296687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gency FB" panose="020B0503020202020204" pitchFamily="34" charset="0"/>
            </a:rPr>
            <a:t>Board, get off and transfer without assistance.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gency FB" panose="020B0503020202020204" pitchFamily="34" charset="0"/>
            </a:rPr>
            <a:t>Process information and act on it without assistance.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gency FB" panose="020B0503020202020204" pitchFamily="34" charset="0"/>
            </a:rPr>
            <a:t>Make choices between transport modes without assistance but often irrationally.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gency FB" panose="020B0503020202020204" pitchFamily="34" charset="0"/>
            </a:rPr>
            <a:t>Require travel accommodations related to comfort and safety.</a:t>
          </a:r>
        </a:p>
      </dsp:txBody>
      <dsp:txXfrm rot="10800000">
        <a:off x="361065" y="2427446"/>
        <a:ext cx="3827136" cy="2875636"/>
      </dsp:txXfrm>
    </dsp:sp>
    <dsp:sp modelId="{3A008A23-2247-4FE6-831D-76B3D259FEE6}">
      <dsp:nvSpPr>
        <dsp:cNvPr id="0" name=""/>
        <dsp:cNvSpPr/>
      </dsp:nvSpPr>
      <dsp:spPr>
        <a:xfrm>
          <a:off x="5199611" y="67125"/>
          <a:ext cx="2971208" cy="22931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6CCA0-4E8A-4C02-A031-7BB212A04053}">
      <dsp:nvSpPr>
        <dsp:cNvPr id="0" name=""/>
        <dsp:cNvSpPr/>
      </dsp:nvSpPr>
      <dsp:spPr>
        <a:xfrm rot="10800000">
          <a:off x="4680406" y="2427446"/>
          <a:ext cx="4009620" cy="296687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gency FB" panose="020B0503020202020204" pitchFamily="34" charset="0"/>
            </a:rPr>
            <a:t>Must be loaded, unloaded and transferred.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gency FB" panose="020B0503020202020204" pitchFamily="34" charset="0"/>
            </a:rPr>
            <a:t>Information must be processed through logistics managers.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u="none" strike="noStrike" kern="1200" cap="none" normalizeH="0" baseline="0" dirty="0">
              <a:ln>
                <a:noFill/>
              </a:ln>
              <a:effectLst/>
              <a:latin typeface="Agency FB" panose="020B0503020202020204" pitchFamily="34" charset="0"/>
            </a:rPr>
            <a:t>Logistics managers meet choices between transport modes rationally.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u="none" strike="noStrike" kern="1200" cap="none" normalizeH="0" baseline="0" dirty="0">
              <a:ln>
                <a:noFill/>
              </a:ln>
              <a:effectLst/>
              <a:latin typeface="Agency FB" panose="020B0503020202020204" pitchFamily="34" charset="0"/>
            </a:rPr>
            <a:t>Require limited travel accommodations.</a:t>
          </a:r>
          <a:endParaRPr lang="en-US" sz="1800" kern="1200" dirty="0">
            <a:latin typeface="Agency FB" panose="020B0503020202020204" pitchFamily="34" charset="0"/>
          </a:endParaRPr>
        </a:p>
      </dsp:txBody>
      <dsp:txXfrm rot="10800000">
        <a:off x="4771648" y="2427446"/>
        <a:ext cx="3827136" cy="287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3504E-51FD-E94A-9138-8A03CF87C31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68921-80F7-F843-90A2-7E3EDDBF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9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A91E9-58A5-44AD-ADB8-AB925CC5EC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8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g/cc: grams</a:t>
            </a:r>
            <a:r>
              <a:rPr lang="en-US" baseline="0" dirty="0"/>
              <a:t> per cubic centimeter.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5FE19-0A07-4E1E-B9A6-55A7408B803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87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D9B50-F864-4350-9188-9C083D44EAD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31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AD71C-14A6-428B-863B-1C66BED0182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70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39A7F-7261-466D-9348-831D0AB860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34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48E75-C352-4C79-8BF4-6D7CBB6907D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86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adapted from EU-funded Urban Transport Research Project Results, www.eu-portal.net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5FE19-0A07-4E1E-B9A6-55A7408B803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0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65BD5-FEB1-4765-AD8D-68200A0904E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Source: adapted from Tolley, R. and B. Turton (1995), p. 34. </a:t>
            </a:r>
          </a:p>
        </p:txBody>
      </p:sp>
    </p:spTree>
    <p:extLst>
      <p:ext uri="{BB962C8B-B14F-4D97-AF65-F5344CB8AC3E}">
        <p14:creationId xmlns:p14="http://schemas.microsoft.com/office/powerpoint/2010/main" val="3301807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5FE19-0A07-4E1E-B9A6-55A7408B803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2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7E328-CDC1-4ADA-9E33-B09AEE1CC32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Source: </a:t>
            </a:r>
            <a:r>
              <a:rPr lang="en-US" dirty="0" err="1"/>
              <a:t>Worldwatch</a:t>
            </a:r>
            <a:r>
              <a:rPr lang="en-US" dirty="0"/>
              <a:t> Institute and BTS.</a:t>
            </a:r>
          </a:p>
        </p:txBody>
      </p:sp>
    </p:spTree>
    <p:extLst>
      <p:ext uri="{BB962C8B-B14F-4D97-AF65-F5344CB8AC3E}">
        <p14:creationId xmlns:p14="http://schemas.microsoft.com/office/powerpoint/2010/main" val="4092797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8D562-FEAD-4166-8520-4D1084042E8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Source: BTS</a:t>
            </a:r>
          </a:p>
        </p:txBody>
      </p:sp>
    </p:spTree>
    <p:extLst>
      <p:ext uri="{BB962C8B-B14F-4D97-AF65-F5344CB8AC3E}">
        <p14:creationId xmlns:p14="http://schemas.microsoft.com/office/powerpoint/2010/main" val="405934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5FE19-0A07-4E1E-B9A6-55A7408B80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89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CE286-7D3E-4D38-BC44-FFEF0B0B45D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Source: UNDP Human Development Report 1999, p. 30.</a:t>
            </a:r>
          </a:p>
          <a:p>
            <a:r>
              <a:rPr lang="en-US" dirty="0"/>
              <a:t>The Eddington Transport Study (2006) </a:t>
            </a:r>
            <a:r>
              <a:rPr lang="en-US" dirty="0">
                <a:latin typeface="Arial" pitchFamily="34" charset="0"/>
              </a:rPr>
              <a:t>http://www.dft.gov.uk/162259/187604/206711/volume1</a:t>
            </a:r>
          </a:p>
        </p:txBody>
      </p:sp>
    </p:spTree>
    <p:extLst>
      <p:ext uri="{BB962C8B-B14F-4D97-AF65-F5344CB8AC3E}">
        <p14:creationId xmlns:p14="http://schemas.microsoft.com/office/powerpoint/2010/main" val="741123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Airfare</a:t>
            </a:r>
            <a:r>
              <a:rPr lang="en-US" baseline="0" dirty="0"/>
              <a:t> data from various web sources (full economy airfare). </a:t>
            </a:r>
            <a:r>
              <a:rPr lang="en-US" dirty="0"/>
              <a:t>Computer storage data from John C. McCallum, http://www.jcmit.com/diskprice.htm. Sea freight</a:t>
            </a:r>
            <a:r>
              <a:rPr lang="en-US" baseline="0" dirty="0"/>
              <a:t> rates data from </a:t>
            </a:r>
            <a:r>
              <a:rPr lang="en-US" dirty="0"/>
              <a:t>The Eddington Transport Study (2006) and from UNCTAD (after 1980). Telephone call data from various sources.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5FE19-0A07-4E1E-B9A6-55A7408B803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5FE19-0A07-4E1E-B9A6-55A7408B803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4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adapted </a:t>
            </a:r>
            <a:r>
              <a:rPr lang="en-US"/>
              <a:t>from OECD </a:t>
            </a:r>
            <a:r>
              <a:rPr lang="en-US" dirty="0"/>
              <a:t>(2009)  “Applications of Complexity Science for Public Policy: New Tools for Finding Unanticipated Consequences and Unrealized Opportunities”, Global Science Forum.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5FE19-0A07-4E1E-B9A6-55A7408B803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6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1D33B-33ED-453E-B47B-18D52630162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1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10ED4-4FD1-4FE6-8239-8F44886042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80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0117E-FD4B-42BC-A12D-560E663EC8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8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EDBB2-EF41-4CA5-A5D8-1CECDA46D3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09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12C1C-5547-4075-BB21-05BB9026261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5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F1FAE-7314-9944-B370-26FD1FA3F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C9C46E-2F78-0C41-9939-408EF5E42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18AFF-D304-904A-A860-6AC4BDCE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3448-D42C-4B4F-B4F8-94CDF6CFB907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BC41C3-DACC-3547-85E4-B5395426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2E107-7659-AC49-8809-71FFDE26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F1F0-33CA-8447-AC08-70FFEA255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7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92634-340F-E34A-AAE4-E6AC08AD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3F24D-810A-C043-B914-1864D432B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1A6F0-DF5D-CA4F-B782-1E9AB076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3448-D42C-4B4F-B4F8-94CDF6CFB907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3D3021-9325-E848-868A-105929EA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AF0B5E-9491-8E4A-96AB-D3242D38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F1F0-33CA-8447-AC08-70FFEA255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AE7FD6-B6E6-844B-86C6-10C7E9123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C21759-FBAE-5449-9DB9-FEADCD1BF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CF274-02C5-6A48-BD1A-C64B632A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3448-D42C-4B4F-B4F8-94CDF6CFB907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FC481-625E-FF47-A951-C444C3EC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CDE22-AECC-5749-8274-D0B41FC2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F1F0-33CA-8447-AC08-70FFEA255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1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FB98C-505B-C94C-96DC-4AF1898A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D294F7-1972-5B4A-9074-04639B7B7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2A366-18D9-4A4C-8E3A-57527F5F1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3448-D42C-4B4F-B4F8-94CDF6CFB907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6F2DE9-2B24-6E41-9BFB-0ABA542F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652C4F-DA1E-5149-B4C7-B3A82CBC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F1F0-33CA-8447-AC08-70FFEA255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0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EC63F-D348-5F42-8150-B36B1BC9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F9353F-0E25-E942-AA66-1A0D1C74A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247DB0-56F6-EE49-8124-DD577F6C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3448-D42C-4B4F-B4F8-94CDF6CFB907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62B87-A4DA-EB46-8383-6B6230E6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E190E-786B-BB4E-8466-588D062E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F1F0-33CA-8447-AC08-70FFEA255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5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9C7AD-C5CD-7846-BAE7-29827BAA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6652BA-B9C4-3D4E-9752-BA99FE1CA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92D6B4-8979-C34D-992B-9A0F6DF0A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77DC53-B8B6-1746-AB47-CA50C870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3448-D42C-4B4F-B4F8-94CDF6CFB907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3B632D-B37E-C64C-BB32-77FF8970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7FC54B-0C20-214A-9524-293B9CC1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F1F0-33CA-8447-AC08-70FFEA255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8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451F-77A0-834E-9429-981DC140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B47C6E-A996-494C-8B5C-F51065D8B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4B7E77-FDE5-E04A-AC7D-67E1DFA87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AB65AC-2A6E-5345-B620-76B463D0E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E2DECF-C75E-4D44-B0D9-D55BD4831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9C6149-127A-1E44-AE0A-80437596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3448-D42C-4B4F-B4F8-94CDF6CFB907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32DAA0-884C-3D4D-9F5A-544DDA82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B50CD4-D215-8644-8207-F09ECE74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F1F0-33CA-8447-AC08-70FFEA255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8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D29BF-C618-EB4A-8D8B-058A34E6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87E3DB-6175-1E41-83AC-31B028AD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3448-D42C-4B4F-B4F8-94CDF6CFB907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B87DD1-A478-0344-BD9C-673D2DC1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D0C0FE-919F-D249-8C01-E443F207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F1F0-33CA-8447-AC08-70FFEA255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5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826AE6-AFCF-7F42-8608-935F8E42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3448-D42C-4B4F-B4F8-94CDF6CFB907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4D612F-26FA-7A4A-80C7-9EE1E1F1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0FE91E-3FE1-3043-A178-31808A04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F1F0-33CA-8447-AC08-70FFEA255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5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2F2A3-1878-AB47-B1C6-2D147B0D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3BCC6-8F77-BE43-AC70-B1E2005CA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0AA6FF-7B31-B140-B99A-51DF2ABEA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0B5258-3662-F047-92BE-9ADC3196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3448-D42C-4B4F-B4F8-94CDF6CFB907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8E4DEB-3D28-5645-BE3E-19E1F454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F45028-1409-684F-9AD6-4A87937E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F1F0-33CA-8447-AC08-70FFEA255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1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3A238-6FD6-9945-B5BF-8A5E14D8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C575F8-5F51-FC43-8614-999ABA987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A7250F-5812-7343-88EA-B8040BD47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9BFFF-8B01-A945-956E-564A736F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3448-D42C-4B4F-B4F8-94CDF6CFB907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6B64FF-596A-7A48-873E-BE0089CB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089CCC-6054-0647-B438-C930F57D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F1F0-33CA-8447-AC08-70FFEA255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2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C9B3A-10F9-254B-9202-931C097D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7C28AF-A755-1D4A-B530-1BED864BF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09AB11-1CD3-4043-80A1-E04534324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73448-D42C-4B4F-B4F8-94CDF6CFB907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DC14B-73A6-3444-93FE-5BA0E3953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9C582C-350F-A243-A71D-6DF5D0360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F1F0-33CA-8447-AC08-70FFEA255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6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733" y="761766"/>
            <a:ext cx="8930598" cy="57195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40"/>
              </a:spcBef>
            </a:pPr>
            <a:r>
              <a:rPr lang="en-US" sz="3600" dirty="0">
                <a:latin typeface="PT Sans" panose="020B0503020203020204" pitchFamily="34" charset="-52"/>
              </a:rPr>
              <a:t>AL-FARABI KAZAKH NATIONAL UNIVERSITY</a:t>
            </a:r>
            <a:r>
              <a:rPr lang="ru-RU" sz="3600" dirty="0">
                <a:latin typeface="PT Sans" panose="020B0503020203020204" pitchFamily="34" charset="-52"/>
              </a:rPr>
              <a:t> </a:t>
            </a:r>
            <a:endParaRPr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8734" y="1823710"/>
            <a:ext cx="8230984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en-US" sz="2000" dirty="0">
                <a:latin typeface="PT Sans" panose="020B0503020203020204" pitchFamily="34" charset="-52"/>
              </a:rPr>
              <a:t>Department of Recreational geography and tourism</a:t>
            </a:r>
            <a:r>
              <a:rPr lang="en-US" sz="2000" spc="-47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9D5EB-7799-49F6-AC59-525B93387E7E}"/>
              </a:ext>
            </a:extLst>
          </p:cNvPr>
          <p:cNvSpPr txBox="1"/>
          <p:nvPr/>
        </p:nvSpPr>
        <p:spPr>
          <a:xfrm>
            <a:off x="1413077" y="2900706"/>
            <a:ext cx="824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PT Sans" panose="020B0503020203020204" pitchFamily="34" charset="-52"/>
                <a:ea typeface="PT Sans" panose="020B0503020203020204" pitchFamily="34" charset="-52"/>
              </a:rPr>
              <a:t>Transportation in Tourism</a:t>
            </a:r>
            <a:endParaRPr lang="ru-RU" sz="48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3078" y="41606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933">
              <a:spcBef>
                <a:spcPts val="2047"/>
              </a:spcBef>
            </a:pPr>
            <a:r>
              <a:rPr lang="en-US" sz="2000" dirty="0">
                <a:latin typeface="PT Sans" panose="020B0503020203020204" pitchFamily="34" charset="-52"/>
                <a:cs typeface="Arial" panose="020B0604020202020204" pitchFamily="34" charset="0"/>
              </a:rPr>
              <a:t>Assipova Zhanna</a:t>
            </a:r>
            <a:endParaRPr lang="ru-RU" sz="20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6933">
              <a:spcBef>
                <a:spcPts val="7"/>
              </a:spcBef>
            </a:pPr>
            <a:r>
              <a:rPr lang="en-US" sz="2000" spc="-7" dirty="0">
                <a:latin typeface="PT Sans" panose="020B0503020203020204" pitchFamily="34" charset="-52"/>
                <a:cs typeface="Arial" panose="020B0604020202020204" pitchFamily="34" charset="0"/>
              </a:rPr>
              <a:t>PhD</a:t>
            </a:r>
            <a:r>
              <a:rPr lang="en-US" sz="2000" spc="-7">
                <a:latin typeface="PT Sans" panose="020B0503020203020204" pitchFamily="34" charset="-52"/>
                <a:cs typeface="Arial" panose="020B0604020202020204" pitchFamily="34" charset="0"/>
              </a:rPr>
              <a:t>, associate </a:t>
            </a:r>
            <a:r>
              <a:rPr lang="en-US" sz="2000" spc="-7" dirty="0">
                <a:latin typeface="PT Sans" panose="020B0503020203020204" pitchFamily="34" charset="-52"/>
                <a:cs typeface="Arial" panose="020B0604020202020204" pitchFamily="34" charset="0"/>
              </a:rPr>
              <a:t>professor </a:t>
            </a:r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F8D68-4421-B04B-994D-7EB164C9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67" y="494240"/>
            <a:ext cx="1502019" cy="16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1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 bwMode="auto">
          <a:xfrm>
            <a:off x="3827970" y="1567871"/>
            <a:ext cx="4460960" cy="4460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itchFamily="34" charset="0"/>
            </a:endParaRPr>
          </a:p>
        </p:txBody>
      </p:sp>
      <p:sp>
        <p:nvSpPr>
          <p:cNvPr id="215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Transport System</a:t>
            </a: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4432794" y="2013209"/>
            <a:ext cx="3291968" cy="2834640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latin typeface="Agency FB" pitchFamily="34" charset="0"/>
              <a:cs typeface="Calibri" pitchFamily="34" charset="0"/>
            </a:endParaRPr>
          </a:p>
        </p:txBody>
      </p:sp>
      <p:sp>
        <p:nvSpPr>
          <p:cNvPr id="26" name="Oval 17"/>
          <p:cNvSpPr>
            <a:spLocks noChangeAspect="1" noChangeArrowheads="1"/>
          </p:cNvSpPr>
          <p:nvPr/>
        </p:nvSpPr>
        <p:spPr bwMode="auto">
          <a:xfrm>
            <a:off x="6175932" y="3716114"/>
            <a:ext cx="1012913" cy="101291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2">
                <a:lumMod val="90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gency FB" pitchFamily="34" charset="0"/>
              <a:cs typeface="Calibri" pitchFamily="34" charset="0"/>
            </a:endParaRPr>
          </a:p>
        </p:txBody>
      </p:sp>
      <p:sp>
        <p:nvSpPr>
          <p:cNvPr id="27" name="Oval 16"/>
          <p:cNvSpPr>
            <a:spLocks noChangeAspect="1" noChangeArrowheads="1"/>
          </p:cNvSpPr>
          <p:nvPr/>
        </p:nvSpPr>
        <p:spPr bwMode="auto">
          <a:xfrm>
            <a:off x="4974460" y="3722773"/>
            <a:ext cx="1012913" cy="101291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2">
                <a:lumMod val="90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gency FB" pitchFamily="34" charset="0"/>
              <a:cs typeface="Calibri" pitchFamily="34" charset="0"/>
            </a:endParaRPr>
          </a:p>
        </p:txBody>
      </p:sp>
      <p:sp>
        <p:nvSpPr>
          <p:cNvPr id="28" name="Oval 15"/>
          <p:cNvSpPr>
            <a:spLocks noChangeAspect="1" noChangeArrowheads="1"/>
          </p:cNvSpPr>
          <p:nvPr/>
        </p:nvSpPr>
        <p:spPr bwMode="auto">
          <a:xfrm>
            <a:off x="5572322" y="2682015"/>
            <a:ext cx="1012913" cy="101291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2">
                <a:lumMod val="90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gency FB" pitchFamily="34" charset="0"/>
              <a:cs typeface="Calibri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683032" y="3043950"/>
            <a:ext cx="9585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FFFFFF">
                      <a:alpha val="43000"/>
                    </a:srgbClr>
                  </a:outerShdw>
                </a:effectLst>
                <a:latin typeface="Agency FB" pitchFamily="34" charset="0"/>
                <a:cs typeface="Calibri" pitchFamily="34" charset="0"/>
              </a:rPr>
              <a:t>Passengers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238966" y="4113647"/>
            <a:ext cx="64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FFFFFF">
                      <a:alpha val="43000"/>
                    </a:srgbClr>
                  </a:outerShdw>
                </a:effectLst>
                <a:latin typeface="Agency FB" pitchFamily="34" charset="0"/>
                <a:cs typeface="Calibri" pitchFamily="34" charset="0"/>
              </a:rPr>
              <a:t>Freight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292369" y="4113647"/>
            <a:ext cx="10740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FFFFFF">
                      <a:alpha val="43000"/>
                    </a:srgbClr>
                  </a:outerShdw>
                </a:effectLst>
                <a:latin typeface="Agency FB" pitchFamily="34" charset="0"/>
                <a:cs typeface="Calibri" pitchFamily="34" charset="0"/>
              </a:rPr>
              <a:t>Information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7288229" y="4462392"/>
            <a:ext cx="1645920" cy="100584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257524" y="4462392"/>
            <a:ext cx="1645920" cy="100584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gency FB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264207" y="1207140"/>
            <a:ext cx="1645920" cy="100584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itchFamily="34" charset="0"/>
            </a:endParaRP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5490860" y="1377844"/>
            <a:ext cx="1210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latin typeface="Agency FB" pitchFamily="34" charset="0"/>
                <a:cs typeface="Calibri" pitchFamily="34" charset="0"/>
              </a:rPr>
              <a:t>Volume</a:t>
            </a:r>
          </a:p>
          <a:p>
            <a:pPr algn="ctr"/>
            <a:r>
              <a:rPr lang="en-US" b="1" i="1" dirty="0">
                <a:latin typeface="Agency FB" pitchFamily="34" charset="0"/>
                <a:cs typeface="Calibri" pitchFamily="34" charset="0"/>
              </a:rPr>
              <a:t>Frequency</a:t>
            </a: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7390480" y="4457265"/>
            <a:ext cx="14414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latin typeface="Agency FB" pitchFamily="34" charset="0"/>
                <a:cs typeface="Calibri" pitchFamily="34" charset="0"/>
              </a:rPr>
              <a:t>Origins</a:t>
            </a:r>
          </a:p>
          <a:p>
            <a:pPr algn="ctr"/>
            <a:r>
              <a:rPr lang="en-US" b="1" i="1" dirty="0">
                <a:latin typeface="Agency FB" pitchFamily="34" charset="0"/>
                <a:cs typeface="Calibri" pitchFamily="34" charset="0"/>
              </a:rPr>
              <a:t>Destinations</a:t>
            </a:r>
          </a:p>
          <a:p>
            <a:pPr algn="ctr"/>
            <a:r>
              <a:rPr lang="en-US" b="1" i="1" dirty="0">
                <a:latin typeface="Agency FB" pitchFamily="34" charset="0"/>
                <a:cs typeface="Calibri" pitchFamily="34" charset="0"/>
              </a:rPr>
              <a:t>Intermediacy</a:t>
            </a:r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3553459" y="4589560"/>
            <a:ext cx="10567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latin typeface="Agency FB" pitchFamily="34" charset="0"/>
                <a:cs typeface="Calibri" pitchFamily="34" charset="0"/>
              </a:rPr>
              <a:t>Linkages</a:t>
            </a:r>
          </a:p>
          <a:p>
            <a:pPr algn="ctr"/>
            <a:r>
              <a:rPr lang="en-US" b="1" i="1" dirty="0">
                <a:latin typeface="Agency FB" pitchFamily="34" charset="0"/>
                <a:cs typeface="Calibri" pitchFamily="34" charset="0"/>
              </a:rPr>
              <a:t>Capacity</a:t>
            </a:r>
          </a:p>
        </p:txBody>
      </p:sp>
      <p:sp>
        <p:nvSpPr>
          <p:cNvPr id="36876" name="Text Box 10"/>
          <p:cNvSpPr txBox="1">
            <a:spLocks noChangeArrowheads="1"/>
          </p:cNvSpPr>
          <p:nvPr/>
        </p:nvSpPr>
        <p:spPr bwMode="auto">
          <a:xfrm>
            <a:off x="5699062" y="1058179"/>
            <a:ext cx="101886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Demand</a:t>
            </a:r>
          </a:p>
        </p:txBody>
      </p:sp>
      <p:sp>
        <p:nvSpPr>
          <p:cNvPr id="36874" name="Text Box 8"/>
          <p:cNvSpPr txBox="1">
            <a:spLocks noChangeArrowheads="1"/>
          </p:cNvSpPr>
          <p:nvPr/>
        </p:nvSpPr>
        <p:spPr bwMode="auto">
          <a:xfrm>
            <a:off x="7832099" y="5325395"/>
            <a:ext cx="76238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Nodes</a:t>
            </a:r>
          </a:p>
        </p:txBody>
      </p:sp>
      <p:sp>
        <p:nvSpPr>
          <p:cNvPr id="36875" name="Text Box 9"/>
          <p:cNvSpPr txBox="1">
            <a:spLocks noChangeArrowheads="1"/>
          </p:cNvSpPr>
          <p:nvPr/>
        </p:nvSpPr>
        <p:spPr bwMode="auto">
          <a:xfrm>
            <a:off x="3623436" y="5306824"/>
            <a:ext cx="114710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Networks</a:t>
            </a:r>
          </a:p>
        </p:txBody>
      </p:sp>
      <p:sp>
        <p:nvSpPr>
          <p:cNvPr id="2" name="Left-Right Arrow 1"/>
          <p:cNvSpPr/>
          <p:nvPr/>
        </p:nvSpPr>
        <p:spPr>
          <a:xfrm rot="18000000">
            <a:off x="3738960" y="3048281"/>
            <a:ext cx="2194560" cy="548640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8" name="Text Box 20"/>
          <p:cNvSpPr txBox="1">
            <a:spLocks noChangeArrowheads="1"/>
          </p:cNvSpPr>
          <p:nvPr/>
        </p:nvSpPr>
        <p:spPr bwMode="auto">
          <a:xfrm rot="18000000">
            <a:off x="3988535" y="3112566"/>
            <a:ext cx="1693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Infrastructures</a:t>
            </a:r>
          </a:p>
        </p:txBody>
      </p:sp>
      <p:sp>
        <p:nvSpPr>
          <p:cNvPr id="32" name="Left-Right Arrow 31"/>
          <p:cNvSpPr/>
          <p:nvPr/>
        </p:nvSpPr>
        <p:spPr>
          <a:xfrm rot="3600000">
            <a:off x="6215727" y="3048281"/>
            <a:ext cx="2194560" cy="548640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7" name="Text Box 19"/>
          <p:cNvSpPr txBox="1">
            <a:spLocks noChangeArrowheads="1"/>
          </p:cNvSpPr>
          <p:nvPr/>
        </p:nvSpPr>
        <p:spPr bwMode="auto">
          <a:xfrm rot="3600000">
            <a:off x="6763875" y="3145877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Locations</a:t>
            </a:r>
          </a:p>
        </p:txBody>
      </p:sp>
      <p:sp>
        <p:nvSpPr>
          <p:cNvPr id="33" name="Left-Right Arrow 32"/>
          <p:cNvSpPr/>
          <p:nvPr/>
        </p:nvSpPr>
        <p:spPr>
          <a:xfrm>
            <a:off x="4992320" y="4945251"/>
            <a:ext cx="2194560" cy="548640"/>
          </a:xfrm>
          <a:prstGeom prst="leftRightArrow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9" name="Text Box 21"/>
          <p:cNvSpPr txBox="1">
            <a:spLocks noChangeArrowheads="1"/>
          </p:cNvSpPr>
          <p:nvPr/>
        </p:nvSpPr>
        <p:spPr bwMode="auto">
          <a:xfrm>
            <a:off x="5752810" y="5041655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Flows</a:t>
            </a:r>
          </a:p>
        </p:txBody>
      </p:sp>
    </p:spTree>
    <p:extLst>
      <p:ext uri="{BB962C8B-B14F-4D97-AF65-F5344CB8AC3E}">
        <p14:creationId xmlns:p14="http://schemas.microsoft.com/office/powerpoint/2010/main" val="19601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5078695" y="2710965"/>
            <a:ext cx="2194560" cy="21945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26646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Dimensions of Transport Geography</a:t>
            </a:r>
          </a:p>
        </p:txBody>
      </p:sp>
      <p:sp>
        <p:nvSpPr>
          <p:cNvPr id="26627" name="AutoShape 25"/>
          <p:cNvSpPr>
            <a:spLocks noChangeArrowheads="1"/>
          </p:cNvSpPr>
          <p:nvPr/>
        </p:nvSpPr>
        <p:spPr bwMode="auto">
          <a:xfrm>
            <a:off x="3706814" y="1293814"/>
            <a:ext cx="4956175" cy="49561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43" y="10800"/>
                </a:moveTo>
                <a:cubicBezTo>
                  <a:pt x="1343" y="16023"/>
                  <a:pt x="5577" y="20257"/>
                  <a:pt x="10800" y="20257"/>
                </a:cubicBezTo>
                <a:cubicBezTo>
                  <a:pt x="16023" y="20257"/>
                  <a:pt x="20257" y="16023"/>
                  <a:pt x="20257" y="10800"/>
                </a:cubicBezTo>
                <a:cubicBezTo>
                  <a:pt x="20257" y="5577"/>
                  <a:pt x="16023" y="1343"/>
                  <a:pt x="10800" y="1343"/>
                </a:cubicBezTo>
                <a:cubicBezTo>
                  <a:pt x="5577" y="1343"/>
                  <a:pt x="1343" y="5577"/>
                  <a:pt x="1343" y="1080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7415213" y="3609975"/>
            <a:ext cx="762000" cy="420688"/>
          </a:xfrm>
          <a:prstGeom prst="leftRightArrow">
            <a:avLst>
              <a:gd name="adj1" fmla="val 50000"/>
              <a:gd name="adj2" fmla="val 36226"/>
            </a:avLst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6630" name="AutoShape 10"/>
          <p:cNvSpPr>
            <a:spLocks noChangeArrowheads="1"/>
          </p:cNvSpPr>
          <p:nvPr/>
        </p:nvSpPr>
        <p:spPr bwMode="auto">
          <a:xfrm>
            <a:off x="4167188" y="3573464"/>
            <a:ext cx="762000" cy="420687"/>
          </a:xfrm>
          <a:prstGeom prst="leftRightArrow">
            <a:avLst>
              <a:gd name="adj1" fmla="val 50000"/>
              <a:gd name="adj2" fmla="val 36226"/>
            </a:avLst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6631" name="AutoShape 11"/>
          <p:cNvSpPr>
            <a:spLocks noChangeArrowheads="1"/>
          </p:cNvSpPr>
          <p:nvPr/>
        </p:nvSpPr>
        <p:spPr bwMode="auto">
          <a:xfrm rot="-5400000">
            <a:off x="5796757" y="5191920"/>
            <a:ext cx="762000" cy="420687"/>
          </a:xfrm>
          <a:prstGeom prst="leftRightArrow">
            <a:avLst>
              <a:gd name="adj1" fmla="val 50000"/>
              <a:gd name="adj2" fmla="val 36226"/>
            </a:avLst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6632" name="AutoShape 12"/>
          <p:cNvSpPr>
            <a:spLocks noChangeArrowheads="1"/>
          </p:cNvSpPr>
          <p:nvPr/>
        </p:nvSpPr>
        <p:spPr bwMode="auto">
          <a:xfrm rot="-5400000">
            <a:off x="5796757" y="1915320"/>
            <a:ext cx="762000" cy="420687"/>
          </a:xfrm>
          <a:prstGeom prst="leftRightArrow">
            <a:avLst>
              <a:gd name="adj1" fmla="val 50000"/>
              <a:gd name="adj2" fmla="val 36226"/>
            </a:avLst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6633" name="AutoShape 16"/>
          <p:cNvSpPr>
            <a:spLocks noChangeArrowheads="1"/>
          </p:cNvSpPr>
          <p:nvPr/>
        </p:nvSpPr>
        <p:spPr bwMode="auto">
          <a:xfrm rot="-2700000">
            <a:off x="4672013" y="4716464"/>
            <a:ext cx="762000" cy="420687"/>
          </a:xfrm>
          <a:prstGeom prst="leftRightArrow">
            <a:avLst>
              <a:gd name="adj1" fmla="val 50000"/>
              <a:gd name="adj2" fmla="val 36226"/>
            </a:avLst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6634" name="AutoShape 17"/>
          <p:cNvSpPr>
            <a:spLocks noChangeArrowheads="1"/>
          </p:cNvSpPr>
          <p:nvPr/>
        </p:nvSpPr>
        <p:spPr bwMode="auto">
          <a:xfrm rot="-2700000">
            <a:off x="6958013" y="2411414"/>
            <a:ext cx="762000" cy="420687"/>
          </a:xfrm>
          <a:prstGeom prst="leftRightArrow">
            <a:avLst>
              <a:gd name="adj1" fmla="val 50000"/>
              <a:gd name="adj2" fmla="val 36226"/>
            </a:avLst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6635" name="AutoShape 18"/>
          <p:cNvSpPr>
            <a:spLocks noChangeArrowheads="1"/>
          </p:cNvSpPr>
          <p:nvPr/>
        </p:nvSpPr>
        <p:spPr bwMode="auto">
          <a:xfrm rot="2700000">
            <a:off x="6939757" y="4734720"/>
            <a:ext cx="762000" cy="420687"/>
          </a:xfrm>
          <a:prstGeom prst="leftRightArrow">
            <a:avLst>
              <a:gd name="adj1" fmla="val 50000"/>
              <a:gd name="adj2" fmla="val 36226"/>
            </a:avLst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6636" name="AutoShape 19"/>
          <p:cNvSpPr>
            <a:spLocks noChangeArrowheads="1"/>
          </p:cNvSpPr>
          <p:nvPr/>
        </p:nvSpPr>
        <p:spPr bwMode="auto">
          <a:xfrm rot="2700000">
            <a:off x="4577557" y="2448720"/>
            <a:ext cx="762000" cy="420687"/>
          </a:xfrm>
          <a:prstGeom prst="leftRightArrow">
            <a:avLst>
              <a:gd name="adj1" fmla="val 50000"/>
              <a:gd name="adj2" fmla="val 36226"/>
            </a:avLst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6638" name="Oval 27"/>
          <p:cNvSpPr>
            <a:spLocks noChangeArrowheads="1"/>
          </p:cNvSpPr>
          <p:nvPr/>
        </p:nvSpPr>
        <p:spPr bwMode="auto">
          <a:xfrm>
            <a:off x="5461000" y="1109663"/>
            <a:ext cx="1435100" cy="59055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Agency FB" panose="020B0503020202020204" pitchFamily="34" charset="0"/>
                <a:cs typeface="Calibri" pitchFamily="34" charset="0"/>
              </a:rPr>
              <a:t>Environment</a:t>
            </a:r>
          </a:p>
        </p:txBody>
      </p:sp>
      <p:sp>
        <p:nvSpPr>
          <p:cNvPr id="26639" name="Oval 28"/>
          <p:cNvSpPr>
            <a:spLocks noChangeArrowheads="1"/>
          </p:cNvSpPr>
          <p:nvPr/>
        </p:nvSpPr>
        <p:spPr bwMode="auto">
          <a:xfrm rot="2700000">
            <a:off x="7172325" y="1803400"/>
            <a:ext cx="1435100" cy="59055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Agency FB" panose="020B0503020202020204" pitchFamily="34" charset="0"/>
                <a:cs typeface="Calibri" pitchFamily="34" charset="0"/>
              </a:rPr>
              <a:t>Engineering</a:t>
            </a:r>
          </a:p>
        </p:txBody>
      </p:sp>
      <p:sp>
        <p:nvSpPr>
          <p:cNvPr id="26640" name="Oval 29"/>
          <p:cNvSpPr>
            <a:spLocks noChangeArrowheads="1"/>
          </p:cNvSpPr>
          <p:nvPr/>
        </p:nvSpPr>
        <p:spPr bwMode="auto">
          <a:xfrm rot="5400000">
            <a:off x="7802563" y="3498850"/>
            <a:ext cx="1435100" cy="59055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Agency FB" panose="020B0503020202020204" pitchFamily="34" charset="0"/>
                <a:cs typeface="Calibri" pitchFamily="34" charset="0"/>
              </a:rPr>
              <a:t>Technology</a:t>
            </a:r>
          </a:p>
        </p:txBody>
      </p:sp>
      <p:sp>
        <p:nvSpPr>
          <p:cNvPr id="26641" name="Oval 30"/>
          <p:cNvSpPr>
            <a:spLocks noChangeArrowheads="1"/>
          </p:cNvSpPr>
          <p:nvPr/>
        </p:nvSpPr>
        <p:spPr bwMode="auto">
          <a:xfrm rot="-2700000">
            <a:off x="7131050" y="5133975"/>
            <a:ext cx="1435100" cy="59055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Agency FB" panose="020B0503020202020204" pitchFamily="34" charset="0"/>
                <a:cs typeface="Calibri" pitchFamily="34" charset="0"/>
              </a:rPr>
              <a:t>Planning</a:t>
            </a:r>
          </a:p>
          <a:p>
            <a:pPr algn="ctr"/>
            <a:r>
              <a:rPr lang="en-US" sz="1600" b="1">
                <a:latin typeface="Agency FB" panose="020B0503020202020204" pitchFamily="34" charset="0"/>
                <a:cs typeface="Calibri" pitchFamily="34" charset="0"/>
              </a:rPr>
              <a:t>Policy</a:t>
            </a:r>
          </a:p>
        </p:txBody>
      </p:sp>
      <p:sp>
        <p:nvSpPr>
          <p:cNvPr id="26642" name="Oval 31"/>
          <p:cNvSpPr>
            <a:spLocks noChangeArrowheads="1"/>
          </p:cNvSpPr>
          <p:nvPr/>
        </p:nvSpPr>
        <p:spPr bwMode="auto">
          <a:xfrm>
            <a:off x="5464202" y="5827713"/>
            <a:ext cx="1435100" cy="59055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latin typeface="Agency FB" panose="020B0503020202020204" pitchFamily="34" charset="0"/>
                <a:cs typeface="Calibri" pitchFamily="34" charset="0"/>
              </a:rPr>
              <a:t>History</a:t>
            </a:r>
          </a:p>
        </p:txBody>
      </p:sp>
      <p:sp>
        <p:nvSpPr>
          <p:cNvPr id="26643" name="Oval 32"/>
          <p:cNvSpPr>
            <a:spLocks noChangeArrowheads="1"/>
          </p:cNvSpPr>
          <p:nvPr/>
        </p:nvSpPr>
        <p:spPr bwMode="auto">
          <a:xfrm rot="2700000">
            <a:off x="3836988" y="5154613"/>
            <a:ext cx="1435100" cy="59055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Sociology</a:t>
            </a:r>
          </a:p>
          <a:p>
            <a:pPr algn="ctr">
              <a:lnSpc>
                <a:spcPct val="9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Demography</a:t>
            </a:r>
          </a:p>
        </p:txBody>
      </p:sp>
      <p:sp>
        <p:nvSpPr>
          <p:cNvPr id="26644" name="Oval 33"/>
          <p:cNvSpPr>
            <a:spLocks noChangeArrowheads="1"/>
          </p:cNvSpPr>
          <p:nvPr/>
        </p:nvSpPr>
        <p:spPr bwMode="auto">
          <a:xfrm rot="-5400000">
            <a:off x="3111500" y="3471890"/>
            <a:ext cx="1435100" cy="59055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latin typeface="Agency FB" panose="020B0503020202020204" pitchFamily="34" charset="0"/>
                <a:cs typeface="Calibri" pitchFamily="34" charset="0"/>
              </a:rPr>
              <a:t>Economics</a:t>
            </a:r>
          </a:p>
        </p:txBody>
      </p:sp>
      <p:sp>
        <p:nvSpPr>
          <p:cNvPr id="26645" name="Oval 34"/>
          <p:cNvSpPr>
            <a:spLocks noChangeArrowheads="1"/>
          </p:cNvSpPr>
          <p:nvPr/>
        </p:nvSpPr>
        <p:spPr bwMode="auto">
          <a:xfrm rot="-2700000">
            <a:off x="3708400" y="1865313"/>
            <a:ext cx="1435100" cy="59055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gency FB" panose="020B0503020202020204" pitchFamily="34" charset="0"/>
                <a:cs typeface="Calibri" pitchFamily="34" charset="0"/>
              </a:rPr>
              <a:t>Mathematics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Agency FB" panose="020B0503020202020204" pitchFamily="34" charset="0"/>
                <a:cs typeface="Calibri" pitchFamily="34" charset="0"/>
              </a:rPr>
              <a:t>Computer science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989405" y="2554994"/>
            <a:ext cx="2377440" cy="2011680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222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" name="Oval 17"/>
          <p:cNvSpPr>
            <a:spLocks noChangeAspect="1" noChangeArrowheads="1"/>
          </p:cNvSpPr>
          <p:nvPr/>
        </p:nvSpPr>
        <p:spPr bwMode="auto">
          <a:xfrm>
            <a:off x="6273403" y="3773338"/>
            <a:ext cx="731520" cy="7315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2">
                <a:lumMod val="90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6" name="Oval 16"/>
          <p:cNvSpPr>
            <a:spLocks noChangeAspect="1" noChangeArrowheads="1"/>
          </p:cNvSpPr>
          <p:nvPr/>
        </p:nvSpPr>
        <p:spPr bwMode="auto">
          <a:xfrm>
            <a:off x="5380592" y="3778146"/>
            <a:ext cx="731520" cy="7315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2">
                <a:lumMod val="90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7" name="Oval 15"/>
          <p:cNvSpPr>
            <a:spLocks noChangeAspect="1" noChangeArrowheads="1"/>
          </p:cNvSpPr>
          <p:nvPr/>
        </p:nvSpPr>
        <p:spPr bwMode="auto">
          <a:xfrm>
            <a:off x="5832620" y="3022922"/>
            <a:ext cx="731520" cy="7315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2">
                <a:lumMod val="90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892207" y="3269111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 dirty="0">
                <a:effectLst>
                  <a:outerShdw blurRad="38100" dist="38100" dir="2700000" algn="tl">
                    <a:srgbClr val="FFFFFF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Calibri" pitchFamily="34" charset="0"/>
              </a:rPr>
              <a:t>Passengers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559603" y="4052539"/>
            <a:ext cx="48615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 dirty="0">
                <a:effectLst>
                  <a:outerShdw blurRad="38100" dist="38100" dir="2700000" algn="tl">
                    <a:srgbClr val="FFFFFF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Calibri" pitchFamily="34" charset="0"/>
              </a:rPr>
              <a:t>Freight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334593" y="4059620"/>
            <a:ext cx="8031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 dirty="0">
                <a:effectLst>
                  <a:outerShdw blurRad="38100" dist="38100" dir="2700000" algn="tl">
                    <a:srgbClr val="FFFFFF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Calibri" pitchFamily="34" charset="0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171200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Common Fallacies in Transport Geography</a:t>
            </a:r>
          </a:p>
        </p:txBody>
      </p:sp>
      <p:sp>
        <p:nvSpPr>
          <p:cNvPr id="24584" name="Freeform 10"/>
          <p:cNvSpPr>
            <a:spLocks/>
          </p:cNvSpPr>
          <p:nvPr/>
        </p:nvSpPr>
        <p:spPr bwMode="auto">
          <a:xfrm>
            <a:off x="3001547" y="3368055"/>
            <a:ext cx="3000375" cy="1162050"/>
          </a:xfrm>
          <a:custGeom>
            <a:avLst/>
            <a:gdLst>
              <a:gd name="T0" fmla="*/ 0 w 1890"/>
              <a:gd name="T1" fmla="*/ 2147483647 h 732"/>
              <a:gd name="T2" fmla="*/ 2147483647 w 1890"/>
              <a:gd name="T3" fmla="*/ 2147483647 h 732"/>
              <a:gd name="T4" fmla="*/ 2147483647 w 1890"/>
              <a:gd name="T5" fmla="*/ 0 h 732"/>
              <a:gd name="T6" fmla="*/ 2147483647 w 1890"/>
              <a:gd name="T7" fmla="*/ 2147483647 h 732"/>
              <a:gd name="T8" fmla="*/ 2147483647 w 1890"/>
              <a:gd name="T9" fmla="*/ 2147483647 h 732"/>
              <a:gd name="T10" fmla="*/ 2147483647 w 1890"/>
              <a:gd name="T11" fmla="*/ 2147483647 h 732"/>
              <a:gd name="T12" fmla="*/ 2147483647 w 1890"/>
              <a:gd name="T13" fmla="*/ 2147483647 h 732"/>
              <a:gd name="T14" fmla="*/ 2147483647 w 1890"/>
              <a:gd name="T15" fmla="*/ 2147483647 h 732"/>
              <a:gd name="T16" fmla="*/ 2147483647 w 1890"/>
              <a:gd name="T17" fmla="*/ 2147483647 h 732"/>
              <a:gd name="T18" fmla="*/ 2147483647 w 1890"/>
              <a:gd name="T19" fmla="*/ 2147483647 h 732"/>
              <a:gd name="T20" fmla="*/ 2147483647 w 1890"/>
              <a:gd name="T21" fmla="*/ 2147483647 h 7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90"/>
              <a:gd name="T34" fmla="*/ 0 h 732"/>
              <a:gd name="T35" fmla="*/ 1890 w 1890"/>
              <a:gd name="T36" fmla="*/ 732 h 7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90" h="732">
                <a:moveTo>
                  <a:pt x="0" y="74"/>
                </a:moveTo>
                <a:lnTo>
                  <a:pt x="244" y="27"/>
                </a:lnTo>
                <a:lnTo>
                  <a:pt x="359" y="0"/>
                </a:lnTo>
                <a:lnTo>
                  <a:pt x="637" y="7"/>
                </a:lnTo>
                <a:lnTo>
                  <a:pt x="806" y="108"/>
                </a:lnTo>
                <a:lnTo>
                  <a:pt x="1071" y="183"/>
                </a:lnTo>
                <a:lnTo>
                  <a:pt x="1233" y="305"/>
                </a:lnTo>
                <a:lnTo>
                  <a:pt x="1491" y="386"/>
                </a:lnTo>
                <a:lnTo>
                  <a:pt x="1640" y="501"/>
                </a:lnTo>
                <a:lnTo>
                  <a:pt x="1789" y="637"/>
                </a:lnTo>
                <a:lnTo>
                  <a:pt x="1890" y="732"/>
                </a:ln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4585" name="Freeform 11"/>
          <p:cNvSpPr>
            <a:spLocks/>
          </p:cNvSpPr>
          <p:nvPr/>
        </p:nvSpPr>
        <p:spPr bwMode="auto">
          <a:xfrm>
            <a:off x="3076159" y="2841006"/>
            <a:ext cx="785813" cy="1635125"/>
          </a:xfrm>
          <a:custGeom>
            <a:avLst/>
            <a:gdLst>
              <a:gd name="T0" fmla="*/ 0 w 495"/>
              <a:gd name="T1" fmla="*/ 2147483647 h 1030"/>
              <a:gd name="T2" fmla="*/ 2147483647 w 495"/>
              <a:gd name="T3" fmla="*/ 2147483647 h 1030"/>
              <a:gd name="T4" fmla="*/ 2147483647 w 495"/>
              <a:gd name="T5" fmla="*/ 2147483647 h 1030"/>
              <a:gd name="T6" fmla="*/ 2147483647 w 495"/>
              <a:gd name="T7" fmla="*/ 2147483647 h 1030"/>
              <a:gd name="T8" fmla="*/ 2147483647 w 495"/>
              <a:gd name="T9" fmla="*/ 2147483647 h 1030"/>
              <a:gd name="T10" fmla="*/ 2147483647 w 495"/>
              <a:gd name="T11" fmla="*/ 2147483647 h 1030"/>
              <a:gd name="T12" fmla="*/ 2147483647 w 495"/>
              <a:gd name="T13" fmla="*/ 2147483647 h 1030"/>
              <a:gd name="T14" fmla="*/ 2147483647 w 495"/>
              <a:gd name="T15" fmla="*/ 0 h 10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5"/>
              <a:gd name="T25" fmla="*/ 0 h 1030"/>
              <a:gd name="T26" fmla="*/ 495 w 495"/>
              <a:gd name="T27" fmla="*/ 1030 h 10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5" h="1030">
                <a:moveTo>
                  <a:pt x="0" y="1030"/>
                </a:moveTo>
                <a:lnTo>
                  <a:pt x="129" y="806"/>
                </a:lnTo>
                <a:lnTo>
                  <a:pt x="244" y="698"/>
                </a:lnTo>
                <a:lnTo>
                  <a:pt x="271" y="549"/>
                </a:lnTo>
                <a:lnTo>
                  <a:pt x="319" y="427"/>
                </a:lnTo>
                <a:lnTo>
                  <a:pt x="319" y="325"/>
                </a:lnTo>
                <a:lnTo>
                  <a:pt x="346" y="237"/>
                </a:lnTo>
                <a:lnTo>
                  <a:pt x="495" y="0"/>
                </a:ln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4586" name="Freeform 12"/>
          <p:cNvSpPr>
            <a:spLocks/>
          </p:cNvSpPr>
          <p:nvPr/>
        </p:nvSpPr>
        <p:spPr bwMode="auto">
          <a:xfrm>
            <a:off x="3549233" y="3379168"/>
            <a:ext cx="452438" cy="1914525"/>
          </a:xfrm>
          <a:custGeom>
            <a:avLst/>
            <a:gdLst>
              <a:gd name="T0" fmla="*/ 2147483647 w 285"/>
              <a:gd name="T1" fmla="*/ 0 h 1206"/>
              <a:gd name="T2" fmla="*/ 2147483647 w 285"/>
              <a:gd name="T3" fmla="*/ 2147483647 h 1206"/>
              <a:gd name="T4" fmla="*/ 2147483647 w 285"/>
              <a:gd name="T5" fmla="*/ 2147483647 h 1206"/>
              <a:gd name="T6" fmla="*/ 2147483647 w 285"/>
              <a:gd name="T7" fmla="*/ 2147483647 h 1206"/>
              <a:gd name="T8" fmla="*/ 2147483647 w 285"/>
              <a:gd name="T9" fmla="*/ 2147483647 h 1206"/>
              <a:gd name="T10" fmla="*/ 2147483647 w 285"/>
              <a:gd name="T11" fmla="*/ 2147483647 h 1206"/>
              <a:gd name="T12" fmla="*/ 2147483647 w 285"/>
              <a:gd name="T13" fmla="*/ 2147483647 h 1206"/>
              <a:gd name="T14" fmla="*/ 2147483647 w 285"/>
              <a:gd name="T15" fmla="*/ 2147483647 h 1206"/>
              <a:gd name="T16" fmla="*/ 0 w 285"/>
              <a:gd name="T17" fmla="*/ 2147483647 h 12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5"/>
              <a:gd name="T28" fmla="*/ 0 h 1206"/>
              <a:gd name="T29" fmla="*/ 285 w 285"/>
              <a:gd name="T30" fmla="*/ 1206 h 12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5" h="1206">
                <a:moveTo>
                  <a:pt x="285" y="0"/>
                </a:moveTo>
                <a:lnTo>
                  <a:pt x="244" y="142"/>
                </a:lnTo>
                <a:lnTo>
                  <a:pt x="238" y="264"/>
                </a:lnTo>
                <a:lnTo>
                  <a:pt x="231" y="460"/>
                </a:lnTo>
                <a:lnTo>
                  <a:pt x="170" y="596"/>
                </a:lnTo>
                <a:lnTo>
                  <a:pt x="163" y="725"/>
                </a:lnTo>
                <a:lnTo>
                  <a:pt x="102" y="928"/>
                </a:lnTo>
                <a:lnTo>
                  <a:pt x="21" y="1077"/>
                </a:lnTo>
                <a:lnTo>
                  <a:pt x="0" y="1206"/>
                </a:ln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4587" name="Freeform 13"/>
          <p:cNvSpPr>
            <a:spLocks/>
          </p:cNvSpPr>
          <p:nvPr/>
        </p:nvSpPr>
        <p:spPr bwMode="auto">
          <a:xfrm>
            <a:off x="3485734" y="3937967"/>
            <a:ext cx="1871663" cy="236538"/>
          </a:xfrm>
          <a:custGeom>
            <a:avLst/>
            <a:gdLst>
              <a:gd name="T0" fmla="*/ 0 w 1179"/>
              <a:gd name="T1" fmla="*/ 0 h 149"/>
              <a:gd name="T2" fmla="*/ 2147483647 w 1179"/>
              <a:gd name="T3" fmla="*/ 2147483647 h 149"/>
              <a:gd name="T4" fmla="*/ 2147483647 w 1179"/>
              <a:gd name="T5" fmla="*/ 2147483647 h 149"/>
              <a:gd name="T6" fmla="*/ 2147483647 w 1179"/>
              <a:gd name="T7" fmla="*/ 2147483647 h 149"/>
              <a:gd name="T8" fmla="*/ 2147483647 w 1179"/>
              <a:gd name="T9" fmla="*/ 2147483647 h 149"/>
              <a:gd name="T10" fmla="*/ 2147483647 w 1179"/>
              <a:gd name="T11" fmla="*/ 2147483647 h 149"/>
              <a:gd name="T12" fmla="*/ 2147483647 w 1179"/>
              <a:gd name="T13" fmla="*/ 2147483647 h 1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9"/>
              <a:gd name="T22" fmla="*/ 0 h 149"/>
              <a:gd name="T23" fmla="*/ 1179 w 1179"/>
              <a:gd name="T24" fmla="*/ 149 h 1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9" h="149">
                <a:moveTo>
                  <a:pt x="0" y="0"/>
                </a:moveTo>
                <a:lnTo>
                  <a:pt x="122" y="68"/>
                </a:lnTo>
                <a:lnTo>
                  <a:pt x="271" y="102"/>
                </a:lnTo>
                <a:lnTo>
                  <a:pt x="637" y="149"/>
                </a:lnTo>
                <a:lnTo>
                  <a:pt x="854" y="129"/>
                </a:lnTo>
                <a:lnTo>
                  <a:pt x="1057" y="149"/>
                </a:lnTo>
                <a:lnTo>
                  <a:pt x="1179" y="34"/>
                </a:ln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4588" name="Freeform 14"/>
          <p:cNvSpPr>
            <a:spLocks/>
          </p:cNvSpPr>
          <p:nvPr/>
        </p:nvSpPr>
        <p:spPr bwMode="auto">
          <a:xfrm>
            <a:off x="4411246" y="2852118"/>
            <a:ext cx="106362" cy="2322513"/>
          </a:xfrm>
          <a:custGeom>
            <a:avLst/>
            <a:gdLst>
              <a:gd name="T0" fmla="*/ 2147483647 w 67"/>
              <a:gd name="T1" fmla="*/ 2147483647 h 1463"/>
              <a:gd name="T2" fmla="*/ 0 w 67"/>
              <a:gd name="T3" fmla="*/ 2147483647 h 1463"/>
              <a:gd name="T4" fmla="*/ 2147483647 w 67"/>
              <a:gd name="T5" fmla="*/ 2147483647 h 1463"/>
              <a:gd name="T6" fmla="*/ 2147483647 w 67"/>
              <a:gd name="T7" fmla="*/ 2147483647 h 1463"/>
              <a:gd name="T8" fmla="*/ 2147483647 w 67"/>
              <a:gd name="T9" fmla="*/ 2147483647 h 1463"/>
              <a:gd name="T10" fmla="*/ 2147483647 w 67"/>
              <a:gd name="T11" fmla="*/ 2147483647 h 1463"/>
              <a:gd name="T12" fmla="*/ 2147483647 w 67"/>
              <a:gd name="T13" fmla="*/ 2147483647 h 1463"/>
              <a:gd name="T14" fmla="*/ 2147483647 w 67"/>
              <a:gd name="T15" fmla="*/ 0 h 1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"/>
              <a:gd name="T25" fmla="*/ 0 h 1463"/>
              <a:gd name="T26" fmla="*/ 67 w 67"/>
              <a:gd name="T27" fmla="*/ 1463 h 14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" h="1463">
                <a:moveTo>
                  <a:pt x="20" y="1463"/>
                </a:moveTo>
                <a:lnTo>
                  <a:pt x="0" y="1213"/>
                </a:lnTo>
                <a:lnTo>
                  <a:pt x="6" y="948"/>
                </a:lnTo>
                <a:lnTo>
                  <a:pt x="6" y="752"/>
                </a:lnTo>
                <a:lnTo>
                  <a:pt x="27" y="467"/>
                </a:lnTo>
                <a:lnTo>
                  <a:pt x="67" y="332"/>
                </a:lnTo>
                <a:lnTo>
                  <a:pt x="54" y="162"/>
                </a:lnTo>
                <a:lnTo>
                  <a:pt x="61" y="0"/>
                </a:ln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4589" name="Freeform 15"/>
          <p:cNvSpPr>
            <a:spLocks/>
          </p:cNvSpPr>
          <p:nvPr/>
        </p:nvSpPr>
        <p:spPr bwMode="auto">
          <a:xfrm>
            <a:off x="4841459" y="3368055"/>
            <a:ext cx="1000125" cy="1797050"/>
          </a:xfrm>
          <a:custGeom>
            <a:avLst/>
            <a:gdLst>
              <a:gd name="T0" fmla="*/ 2147483647 w 630"/>
              <a:gd name="T1" fmla="*/ 0 h 1132"/>
              <a:gd name="T2" fmla="*/ 2147483647 w 630"/>
              <a:gd name="T3" fmla="*/ 2147483647 h 1132"/>
              <a:gd name="T4" fmla="*/ 2147483647 w 630"/>
              <a:gd name="T5" fmla="*/ 2147483647 h 1132"/>
              <a:gd name="T6" fmla="*/ 2147483647 w 630"/>
              <a:gd name="T7" fmla="*/ 2147483647 h 1132"/>
              <a:gd name="T8" fmla="*/ 2147483647 w 630"/>
              <a:gd name="T9" fmla="*/ 2147483647 h 1132"/>
              <a:gd name="T10" fmla="*/ 2147483647 w 630"/>
              <a:gd name="T11" fmla="*/ 2147483647 h 1132"/>
              <a:gd name="T12" fmla="*/ 0 w 630"/>
              <a:gd name="T13" fmla="*/ 2147483647 h 1132"/>
              <a:gd name="T14" fmla="*/ 2147483647 w 630"/>
              <a:gd name="T15" fmla="*/ 2147483647 h 1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"/>
              <a:gd name="T25" fmla="*/ 0 h 1132"/>
              <a:gd name="T26" fmla="*/ 630 w 630"/>
              <a:gd name="T27" fmla="*/ 1132 h 11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" h="1132">
                <a:moveTo>
                  <a:pt x="630" y="0"/>
                </a:moveTo>
                <a:lnTo>
                  <a:pt x="433" y="61"/>
                </a:lnTo>
                <a:lnTo>
                  <a:pt x="277" y="135"/>
                </a:lnTo>
                <a:lnTo>
                  <a:pt x="162" y="190"/>
                </a:lnTo>
                <a:lnTo>
                  <a:pt x="67" y="285"/>
                </a:lnTo>
                <a:lnTo>
                  <a:pt x="6" y="467"/>
                </a:lnTo>
                <a:lnTo>
                  <a:pt x="0" y="711"/>
                </a:lnTo>
                <a:lnTo>
                  <a:pt x="88" y="1132"/>
                </a:ln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4590" name="Oval 16"/>
          <p:cNvSpPr>
            <a:spLocks noChangeArrowheads="1"/>
          </p:cNvSpPr>
          <p:nvPr/>
        </p:nvSpPr>
        <p:spPr bwMode="auto">
          <a:xfrm>
            <a:off x="3506372" y="4899993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a</a:t>
            </a:r>
          </a:p>
        </p:txBody>
      </p:sp>
      <p:sp>
        <p:nvSpPr>
          <p:cNvPr id="24591" name="Oval 17"/>
          <p:cNvSpPr>
            <a:spLocks noChangeArrowheads="1"/>
          </p:cNvSpPr>
          <p:nvPr/>
        </p:nvSpPr>
        <p:spPr bwMode="auto">
          <a:xfrm>
            <a:off x="4347747" y="3461718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b</a:t>
            </a:r>
          </a:p>
        </p:txBody>
      </p:sp>
      <p:sp>
        <p:nvSpPr>
          <p:cNvPr id="24592" name="Oval 18"/>
          <p:cNvSpPr>
            <a:spLocks noChangeArrowheads="1"/>
          </p:cNvSpPr>
          <p:nvPr/>
        </p:nvSpPr>
        <p:spPr bwMode="auto">
          <a:xfrm>
            <a:off x="4728747" y="4312618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c</a:t>
            </a:r>
          </a:p>
        </p:txBody>
      </p:sp>
      <p:sp>
        <p:nvSpPr>
          <p:cNvPr id="24593" name="Freeform 19"/>
          <p:cNvSpPr>
            <a:spLocks/>
          </p:cNvSpPr>
          <p:nvPr/>
        </p:nvSpPr>
        <p:spPr bwMode="auto">
          <a:xfrm>
            <a:off x="6455258" y="3350592"/>
            <a:ext cx="3000375" cy="1162050"/>
          </a:xfrm>
          <a:custGeom>
            <a:avLst/>
            <a:gdLst>
              <a:gd name="T0" fmla="*/ 0 w 1890"/>
              <a:gd name="T1" fmla="*/ 2147483647 h 732"/>
              <a:gd name="T2" fmla="*/ 2147483647 w 1890"/>
              <a:gd name="T3" fmla="*/ 2147483647 h 732"/>
              <a:gd name="T4" fmla="*/ 2147483647 w 1890"/>
              <a:gd name="T5" fmla="*/ 0 h 732"/>
              <a:gd name="T6" fmla="*/ 2147483647 w 1890"/>
              <a:gd name="T7" fmla="*/ 2147483647 h 732"/>
              <a:gd name="T8" fmla="*/ 2147483647 w 1890"/>
              <a:gd name="T9" fmla="*/ 2147483647 h 732"/>
              <a:gd name="T10" fmla="*/ 2147483647 w 1890"/>
              <a:gd name="T11" fmla="*/ 2147483647 h 732"/>
              <a:gd name="T12" fmla="*/ 2147483647 w 1890"/>
              <a:gd name="T13" fmla="*/ 2147483647 h 732"/>
              <a:gd name="T14" fmla="*/ 2147483647 w 1890"/>
              <a:gd name="T15" fmla="*/ 2147483647 h 732"/>
              <a:gd name="T16" fmla="*/ 2147483647 w 1890"/>
              <a:gd name="T17" fmla="*/ 2147483647 h 732"/>
              <a:gd name="T18" fmla="*/ 2147483647 w 1890"/>
              <a:gd name="T19" fmla="*/ 2147483647 h 732"/>
              <a:gd name="T20" fmla="*/ 2147483647 w 1890"/>
              <a:gd name="T21" fmla="*/ 2147483647 h 7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90"/>
              <a:gd name="T34" fmla="*/ 0 h 732"/>
              <a:gd name="T35" fmla="*/ 1890 w 1890"/>
              <a:gd name="T36" fmla="*/ 732 h 7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90" h="732">
                <a:moveTo>
                  <a:pt x="0" y="74"/>
                </a:moveTo>
                <a:lnTo>
                  <a:pt x="244" y="27"/>
                </a:lnTo>
                <a:lnTo>
                  <a:pt x="359" y="0"/>
                </a:lnTo>
                <a:lnTo>
                  <a:pt x="637" y="7"/>
                </a:lnTo>
                <a:lnTo>
                  <a:pt x="806" y="108"/>
                </a:lnTo>
                <a:lnTo>
                  <a:pt x="1071" y="183"/>
                </a:lnTo>
                <a:lnTo>
                  <a:pt x="1233" y="305"/>
                </a:lnTo>
                <a:lnTo>
                  <a:pt x="1491" y="386"/>
                </a:lnTo>
                <a:lnTo>
                  <a:pt x="1640" y="501"/>
                </a:lnTo>
                <a:lnTo>
                  <a:pt x="1789" y="637"/>
                </a:lnTo>
                <a:lnTo>
                  <a:pt x="1890" y="732"/>
                </a:ln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4594" name="Freeform 20"/>
          <p:cNvSpPr>
            <a:spLocks/>
          </p:cNvSpPr>
          <p:nvPr/>
        </p:nvSpPr>
        <p:spPr bwMode="auto">
          <a:xfrm>
            <a:off x="6529870" y="2823543"/>
            <a:ext cx="785813" cy="1635125"/>
          </a:xfrm>
          <a:custGeom>
            <a:avLst/>
            <a:gdLst>
              <a:gd name="T0" fmla="*/ 0 w 495"/>
              <a:gd name="T1" fmla="*/ 2147483647 h 1030"/>
              <a:gd name="T2" fmla="*/ 2147483647 w 495"/>
              <a:gd name="T3" fmla="*/ 2147483647 h 1030"/>
              <a:gd name="T4" fmla="*/ 2147483647 w 495"/>
              <a:gd name="T5" fmla="*/ 2147483647 h 1030"/>
              <a:gd name="T6" fmla="*/ 2147483647 w 495"/>
              <a:gd name="T7" fmla="*/ 2147483647 h 1030"/>
              <a:gd name="T8" fmla="*/ 2147483647 w 495"/>
              <a:gd name="T9" fmla="*/ 2147483647 h 1030"/>
              <a:gd name="T10" fmla="*/ 2147483647 w 495"/>
              <a:gd name="T11" fmla="*/ 2147483647 h 1030"/>
              <a:gd name="T12" fmla="*/ 2147483647 w 495"/>
              <a:gd name="T13" fmla="*/ 2147483647 h 1030"/>
              <a:gd name="T14" fmla="*/ 2147483647 w 495"/>
              <a:gd name="T15" fmla="*/ 0 h 10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5"/>
              <a:gd name="T25" fmla="*/ 0 h 1030"/>
              <a:gd name="T26" fmla="*/ 495 w 495"/>
              <a:gd name="T27" fmla="*/ 1030 h 10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5" h="1030">
                <a:moveTo>
                  <a:pt x="0" y="1030"/>
                </a:moveTo>
                <a:lnTo>
                  <a:pt x="129" y="806"/>
                </a:lnTo>
                <a:lnTo>
                  <a:pt x="244" y="698"/>
                </a:lnTo>
                <a:lnTo>
                  <a:pt x="271" y="549"/>
                </a:lnTo>
                <a:lnTo>
                  <a:pt x="319" y="427"/>
                </a:lnTo>
                <a:lnTo>
                  <a:pt x="319" y="325"/>
                </a:lnTo>
                <a:lnTo>
                  <a:pt x="346" y="237"/>
                </a:lnTo>
                <a:lnTo>
                  <a:pt x="495" y="0"/>
                </a:ln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4595" name="Freeform 21"/>
          <p:cNvSpPr>
            <a:spLocks/>
          </p:cNvSpPr>
          <p:nvPr/>
        </p:nvSpPr>
        <p:spPr bwMode="auto">
          <a:xfrm>
            <a:off x="7002944" y="3361706"/>
            <a:ext cx="452438" cy="1914525"/>
          </a:xfrm>
          <a:custGeom>
            <a:avLst/>
            <a:gdLst>
              <a:gd name="T0" fmla="*/ 2147483647 w 285"/>
              <a:gd name="T1" fmla="*/ 0 h 1206"/>
              <a:gd name="T2" fmla="*/ 2147483647 w 285"/>
              <a:gd name="T3" fmla="*/ 2147483647 h 1206"/>
              <a:gd name="T4" fmla="*/ 2147483647 w 285"/>
              <a:gd name="T5" fmla="*/ 2147483647 h 1206"/>
              <a:gd name="T6" fmla="*/ 2147483647 w 285"/>
              <a:gd name="T7" fmla="*/ 2147483647 h 1206"/>
              <a:gd name="T8" fmla="*/ 2147483647 w 285"/>
              <a:gd name="T9" fmla="*/ 2147483647 h 1206"/>
              <a:gd name="T10" fmla="*/ 2147483647 w 285"/>
              <a:gd name="T11" fmla="*/ 2147483647 h 1206"/>
              <a:gd name="T12" fmla="*/ 2147483647 w 285"/>
              <a:gd name="T13" fmla="*/ 2147483647 h 1206"/>
              <a:gd name="T14" fmla="*/ 2147483647 w 285"/>
              <a:gd name="T15" fmla="*/ 2147483647 h 1206"/>
              <a:gd name="T16" fmla="*/ 0 w 285"/>
              <a:gd name="T17" fmla="*/ 2147483647 h 12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5"/>
              <a:gd name="T28" fmla="*/ 0 h 1206"/>
              <a:gd name="T29" fmla="*/ 285 w 285"/>
              <a:gd name="T30" fmla="*/ 1206 h 12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5" h="1206">
                <a:moveTo>
                  <a:pt x="285" y="0"/>
                </a:moveTo>
                <a:lnTo>
                  <a:pt x="244" y="142"/>
                </a:lnTo>
                <a:lnTo>
                  <a:pt x="238" y="264"/>
                </a:lnTo>
                <a:lnTo>
                  <a:pt x="231" y="460"/>
                </a:lnTo>
                <a:lnTo>
                  <a:pt x="170" y="596"/>
                </a:lnTo>
                <a:lnTo>
                  <a:pt x="163" y="725"/>
                </a:lnTo>
                <a:lnTo>
                  <a:pt x="102" y="928"/>
                </a:lnTo>
                <a:lnTo>
                  <a:pt x="21" y="1077"/>
                </a:lnTo>
                <a:lnTo>
                  <a:pt x="0" y="1206"/>
                </a:ln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4596" name="Freeform 22"/>
          <p:cNvSpPr>
            <a:spLocks/>
          </p:cNvSpPr>
          <p:nvPr/>
        </p:nvSpPr>
        <p:spPr bwMode="auto">
          <a:xfrm>
            <a:off x="6939445" y="3920506"/>
            <a:ext cx="1871663" cy="236537"/>
          </a:xfrm>
          <a:custGeom>
            <a:avLst/>
            <a:gdLst>
              <a:gd name="T0" fmla="*/ 0 w 1179"/>
              <a:gd name="T1" fmla="*/ 0 h 149"/>
              <a:gd name="T2" fmla="*/ 2147483647 w 1179"/>
              <a:gd name="T3" fmla="*/ 2147483647 h 149"/>
              <a:gd name="T4" fmla="*/ 2147483647 w 1179"/>
              <a:gd name="T5" fmla="*/ 2147483647 h 149"/>
              <a:gd name="T6" fmla="*/ 2147483647 w 1179"/>
              <a:gd name="T7" fmla="*/ 2147483647 h 149"/>
              <a:gd name="T8" fmla="*/ 2147483647 w 1179"/>
              <a:gd name="T9" fmla="*/ 2147483647 h 149"/>
              <a:gd name="T10" fmla="*/ 2147483647 w 1179"/>
              <a:gd name="T11" fmla="*/ 2147483647 h 149"/>
              <a:gd name="T12" fmla="*/ 2147483647 w 1179"/>
              <a:gd name="T13" fmla="*/ 2147483647 h 1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9"/>
              <a:gd name="T22" fmla="*/ 0 h 149"/>
              <a:gd name="T23" fmla="*/ 1179 w 1179"/>
              <a:gd name="T24" fmla="*/ 149 h 1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9" h="149">
                <a:moveTo>
                  <a:pt x="0" y="0"/>
                </a:moveTo>
                <a:lnTo>
                  <a:pt x="122" y="68"/>
                </a:lnTo>
                <a:lnTo>
                  <a:pt x="271" y="102"/>
                </a:lnTo>
                <a:lnTo>
                  <a:pt x="637" y="149"/>
                </a:lnTo>
                <a:lnTo>
                  <a:pt x="854" y="129"/>
                </a:lnTo>
                <a:lnTo>
                  <a:pt x="1057" y="149"/>
                </a:lnTo>
                <a:lnTo>
                  <a:pt x="1179" y="34"/>
                </a:ln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4597" name="Freeform 23"/>
          <p:cNvSpPr>
            <a:spLocks/>
          </p:cNvSpPr>
          <p:nvPr/>
        </p:nvSpPr>
        <p:spPr bwMode="auto">
          <a:xfrm>
            <a:off x="7864957" y="2834655"/>
            <a:ext cx="106362" cy="2322512"/>
          </a:xfrm>
          <a:custGeom>
            <a:avLst/>
            <a:gdLst>
              <a:gd name="T0" fmla="*/ 2147483647 w 67"/>
              <a:gd name="T1" fmla="*/ 2147483647 h 1463"/>
              <a:gd name="T2" fmla="*/ 0 w 67"/>
              <a:gd name="T3" fmla="*/ 2147483647 h 1463"/>
              <a:gd name="T4" fmla="*/ 2147483647 w 67"/>
              <a:gd name="T5" fmla="*/ 2147483647 h 1463"/>
              <a:gd name="T6" fmla="*/ 2147483647 w 67"/>
              <a:gd name="T7" fmla="*/ 2147483647 h 1463"/>
              <a:gd name="T8" fmla="*/ 2147483647 w 67"/>
              <a:gd name="T9" fmla="*/ 2147483647 h 1463"/>
              <a:gd name="T10" fmla="*/ 2147483647 w 67"/>
              <a:gd name="T11" fmla="*/ 2147483647 h 1463"/>
              <a:gd name="T12" fmla="*/ 2147483647 w 67"/>
              <a:gd name="T13" fmla="*/ 2147483647 h 1463"/>
              <a:gd name="T14" fmla="*/ 2147483647 w 67"/>
              <a:gd name="T15" fmla="*/ 0 h 1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7"/>
              <a:gd name="T25" fmla="*/ 0 h 1463"/>
              <a:gd name="T26" fmla="*/ 67 w 67"/>
              <a:gd name="T27" fmla="*/ 1463 h 14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7" h="1463">
                <a:moveTo>
                  <a:pt x="20" y="1463"/>
                </a:moveTo>
                <a:lnTo>
                  <a:pt x="0" y="1213"/>
                </a:lnTo>
                <a:lnTo>
                  <a:pt x="6" y="948"/>
                </a:lnTo>
                <a:lnTo>
                  <a:pt x="6" y="752"/>
                </a:lnTo>
                <a:lnTo>
                  <a:pt x="27" y="467"/>
                </a:lnTo>
                <a:lnTo>
                  <a:pt x="67" y="332"/>
                </a:lnTo>
                <a:lnTo>
                  <a:pt x="54" y="162"/>
                </a:lnTo>
                <a:lnTo>
                  <a:pt x="61" y="0"/>
                </a:ln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4598" name="Freeform 24"/>
          <p:cNvSpPr>
            <a:spLocks/>
          </p:cNvSpPr>
          <p:nvPr/>
        </p:nvSpPr>
        <p:spPr bwMode="auto">
          <a:xfrm>
            <a:off x="8295170" y="3350592"/>
            <a:ext cx="1000125" cy="1797050"/>
          </a:xfrm>
          <a:custGeom>
            <a:avLst/>
            <a:gdLst>
              <a:gd name="T0" fmla="*/ 2147483647 w 630"/>
              <a:gd name="T1" fmla="*/ 0 h 1132"/>
              <a:gd name="T2" fmla="*/ 2147483647 w 630"/>
              <a:gd name="T3" fmla="*/ 2147483647 h 1132"/>
              <a:gd name="T4" fmla="*/ 2147483647 w 630"/>
              <a:gd name="T5" fmla="*/ 2147483647 h 1132"/>
              <a:gd name="T6" fmla="*/ 2147483647 w 630"/>
              <a:gd name="T7" fmla="*/ 2147483647 h 1132"/>
              <a:gd name="T8" fmla="*/ 2147483647 w 630"/>
              <a:gd name="T9" fmla="*/ 2147483647 h 1132"/>
              <a:gd name="T10" fmla="*/ 2147483647 w 630"/>
              <a:gd name="T11" fmla="*/ 2147483647 h 1132"/>
              <a:gd name="T12" fmla="*/ 0 w 630"/>
              <a:gd name="T13" fmla="*/ 2147483647 h 1132"/>
              <a:gd name="T14" fmla="*/ 2147483647 w 630"/>
              <a:gd name="T15" fmla="*/ 2147483647 h 1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0"/>
              <a:gd name="T25" fmla="*/ 0 h 1132"/>
              <a:gd name="T26" fmla="*/ 630 w 630"/>
              <a:gd name="T27" fmla="*/ 1132 h 11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0" h="1132">
                <a:moveTo>
                  <a:pt x="630" y="0"/>
                </a:moveTo>
                <a:lnTo>
                  <a:pt x="433" y="61"/>
                </a:lnTo>
                <a:lnTo>
                  <a:pt x="277" y="135"/>
                </a:lnTo>
                <a:lnTo>
                  <a:pt x="162" y="190"/>
                </a:lnTo>
                <a:lnTo>
                  <a:pt x="67" y="285"/>
                </a:lnTo>
                <a:lnTo>
                  <a:pt x="6" y="467"/>
                </a:lnTo>
                <a:lnTo>
                  <a:pt x="0" y="711"/>
                </a:lnTo>
                <a:lnTo>
                  <a:pt x="88" y="1132"/>
                </a:lnTo>
              </a:path>
            </a:pathLst>
          </a:custGeom>
          <a:noFill/>
          <a:ln w="508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4599" name="Rectangle 29"/>
          <p:cNvSpPr>
            <a:spLocks noChangeArrowheads="1"/>
          </p:cNvSpPr>
          <p:nvPr/>
        </p:nvSpPr>
        <p:spPr bwMode="auto">
          <a:xfrm>
            <a:off x="7114070" y="4595193"/>
            <a:ext cx="182563" cy="182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60</a:t>
            </a:r>
          </a:p>
        </p:txBody>
      </p:sp>
      <p:sp>
        <p:nvSpPr>
          <p:cNvPr id="24600" name="Rectangle 30"/>
          <p:cNvSpPr>
            <a:spLocks noChangeArrowheads="1"/>
          </p:cNvSpPr>
          <p:nvPr/>
        </p:nvSpPr>
        <p:spPr bwMode="auto">
          <a:xfrm>
            <a:off x="7299807" y="3649043"/>
            <a:ext cx="182562" cy="182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35</a:t>
            </a:r>
          </a:p>
        </p:txBody>
      </p:sp>
      <p:sp>
        <p:nvSpPr>
          <p:cNvPr id="24601" name="Rectangle 31"/>
          <p:cNvSpPr>
            <a:spLocks noChangeArrowheads="1"/>
          </p:cNvSpPr>
          <p:nvPr/>
        </p:nvSpPr>
        <p:spPr bwMode="auto">
          <a:xfrm>
            <a:off x="6614007" y="3337893"/>
            <a:ext cx="182562" cy="182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50</a:t>
            </a:r>
          </a:p>
        </p:txBody>
      </p:sp>
      <p:sp>
        <p:nvSpPr>
          <p:cNvPr id="24602" name="Rectangle 32"/>
          <p:cNvSpPr>
            <a:spLocks noChangeArrowheads="1"/>
          </p:cNvSpPr>
          <p:nvPr/>
        </p:nvSpPr>
        <p:spPr bwMode="auto">
          <a:xfrm>
            <a:off x="7131532" y="3274393"/>
            <a:ext cx="182562" cy="1825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30</a:t>
            </a:r>
          </a:p>
        </p:txBody>
      </p:sp>
      <p:sp>
        <p:nvSpPr>
          <p:cNvPr id="24603" name="Rectangle 33"/>
          <p:cNvSpPr>
            <a:spLocks noChangeArrowheads="1"/>
          </p:cNvSpPr>
          <p:nvPr/>
        </p:nvSpPr>
        <p:spPr bwMode="auto">
          <a:xfrm>
            <a:off x="7583970" y="3402980"/>
            <a:ext cx="182563" cy="18256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25</a:t>
            </a:r>
          </a:p>
        </p:txBody>
      </p:sp>
      <p:sp>
        <p:nvSpPr>
          <p:cNvPr id="24604" name="Rectangle 34"/>
          <p:cNvSpPr>
            <a:spLocks noChangeArrowheads="1"/>
          </p:cNvSpPr>
          <p:nvPr/>
        </p:nvSpPr>
        <p:spPr bwMode="auto">
          <a:xfrm>
            <a:off x="7056920" y="2963243"/>
            <a:ext cx="182563" cy="182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55</a:t>
            </a:r>
          </a:p>
        </p:txBody>
      </p:sp>
      <p:sp>
        <p:nvSpPr>
          <p:cNvPr id="24605" name="Rectangle 35"/>
          <p:cNvSpPr>
            <a:spLocks noChangeArrowheads="1"/>
          </p:cNvSpPr>
          <p:nvPr/>
        </p:nvSpPr>
        <p:spPr bwMode="auto">
          <a:xfrm>
            <a:off x="6883882" y="3553793"/>
            <a:ext cx="182562" cy="182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latin typeface="Agency FB" panose="020B0503020202020204" pitchFamily="34" charset="0"/>
              </a:rPr>
              <a:t>35</a:t>
            </a:r>
          </a:p>
        </p:txBody>
      </p:sp>
      <p:sp>
        <p:nvSpPr>
          <p:cNvPr id="24606" name="Rectangle 36"/>
          <p:cNvSpPr>
            <a:spLocks noChangeArrowheads="1"/>
          </p:cNvSpPr>
          <p:nvPr/>
        </p:nvSpPr>
        <p:spPr bwMode="auto">
          <a:xfrm>
            <a:off x="6606070" y="4072905"/>
            <a:ext cx="182563" cy="1825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65</a:t>
            </a:r>
          </a:p>
        </p:txBody>
      </p:sp>
      <p:sp>
        <p:nvSpPr>
          <p:cNvPr id="24607" name="Rectangle 37"/>
          <p:cNvSpPr>
            <a:spLocks noChangeArrowheads="1"/>
          </p:cNvSpPr>
          <p:nvPr/>
        </p:nvSpPr>
        <p:spPr bwMode="auto">
          <a:xfrm>
            <a:off x="7028345" y="3912568"/>
            <a:ext cx="182563" cy="182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40</a:t>
            </a:r>
          </a:p>
        </p:txBody>
      </p:sp>
      <p:sp>
        <p:nvSpPr>
          <p:cNvPr id="24608" name="Rectangle 38"/>
          <p:cNvSpPr>
            <a:spLocks noChangeArrowheads="1"/>
          </p:cNvSpPr>
          <p:nvPr/>
        </p:nvSpPr>
        <p:spPr bwMode="auto">
          <a:xfrm>
            <a:off x="7510945" y="4020518"/>
            <a:ext cx="182563" cy="182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35</a:t>
            </a:r>
          </a:p>
        </p:txBody>
      </p:sp>
      <p:sp>
        <p:nvSpPr>
          <p:cNvPr id="24609" name="Rectangle 39"/>
          <p:cNvSpPr>
            <a:spLocks noChangeArrowheads="1"/>
          </p:cNvSpPr>
          <p:nvPr/>
        </p:nvSpPr>
        <p:spPr bwMode="auto">
          <a:xfrm>
            <a:off x="7749070" y="4571380"/>
            <a:ext cx="182563" cy="1825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65</a:t>
            </a:r>
          </a:p>
        </p:txBody>
      </p:sp>
      <p:sp>
        <p:nvSpPr>
          <p:cNvPr id="24610" name="Rectangle 40"/>
          <p:cNvSpPr>
            <a:spLocks noChangeArrowheads="1"/>
          </p:cNvSpPr>
          <p:nvPr/>
        </p:nvSpPr>
        <p:spPr bwMode="auto">
          <a:xfrm>
            <a:off x="7785582" y="3715718"/>
            <a:ext cx="182562" cy="1825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30</a:t>
            </a:r>
          </a:p>
        </p:txBody>
      </p:sp>
      <p:sp>
        <p:nvSpPr>
          <p:cNvPr id="24611" name="Rectangle 41"/>
          <p:cNvSpPr>
            <a:spLocks noChangeArrowheads="1"/>
          </p:cNvSpPr>
          <p:nvPr/>
        </p:nvSpPr>
        <p:spPr bwMode="auto">
          <a:xfrm>
            <a:off x="7852257" y="3082305"/>
            <a:ext cx="182562" cy="1825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50</a:t>
            </a:r>
          </a:p>
        </p:txBody>
      </p:sp>
      <p:sp>
        <p:nvSpPr>
          <p:cNvPr id="24612" name="Rectangle 42"/>
          <p:cNvSpPr>
            <a:spLocks noChangeArrowheads="1"/>
          </p:cNvSpPr>
          <p:nvPr/>
        </p:nvSpPr>
        <p:spPr bwMode="auto">
          <a:xfrm>
            <a:off x="8066570" y="3545855"/>
            <a:ext cx="182563" cy="18256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30</a:t>
            </a:r>
          </a:p>
        </p:txBody>
      </p:sp>
      <p:sp>
        <p:nvSpPr>
          <p:cNvPr id="24613" name="Rectangle 43"/>
          <p:cNvSpPr>
            <a:spLocks noChangeArrowheads="1"/>
          </p:cNvSpPr>
          <p:nvPr/>
        </p:nvSpPr>
        <p:spPr bwMode="auto">
          <a:xfrm>
            <a:off x="7995132" y="4041155"/>
            <a:ext cx="182562" cy="1825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40</a:t>
            </a:r>
          </a:p>
        </p:txBody>
      </p:sp>
      <p:sp>
        <p:nvSpPr>
          <p:cNvPr id="24614" name="Rectangle 44"/>
          <p:cNvSpPr>
            <a:spLocks noChangeArrowheads="1"/>
          </p:cNvSpPr>
          <p:nvPr/>
        </p:nvSpPr>
        <p:spPr bwMode="auto">
          <a:xfrm>
            <a:off x="8241195" y="4611068"/>
            <a:ext cx="182563" cy="182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60</a:t>
            </a:r>
          </a:p>
        </p:txBody>
      </p:sp>
      <p:sp>
        <p:nvSpPr>
          <p:cNvPr id="24615" name="Rectangle 45"/>
          <p:cNvSpPr>
            <a:spLocks noChangeArrowheads="1"/>
          </p:cNvSpPr>
          <p:nvPr/>
        </p:nvSpPr>
        <p:spPr bwMode="auto">
          <a:xfrm>
            <a:off x="9120670" y="4222130"/>
            <a:ext cx="182563" cy="1825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65</a:t>
            </a:r>
          </a:p>
        </p:txBody>
      </p:sp>
      <p:sp>
        <p:nvSpPr>
          <p:cNvPr id="24616" name="Rectangle 46"/>
          <p:cNvSpPr>
            <a:spLocks noChangeArrowheads="1"/>
          </p:cNvSpPr>
          <p:nvPr/>
        </p:nvSpPr>
        <p:spPr bwMode="auto">
          <a:xfrm>
            <a:off x="8442807" y="4049093"/>
            <a:ext cx="182562" cy="182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45</a:t>
            </a:r>
          </a:p>
        </p:txBody>
      </p:sp>
      <p:sp>
        <p:nvSpPr>
          <p:cNvPr id="24617" name="Rectangle 47"/>
          <p:cNvSpPr>
            <a:spLocks noChangeArrowheads="1"/>
          </p:cNvSpPr>
          <p:nvPr/>
        </p:nvSpPr>
        <p:spPr bwMode="auto">
          <a:xfrm>
            <a:off x="8498370" y="3793505"/>
            <a:ext cx="182563" cy="1825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40</a:t>
            </a:r>
          </a:p>
        </p:txBody>
      </p:sp>
      <p:sp>
        <p:nvSpPr>
          <p:cNvPr id="24618" name="Rectangle 48"/>
          <p:cNvSpPr>
            <a:spLocks noChangeArrowheads="1"/>
          </p:cNvSpPr>
          <p:nvPr/>
        </p:nvSpPr>
        <p:spPr bwMode="auto">
          <a:xfrm>
            <a:off x="8220557" y="3868118"/>
            <a:ext cx="182562" cy="1825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30</a:t>
            </a:r>
          </a:p>
        </p:txBody>
      </p:sp>
      <p:sp>
        <p:nvSpPr>
          <p:cNvPr id="24619" name="Rectangle 49"/>
          <p:cNvSpPr>
            <a:spLocks noChangeArrowheads="1"/>
          </p:cNvSpPr>
          <p:nvPr/>
        </p:nvSpPr>
        <p:spPr bwMode="auto">
          <a:xfrm>
            <a:off x="8658707" y="3437905"/>
            <a:ext cx="182562" cy="1825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gency FB" panose="020B0503020202020204" pitchFamily="34" charset="0"/>
              </a:rPr>
              <a:t>55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2748304" y="2364683"/>
            <a:ext cx="3383280" cy="310896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6256626" y="2364683"/>
            <a:ext cx="3383280" cy="310896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3121678" y="2233020"/>
            <a:ext cx="234307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latin typeface="Agency FB" panose="020B0503020202020204" pitchFamily="34" charset="0"/>
              </a:rPr>
              <a:t>Access vs. Accessibility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6655522" y="2228533"/>
            <a:ext cx="182165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latin typeface="Agency FB" panose="020B0503020202020204" pitchFamily="34" charset="0"/>
              </a:rPr>
              <a:t>Distance vs. Time</a:t>
            </a:r>
          </a:p>
        </p:txBody>
      </p:sp>
    </p:spTree>
    <p:extLst>
      <p:ext uri="{BB962C8B-B14F-4D97-AF65-F5344CB8AC3E}">
        <p14:creationId xmlns:p14="http://schemas.microsoft.com/office/powerpoint/2010/main" val="379992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Problems for Transport Systems</a:t>
            </a:r>
          </a:p>
        </p:txBody>
      </p:sp>
      <p:sp>
        <p:nvSpPr>
          <p:cNvPr id="27651" name="Rectangle 85"/>
          <p:cNvSpPr>
            <a:spLocks noChangeArrowheads="1"/>
          </p:cNvSpPr>
          <p:nvPr/>
        </p:nvSpPr>
        <p:spPr bwMode="auto">
          <a:xfrm>
            <a:off x="8040273" y="2015297"/>
            <a:ext cx="1371600" cy="13716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52" name="Rectangle 83"/>
          <p:cNvSpPr>
            <a:spLocks noChangeArrowheads="1"/>
          </p:cNvSpPr>
          <p:nvPr/>
        </p:nvSpPr>
        <p:spPr bwMode="auto">
          <a:xfrm>
            <a:off x="6511510" y="2015297"/>
            <a:ext cx="1371600" cy="137160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 flipH="1">
            <a:off x="3056973" y="2649538"/>
            <a:ext cx="73152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58" name="AutoShape 9"/>
          <p:cNvSpPr>
            <a:spLocks noChangeArrowheads="1"/>
          </p:cNvSpPr>
          <p:nvPr/>
        </p:nvSpPr>
        <p:spPr bwMode="auto">
          <a:xfrm>
            <a:off x="3629026" y="2739390"/>
            <a:ext cx="322263" cy="279400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59" name="AutoShape 10"/>
          <p:cNvSpPr>
            <a:spLocks noChangeArrowheads="1"/>
          </p:cNvSpPr>
          <p:nvPr/>
        </p:nvSpPr>
        <p:spPr bwMode="auto">
          <a:xfrm rot="10800000">
            <a:off x="3630613" y="2289810"/>
            <a:ext cx="322262" cy="279400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5106988" y="2030414"/>
            <a:ext cx="8036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gency FB" panose="020B0503020202020204" pitchFamily="34" charset="0"/>
              </a:rPr>
              <a:t>Terminal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4273550" y="2365376"/>
            <a:ext cx="5241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gency FB" panose="020B0503020202020204" pitchFamily="34" charset="0"/>
              </a:rPr>
              <a:t>Route</a:t>
            </a: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3417888" y="3032840"/>
            <a:ext cx="9361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gency FB" panose="020B0503020202020204" pitchFamily="34" charset="0"/>
              </a:rPr>
              <a:t>Bottleneck</a:t>
            </a:r>
          </a:p>
        </p:txBody>
      </p:sp>
      <p:sp>
        <p:nvSpPr>
          <p:cNvPr id="27670" name="AutoShape 62"/>
          <p:cNvSpPr>
            <a:spLocks noChangeArrowheads="1"/>
          </p:cNvSpPr>
          <p:nvPr/>
        </p:nvSpPr>
        <p:spPr bwMode="auto">
          <a:xfrm>
            <a:off x="7698751" y="4745544"/>
            <a:ext cx="822960" cy="640080"/>
          </a:xfrm>
          <a:prstGeom prst="rightArrow">
            <a:avLst>
              <a:gd name="adj1" fmla="val 37722"/>
              <a:gd name="adj2" fmla="val 52313"/>
            </a:avLst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71" name="Oval 63"/>
          <p:cNvSpPr>
            <a:spLocks noChangeArrowheads="1"/>
          </p:cNvSpPr>
          <p:nvPr/>
        </p:nvSpPr>
        <p:spPr bwMode="auto">
          <a:xfrm>
            <a:off x="6584536" y="4537516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72" name="Oval 64"/>
          <p:cNvSpPr>
            <a:spLocks noChangeArrowheads="1"/>
          </p:cNvSpPr>
          <p:nvPr/>
        </p:nvSpPr>
        <p:spPr bwMode="auto">
          <a:xfrm>
            <a:off x="7079836" y="4220016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73" name="Oval 65"/>
          <p:cNvSpPr>
            <a:spLocks noChangeArrowheads="1"/>
          </p:cNvSpPr>
          <p:nvPr/>
        </p:nvSpPr>
        <p:spPr bwMode="auto">
          <a:xfrm>
            <a:off x="7532274" y="4308916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74" name="Oval 66"/>
          <p:cNvSpPr>
            <a:spLocks noChangeArrowheads="1"/>
          </p:cNvSpPr>
          <p:nvPr/>
        </p:nvSpPr>
        <p:spPr bwMode="auto">
          <a:xfrm>
            <a:off x="7340186" y="5404291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75" name="Oval 67"/>
          <p:cNvSpPr>
            <a:spLocks noChangeArrowheads="1"/>
          </p:cNvSpPr>
          <p:nvPr/>
        </p:nvSpPr>
        <p:spPr bwMode="auto">
          <a:xfrm>
            <a:off x="6695661" y="5512241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76" name="Line 68"/>
          <p:cNvSpPr>
            <a:spLocks noChangeShapeType="1"/>
          </p:cNvSpPr>
          <p:nvPr/>
        </p:nvSpPr>
        <p:spPr bwMode="auto">
          <a:xfrm>
            <a:off x="6792499" y="4742303"/>
            <a:ext cx="547687" cy="638175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77" name="Line 69"/>
          <p:cNvSpPr>
            <a:spLocks noChangeShapeType="1"/>
          </p:cNvSpPr>
          <p:nvPr/>
        </p:nvSpPr>
        <p:spPr bwMode="auto">
          <a:xfrm>
            <a:off x="7233823" y="4466078"/>
            <a:ext cx="215900" cy="893763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78" name="Line 70"/>
          <p:cNvSpPr>
            <a:spLocks noChangeShapeType="1"/>
          </p:cNvSpPr>
          <p:nvPr/>
        </p:nvSpPr>
        <p:spPr bwMode="auto">
          <a:xfrm flipH="1">
            <a:off x="6879810" y="4550216"/>
            <a:ext cx="679450" cy="949325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79" name="Oval 71"/>
          <p:cNvSpPr>
            <a:spLocks noChangeArrowheads="1"/>
          </p:cNvSpPr>
          <p:nvPr/>
        </p:nvSpPr>
        <p:spPr bwMode="auto">
          <a:xfrm>
            <a:off x="8221249" y="4516878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80" name="Oval 72"/>
          <p:cNvSpPr>
            <a:spLocks noChangeArrowheads="1"/>
          </p:cNvSpPr>
          <p:nvPr/>
        </p:nvSpPr>
        <p:spPr bwMode="auto">
          <a:xfrm>
            <a:off x="8716549" y="4199378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81" name="Oval 73"/>
          <p:cNvSpPr>
            <a:spLocks noChangeArrowheads="1"/>
          </p:cNvSpPr>
          <p:nvPr/>
        </p:nvSpPr>
        <p:spPr bwMode="auto">
          <a:xfrm>
            <a:off x="9168986" y="4288278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82" name="Oval 74"/>
          <p:cNvSpPr>
            <a:spLocks noChangeArrowheads="1"/>
          </p:cNvSpPr>
          <p:nvPr/>
        </p:nvSpPr>
        <p:spPr bwMode="auto">
          <a:xfrm>
            <a:off x="8976899" y="5383653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83" name="Oval 75"/>
          <p:cNvSpPr>
            <a:spLocks noChangeArrowheads="1"/>
          </p:cNvSpPr>
          <p:nvPr/>
        </p:nvSpPr>
        <p:spPr bwMode="auto">
          <a:xfrm>
            <a:off x="8332374" y="5491603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84" name="Line 76"/>
          <p:cNvSpPr>
            <a:spLocks noChangeShapeType="1"/>
          </p:cNvSpPr>
          <p:nvPr/>
        </p:nvSpPr>
        <p:spPr bwMode="auto">
          <a:xfrm flipV="1">
            <a:off x="8462549" y="4394640"/>
            <a:ext cx="236537" cy="138112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85" name="Line 77"/>
          <p:cNvSpPr>
            <a:spLocks noChangeShapeType="1"/>
          </p:cNvSpPr>
          <p:nvPr/>
        </p:nvSpPr>
        <p:spPr bwMode="auto">
          <a:xfrm>
            <a:off x="8980074" y="4320028"/>
            <a:ext cx="161925" cy="34925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86" name="Line 78"/>
          <p:cNvSpPr>
            <a:spLocks noChangeShapeType="1"/>
          </p:cNvSpPr>
          <p:nvPr/>
        </p:nvSpPr>
        <p:spPr bwMode="auto">
          <a:xfrm flipH="1">
            <a:off x="8505411" y="4542277"/>
            <a:ext cx="690563" cy="92710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87" name="Line 79"/>
          <p:cNvSpPr>
            <a:spLocks noChangeShapeType="1"/>
          </p:cNvSpPr>
          <p:nvPr/>
        </p:nvSpPr>
        <p:spPr bwMode="auto">
          <a:xfrm flipV="1">
            <a:off x="8592723" y="5504302"/>
            <a:ext cx="366712" cy="84138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88" name="Rectangle 80"/>
          <p:cNvSpPr>
            <a:spLocks noChangeArrowheads="1"/>
          </p:cNvSpPr>
          <p:nvPr/>
        </p:nvSpPr>
        <p:spPr bwMode="auto">
          <a:xfrm>
            <a:off x="6501985" y="4142227"/>
            <a:ext cx="1371600" cy="173736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89" name="Rectangle 81"/>
          <p:cNvSpPr>
            <a:spLocks noChangeArrowheads="1"/>
          </p:cNvSpPr>
          <p:nvPr/>
        </p:nvSpPr>
        <p:spPr bwMode="auto">
          <a:xfrm>
            <a:off x="8125998" y="4142227"/>
            <a:ext cx="1371600" cy="173736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90" name="Text Box 84"/>
          <p:cNvSpPr txBox="1">
            <a:spLocks noChangeArrowheads="1"/>
          </p:cNvSpPr>
          <p:nvPr/>
        </p:nvSpPr>
        <p:spPr bwMode="auto">
          <a:xfrm>
            <a:off x="7444269" y="1737693"/>
            <a:ext cx="13240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latin typeface="Agency FB" panose="020B0503020202020204" pitchFamily="34" charset="0"/>
              </a:rPr>
              <a:t>Hub / Gateway</a:t>
            </a:r>
          </a:p>
        </p:txBody>
      </p:sp>
      <p:sp>
        <p:nvSpPr>
          <p:cNvPr id="27691" name="Line 92"/>
          <p:cNvSpPr>
            <a:spLocks noChangeShapeType="1"/>
          </p:cNvSpPr>
          <p:nvPr/>
        </p:nvSpPr>
        <p:spPr bwMode="auto">
          <a:xfrm flipV="1">
            <a:off x="7224298" y="2660651"/>
            <a:ext cx="730250" cy="36513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92" name="Line 93"/>
          <p:cNvSpPr>
            <a:spLocks noChangeShapeType="1"/>
          </p:cNvSpPr>
          <p:nvPr/>
        </p:nvSpPr>
        <p:spPr bwMode="auto">
          <a:xfrm flipV="1">
            <a:off x="6822661" y="2673350"/>
            <a:ext cx="1146175" cy="48895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93" name="Line 94"/>
          <p:cNvSpPr>
            <a:spLocks noChangeShapeType="1"/>
          </p:cNvSpPr>
          <p:nvPr/>
        </p:nvSpPr>
        <p:spPr bwMode="auto">
          <a:xfrm>
            <a:off x="6956010" y="2224089"/>
            <a:ext cx="971550" cy="452437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94" name="Line 95"/>
          <p:cNvSpPr>
            <a:spLocks noChangeShapeType="1"/>
          </p:cNvSpPr>
          <p:nvPr/>
        </p:nvSpPr>
        <p:spPr bwMode="auto">
          <a:xfrm flipH="1">
            <a:off x="7959311" y="2236788"/>
            <a:ext cx="784225" cy="442912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95" name="Line 96"/>
          <p:cNvSpPr>
            <a:spLocks noChangeShapeType="1"/>
          </p:cNvSpPr>
          <p:nvPr/>
        </p:nvSpPr>
        <p:spPr bwMode="auto">
          <a:xfrm flipH="1">
            <a:off x="7918036" y="2673350"/>
            <a:ext cx="1154113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96" name="Line 97"/>
          <p:cNvSpPr>
            <a:spLocks noChangeShapeType="1"/>
          </p:cNvSpPr>
          <p:nvPr/>
        </p:nvSpPr>
        <p:spPr bwMode="auto">
          <a:xfrm flipH="1" flipV="1">
            <a:off x="7968835" y="2665414"/>
            <a:ext cx="977900" cy="490537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97" name="Oval 82"/>
          <p:cNvSpPr>
            <a:spLocks noChangeArrowheads="1"/>
          </p:cNvSpPr>
          <p:nvPr/>
        </p:nvSpPr>
        <p:spPr bwMode="auto">
          <a:xfrm>
            <a:off x="7613236" y="2325688"/>
            <a:ext cx="677863" cy="67786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98" name="Oval 86"/>
          <p:cNvSpPr>
            <a:spLocks noChangeArrowheads="1"/>
          </p:cNvSpPr>
          <p:nvPr/>
        </p:nvSpPr>
        <p:spPr bwMode="auto">
          <a:xfrm>
            <a:off x="6854411" y="2127251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99" name="Oval 87"/>
          <p:cNvSpPr>
            <a:spLocks noChangeArrowheads="1"/>
          </p:cNvSpPr>
          <p:nvPr/>
        </p:nvSpPr>
        <p:spPr bwMode="auto">
          <a:xfrm>
            <a:off x="7116349" y="2589214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700" name="Oval 88"/>
          <p:cNvSpPr>
            <a:spLocks noChangeArrowheads="1"/>
          </p:cNvSpPr>
          <p:nvPr/>
        </p:nvSpPr>
        <p:spPr bwMode="auto">
          <a:xfrm>
            <a:off x="6692486" y="3059114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701" name="Oval 89"/>
          <p:cNvSpPr>
            <a:spLocks noChangeArrowheads="1"/>
          </p:cNvSpPr>
          <p:nvPr/>
        </p:nvSpPr>
        <p:spPr bwMode="auto">
          <a:xfrm>
            <a:off x="8638761" y="2116139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702" name="Oval 90"/>
          <p:cNvSpPr>
            <a:spLocks noChangeArrowheads="1"/>
          </p:cNvSpPr>
          <p:nvPr/>
        </p:nvSpPr>
        <p:spPr bwMode="auto">
          <a:xfrm>
            <a:off x="8951499" y="2557464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703" name="Oval 91"/>
          <p:cNvSpPr>
            <a:spLocks noChangeArrowheads="1"/>
          </p:cNvSpPr>
          <p:nvPr/>
        </p:nvSpPr>
        <p:spPr bwMode="auto">
          <a:xfrm>
            <a:off x="8811799" y="3054351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704" name="Oval 98"/>
          <p:cNvSpPr>
            <a:spLocks noChangeArrowheads="1"/>
          </p:cNvSpPr>
          <p:nvPr/>
        </p:nvSpPr>
        <p:spPr bwMode="auto">
          <a:xfrm>
            <a:off x="3192464" y="5401021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705" name="Oval 99"/>
          <p:cNvSpPr>
            <a:spLocks noChangeArrowheads="1"/>
          </p:cNvSpPr>
          <p:nvPr/>
        </p:nvSpPr>
        <p:spPr bwMode="auto">
          <a:xfrm>
            <a:off x="5362576" y="4742208"/>
            <a:ext cx="225425" cy="2254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706" name="Freeform 100"/>
          <p:cNvSpPr>
            <a:spLocks/>
          </p:cNvSpPr>
          <p:nvPr/>
        </p:nvSpPr>
        <p:spPr bwMode="auto">
          <a:xfrm>
            <a:off x="3481388" y="5024782"/>
            <a:ext cx="1949450" cy="577850"/>
          </a:xfrm>
          <a:custGeom>
            <a:avLst/>
            <a:gdLst>
              <a:gd name="T0" fmla="*/ 0 w 1228"/>
              <a:gd name="T1" fmla="*/ 2147483647 h 364"/>
              <a:gd name="T2" fmla="*/ 2147483647 w 1228"/>
              <a:gd name="T3" fmla="*/ 2147483647 h 364"/>
              <a:gd name="T4" fmla="*/ 2147483647 w 1228"/>
              <a:gd name="T5" fmla="*/ 2147483647 h 364"/>
              <a:gd name="T6" fmla="*/ 2147483647 w 1228"/>
              <a:gd name="T7" fmla="*/ 0 h 364"/>
              <a:gd name="T8" fmla="*/ 0 60000 65536"/>
              <a:gd name="T9" fmla="*/ 0 60000 65536"/>
              <a:gd name="T10" fmla="*/ 0 60000 65536"/>
              <a:gd name="T11" fmla="*/ 0 60000 65536"/>
              <a:gd name="T12" fmla="*/ 0 w 1228"/>
              <a:gd name="T13" fmla="*/ 0 h 364"/>
              <a:gd name="T14" fmla="*/ 1228 w 1228"/>
              <a:gd name="T15" fmla="*/ 364 h 3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8" h="364">
                <a:moveTo>
                  <a:pt x="0" y="320"/>
                </a:moveTo>
                <a:cubicBezTo>
                  <a:pt x="67" y="326"/>
                  <a:pt x="247" y="364"/>
                  <a:pt x="402" y="355"/>
                </a:cubicBezTo>
                <a:cubicBezTo>
                  <a:pt x="557" y="346"/>
                  <a:pt x="793" y="327"/>
                  <a:pt x="931" y="268"/>
                </a:cubicBezTo>
                <a:cubicBezTo>
                  <a:pt x="1069" y="209"/>
                  <a:pt x="1166" y="56"/>
                  <a:pt x="1228" y="0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707" name="Freeform 101"/>
          <p:cNvSpPr>
            <a:spLocks/>
          </p:cNvSpPr>
          <p:nvPr/>
        </p:nvSpPr>
        <p:spPr bwMode="auto">
          <a:xfrm>
            <a:off x="3306763" y="4461220"/>
            <a:ext cx="2068512" cy="895350"/>
          </a:xfrm>
          <a:custGeom>
            <a:avLst/>
            <a:gdLst>
              <a:gd name="T0" fmla="*/ 0 w 1303"/>
              <a:gd name="T1" fmla="*/ 2147483647 h 564"/>
              <a:gd name="T2" fmla="*/ 2147483647 w 1303"/>
              <a:gd name="T3" fmla="*/ 2147483647 h 564"/>
              <a:gd name="T4" fmla="*/ 2147483647 w 1303"/>
              <a:gd name="T5" fmla="*/ 2147483647 h 564"/>
              <a:gd name="T6" fmla="*/ 2147483647 w 1303"/>
              <a:gd name="T7" fmla="*/ 2147483647 h 564"/>
              <a:gd name="T8" fmla="*/ 2147483647 w 1303"/>
              <a:gd name="T9" fmla="*/ 2147483647 h 564"/>
              <a:gd name="T10" fmla="*/ 2147483647 w 1303"/>
              <a:gd name="T11" fmla="*/ 2147483647 h 5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03"/>
              <a:gd name="T19" fmla="*/ 0 h 564"/>
              <a:gd name="T20" fmla="*/ 1303 w 1303"/>
              <a:gd name="T21" fmla="*/ 564 h 5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03" h="564">
                <a:moveTo>
                  <a:pt x="0" y="564"/>
                </a:moveTo>
                <a:cubicBezTo>
                  <a:pt x="42" y="421"/>
                  <a:pt x="84" y="279"/>
                  <a:pt x="140" y="195"/>
                </a:cubicBezTo>
                <a:cubicBezTo>
                  <a:pt x="196" y="111"/>
                  <a:pt x="269" y="71"/>
                  <a:pt x="337" y="61"/>
                </a:cubicBezTo>
                <a:cubicBezTo>
                  <a:pt x="405" y="51"/>
                  <a:pt x="420" y="145"/>
                  <a:pt x="547" y="135"/>
                </a:cubicBezTo>
                <a:cubicBezTo>
                  <a:pt x="674" y="125"/>
                  <a:pt x="974" y="0"/>
                  <a:pt x="1100" y="1"/>
                </a:cubicBezTo>
                <a:cubicBezTo>
                  <a:pt x="1226" y="2"/>
                  <a:pt x="1261" y="111"/>
                  <a:pt x="1303" y="140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780983" y="1481607"/>
            <a:ext cx="3383280" cy="219456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6330536" y="1486999"/>
            <a:ext cx="3383280" cy="219456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2785745" y="3845787"/>
            <a:ext cx="3383280" cy="219456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6327858" y="3845787"/>
            <a:ext cx="3383280" cy="219456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3063083" y="1351323"/>
            <a:ext cx="97719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latin typeface="Agency FB" panose="020B0503020202020204" pitchFamily="34" charset="0"/>
              </a:rPr>
              <a:t>Capacity</a:t>
            </a:r>
          </a:p>
        </p:txBody>
      </p:sp>
      <p:sp>
        <p:nvSpPr>
          <p:cNvPr id="40977" name="Text Box 16"/>
          <p:cNvSpPr txBox="1">
            <a:spLocks noChangeArrowheads="1"/>
          </p:cNvSpPr>
          <p:nvPr/>
        </p:nvSpPr>
        <p:spPr bwMode="auto">
          <a:xfrm>
            <a:off x="6572630" y="1352911"/>
            <a:ext cx="94731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>
                <a:latin typeface="Agency FB" panose="020B0503020202020204" pitchFamily="34" charset="0"/>
              </a:rPr>
              <a:t>Transfer</a:t>
            </a:r>
          </a:p>
        </p:txBody>
      </p:sp>
      <p:sp>
        <p:nvSpPr>
          <p:cNvPr id="40979" name="Text Box 39"/>
          <p:cNvSpPr txBox="1">
            <a:spLocks noChangeArrowheads="1"/>
          </p:cNvSpPr>
          <p:nvPr/>
        </p:nvSpPr>
        <p:spPr bwMode="auto">
          <a:xfrm>
            <a:off x="3064670" y="3717526"/>
            <a:ext cx="111825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latin typeface="Agency FB" panose="020B0503020202020204" pitchFamily="34" charset="0"/>
              </a:rPr>
              <a:t>Reliability</a:t>
            </a:r>
          </a:p>
        </p:txBody>
      </p:sp>
      <p:sp>
        <p:nvSpPr>
          <p:cNvPr id="40981" name="Text Box 61"/>
          <p:cNvSpPr txBox="1">
            <a:spLocks noChangeArrowheads="1"/>
          </p:cNvSpPr>
          <p:nvPr/>
        </p:nvSpPr>
        <p:spPr bwMode="auto">
          <a:xfrm>
            <a:off x="6571043" y="3709313"/>
            <a:ext cx="120802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latin typeface="Agency FB" panose="020B0503020202020204" pitchFamily="34" charset="0"/>
              </a:rPr>
              <a:t>Integration</a:t>
            </a: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 flipH="1">
            <a:off x="3786505" y="2649538"/>
            <a:ext cx="1371600" cy="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>
            <a:off x="5113338" y="2312988"/>
            <a:ext cx="677862" cy="67786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7660" name="AutoShape 11"/>
          <p:cNvSpPr>
            <a:spLocks noChangeArrowheads="1"/>
          </p:cNvSpPr>
          <p:nvPr/>
        </p:nvSpPr>
        <p:spPr bwMode="auto">
          <a:xfrm>
            <a:off x="5287963" y="2855913"/>
            <a:ext cx="322262" cy="279400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4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5078" y="103868"/>
            <a:ext cx="10515600" cy="1325563"/>
          </a:xfrm>
        </p:spPr>
        <p:txBody>
          <a:bodyPr/>
          <a:lstStyle/>
          <a:p>
            <a:r>
              <a:rPr lang="en-US" dirty="0"/>
              <a:t>Transportability of Freight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616076" y="1082675"/>
          <a:ext cx="8959853" cy="36779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3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Cargo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Storage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Fragility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Perishable</a:t>
                      </a:r>
                    </a:p>
                  </a:txBody>
                  <a:tcPr marL="92373" marR="923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Coal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Heavy (0.83 g/cc)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 (piling)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 marL="92373" marR="923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Grain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Heavy (0.83 g/cc)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(silos)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 marL="92373" marR="923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Petroleum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Heavy (0.88</a:t>
                      </a:r>
                      <a:r>
                        <a:rPr lang="en-US" baseline="0" dirty="0"/>
                        <a:t> g/cc)</a:t>
                      </a:r>
                      <a:endParaRPr lang="en-US" dirty="0"/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 (tanks)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 marL="92373" marR="923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Clothing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(distribution center)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 marL="92373" marR="923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Fruits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(temperature controlled)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 marL="92373" marR="9237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Container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  <a:r>
                        <a:rPr lang="en-US" baseline="0" dirty="0"/>
                        <a:t> (15-20 tons)</a:t>
                      </a:r>
                      <a:endParaRPr lang="en-US" dirty="0"/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(stacking)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Cargo dependent</a:t>
                      </a:r>
                    </a:p>
                  </a:txBody>
                  <a:tcPr marL="92373" marR="9237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97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3449098" y="4165809"/>
            <a:ext cx="5303520" cy="1371600"/>
          </a:xfrm>
          <a:prstGeom prst="roundRect">
            <a:avLst>
              <a:gd name="adj" fmla="val 8109"/>
            </a:avLst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3638963" y="4030805"/>
            <a:ext cx="88325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latin typeface="Agency FB" pitchFamily="34" charset="0"/>
              </a:rPr>
              <a:t>Indirect</a:t>
            </a:r>
          </a:p>
        </p:txBody>
      </p:sp>
      <p:sp>
        <p:nvSpPr>
          <p:cNvPr id="33" name="Down Arrow 32"/>
          <p:cNvSpPr/>
          <p:nvPr/>
        </p:nvSpPr>
        <p:spPr bwMode="auto">
          <a:xfrm>
            <a:off x="5780818" y="3925714"/>
            <a:ext cx="640080" cy="4572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362960" y="2584930"/>
            <a:ext cx="5486400" cy="3200400"/>
          </a:xfrm>
          <a:prstGeom prst="roundRect">
            <a:avLst>
              <a:gd name="adj" fmla="val 5316"/>
            </a:avLst>
          </a:prstGeom>
          <a:noFill/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as a Derived Demand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5335691" y="5625999"/>
            <a:ext cx="195181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sz="2000" b="1" dirty="0">
                <a:latin typeface="Agency FB" pitchFamily="34" charset="0"/>
              </a:rPr>
              <a:t>Derived Demand</a:t>
            </a:r>
          </a:p>
        </p:txBody>
      </p:sp>
      <p:sp>
        <p:nvSpPr>
          <p:cNvPr id="3" name="Down Arrow 2"/>
          <p:cNvSpPr/>
          <p:nvPr/>
        </p:nvSpPr>
        <p:spPr bwMode="auto">
          <a:xfrm>
            <a:off x="5776342" y="2344266"/>
            <a:ext cx="640080" cy="457200"/>
          </a:xfrm>
          <a:prstGeom prst="downArrow">
            <a:avLst/>
          </a:prstGeom>
          <a:solidFill>
            <a:schemeClr val="bg2">
              <a:lumMod val="2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529526" y="1666187"/>
            <a:ext cx="1554480" cy="54864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Working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308826" y="1660870"/>
            <a:ext cx="1554480" cy="54864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Vacationing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079093" y="1659712"/>
            <a:ext cx="1554480" cy="54864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Manufacturing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3362960" y="1431528"/>
            <a:ext cx="5486400" cy="914400"/>
          </a:xfrm>
          <a:prstGeom prst="roundRect">
            <a:avLst>
              <a:gd name="adj" fmla="val 15218"/>
            </a:avLst>
          </a:prstGeom>
          <a:noFill/>
          <a:ln w="28575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5711284" y="1268812"/>
            <a:ext cx="95955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sz="2000" b="1" dirty="0">
                <a:latin typeface="Agency FB" pitchFamily="34" charset="0"/>
              </a:rPr>
              <a:t>Activity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529526" y="2964160"/>
            <a:ext cx="1554480" cy="8229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Commuting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5308826" y="2943639"/>
            <a:ext cx="1554480" cy="8229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Taxi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Air travel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7079093" y="2943639"/>
            <a:ext cx="1554480" cy="8229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Truck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Containership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449098" y="2837787"/>
            <a:ext cx="5303520" cy="1097280"/>
          </a:xfrm>
          <a:prstGeom prst="roundRect">
            <a:avLst>
              <a:gd name="adj" fmla="val 14691"/>
            </a:avLst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3638963" y="2684625"/>
            <a:ext cx="703719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latin typeface="Agency FB" pitchFamily="34" charset="0"/>
              </a:rPr>
              <a:t>Direct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79093" y="4398623"/>
            <a:ext cx="15544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Warehousing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3529526" y="4951115"/>
            <a:ext cx="512064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Energy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3529526" y="4407467"/>
            <a:ext cx="15544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Services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5308826" y="4407467"/>
            <a:ext cx="155448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411257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Representations of Distance</a:t>
            </a:r>
          </a:p>
        </p:txBody>
      </p:sp>
      <p:sp>
        <p:nvSpPr>
          <p:cNvPr id="446473" name="Oval 9"/>
          <p:cNvSpPr>
            <a:spLocks noChangeArrowheads="1"/>
          </p:cNvSpPr>
          <p:nvPr/>
        </p:nvSpPr>
        <p:spPr bwMode="auto">
          <a:xfrm>
            <a:off x="3339391" y="2906160"/>
            <a:ext cx="457200" cy="45561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08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gency FB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446474" name="Oval 10"/>
          <p:cNvSpPr>
            <a:spLocks noChangeArrowheads="1"/>
          </p:cNvSpPr>
          <p:nvPr/>
        </p:nvSpPr>
        <p:spPr bwMode="auto">
          <a:xfrm>
            <a:off x="8451141" y="2899810"/>
            <a:ext cx="469900" cy="4699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gency FB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6493753" y="3326847"/>
            <a:ext cx="274320" cy="274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itchFamily="34" charset="0"/>
              <a:cs typeface="Calibri" pitchFamily="34" charset="0"/>
            </a:endParaRPr>
          </a:p>
        </p:txBody>
      </p:sp>
      <p:sp>
        <p:nvSpPr>
          <p:cNvPr id="446478" name="Oval 14"/>
          <p:cNvSpPr>
            <a:spLocks noChangeArrowheads="1"/>
          </p:cNvSpPr>
          <p:nvPr/>
        </p:nvSpPr>
        <p:spPr bwMode="auto">
          <a:xfrm>
            <a:off x="3339391" y="4504773"/>
            <a:ext cx="457200" cy="45561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08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gency FB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446479" name="Oval 15"/>
          <p:cNvSpPr>
            <a:spLocks noChangeArrowheads="1"/>
          </p:cNvSpPr>
          <p:nvPr/>
        </p:nvSpPr>
        <p:spPr bwMode="auto">
          <a:xfrm>
            <a:off x="8451141" y="4498422"/>
            <a:ext cx="469900" cy="4699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gency FB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6192762" y="3068153"/>
            <a:ext cx="11537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latin typeface="Agency FB" pitchFamily="34" charset="0"/>
                <a:cs typeface="Calibri" pitchFamily="34" charset="0"/>
              </a:rPr>
              <a:t>Transshipment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3838970" y="2853772"/>
            <a:ext cx="5370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latin typeface="Agency FB" pitchFamily="34" charset="0"/>
                <a:cs typeface="Calibri" pitchFamily="34" charset="0"/>
              </a:rPr>
              <a:t>Pickup</a:t>
            </a: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7921413" y="2841236"/>
            <a:ext cx="6492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latin typeface="Agency FB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15381" name="Rectangle 22"/>
          <p:cNvSpPr>
            <a:spLocks noChangeArrowheads="1"/>
          </p:cNvSpPr>
          <p:nvPr/>
        </p:nvSpPr>
        <p:spPr bwMode="auto">
          <a:xfrm>
            <a:off x="6496928" y="4917522"/>
            <a:ext cx="274320" cy="274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itchFamily="34" charset="0"/>
              <a:cs typeface="Calibri" pitchFamily="34" charset="0"/>
            </a:endParaRPr>
          </a:p>
        </p:txBody>
      </p:sp>
      <p:sp>
        <p:nvSpPr>
          <p:cNvPr id="15383" name="Text Box 24"/>
          <p:cNvSpPr txBox="1">
            <a:spLocks noChangeArrowheads="1"/>
          </p:cNvSpPr>
          <p:nvPr/>
        </p:nvSpPr>
        <p:spPr bwMode="auto">
          <a:xfrm>
            <a:off x="6195937" y="4658828"/>
            <a:ext cx="11537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latin typeface="Agency FB" pitchFamily="34" charset="0"/>
                <a:cs typeface="Calibri" pitchFamily="34" charset="0"/>
              </a:rPr>
              <a:t>Transshipment</a:t>
            </a:r>
          </a:p>
        </p:txBody>
      </p:sp>
      <p:sp>
        <p:nvSpPr>
          <p:cNvPr id="15384" name="Text Box 25"/>
          <p:cNvSpPr txBox="1">
            <a:spLocks noChangeArrowheads="1"/>
          </p:cNvSpPr>
          <p:nvPr/>
        </p:nvSpPr>
        <p:spPr bwMode="auto">
          <a:xfrm>
            <a:off x="3815641" y="4444447"/>
            <a:ext cx="5370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gency FB" pitchFamily="34" charset="0"/>
                <a:cs typeface="Calibri" pitchFamily="34" charset="0"/>
              </a:rPr>
              <a:t>Pickup</a:t>
            </a:r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7882610" y="4445138"/>
            <a:ext cx="6492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latin typeface="Agency FB" pitchFamily="34" charset="0"/>
                <a:cs typeface="Calibri" pitchFamily="34" charset="0"/>
              </a:rPr>
              <a:t>Delivery</a:t>
            </a:r>
          </a:p>
        </p:txBody>
      </p:sp>
      <p:cxnSp>
        <p:nvCxnSpPr>
          <p:cNvPr id="15388" name="AutoShape 29"/>
          <p:cNvCxnSpPr>
            <a:cxnSpLocks noChangeShapeType="1"/>
            <a:stCxn id="446479" idx="0"/>
            <a:endCxn id="446478" idx="0"/>
          </p:cNvCxnSpPr>
          <p:nvPr/>
        </p:nvCxnSpPr>
        <p:spPr bwMode="auto">
          <a:xfrm rot="-5400000" flipH="1" flipV="1">
            <a:off x="6123866" y="1917147"/>
            <a:ext cx="6350" cy="5118100"/>
          </a:xfrm>
          <a:prstGeom prst="bentConnector3">
            <a:avLst>
              <a:gd name="adj1" fmla="val -3200000"/>
            </a:avLst>
          </a:prstGeom>
          <a:noFill/>
          <a:ln w="22225">
            <a:solidFill>
              <a:srgbClr val="808080"/>
            </a:solidFill>
            <a:prstDash val="dash"/>
            <a:miter lim="800000"/>
            <a:headEnd/>
            <a:tailEnd type="triangle" w="med" len="med"/>
          </a:ln>
        </p:spPr>
      </p:cxn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6205963" y="4290136"/>
            <a:ext cx="4408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 dirty="0">
                <a:latin typeface="Agency FB" pitchFamily="34" charset="0"/>
                <a:cs typeface="Calibri" pitchFamily="34" charset="0"/>
              </a:rPr>
              <a:t>Order</a:t>
            </a: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7605798" y="5023334"/>
            <a:ext cx="17424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b="1" i="1" dirty="0">
                <a:latin typeface="Agency FB" pitchFamily="34" charset="0"/>
                <a:cs typeface="Calibri" pitchFamily="34" charset="0"/>
              </a:rPr>
              <a:t>Inventory Management</a:t>
            </a:r>
          </a:p>
          <a:p>
            <a:pPr algn="r"/>
            <a:r>
              <a:rPr lang="en-US" sz="1400" b="1" i="1" dirty="0">
                <a:latin typeface="Agency FB" pitchFamily="34" charset="0"/>
                <a:cs typeface="Calibri" pitchFamily="34" charset="0"/>
              </a:rPr>
              <a:t>Unpacking</a:t>
            </a: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3047773" y="4976261"/>
            <a:ext cx="12952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 dirty="0">
                <a:latin typeface="Agency FB" pitchFamily="34" charset="0"/>
                <a:cs typeface="Calibri" pitchFamily="34" charset="0"/>
              </a:rPr>
              <a:t>Order Processing</a:t>
            </a:r>
          </a:p>
          <a:p>
            <a:r>
              <a:rPr lang="en-US" sz="1400" b="1" i="1" dirty="0">
                <a:latin typeface="Agency FB" pitchFamily="34" charset="0"/>
                <a:cs typeface="Calibri" pitchFamily="34" charset="0"/>
              </a:rPr>
              <a:t>Packing</a:t>
            </a:r>
            <a:br>
              <a:rPr lang="en-US" sz="1400" b="1" i="1" dirty="0">
                <a:latin typeface="Agency FB" pitchFamily="34" charset="0"/>
                <a:cs typeface="Calibri" pitchFamily="34" charset="0"/>
              </a:rPr>
            </a:br>
            <a:r>
              <a:rPr lang="en-US" sz="1400" b="1" i="1" dirty="0">
                <a:latin typeface="Agency FB" pitchFamily="34" charset="0"/>
                <a:cs typeface="Calibri" pitchFamily="34" charset="0"/>
              </a:rPr>
              <a:t>Scheduling</a:t>
            </a:r>
          </a:p>
        </p:txBody>
      </p:sp>
      <p:sp>
        <p:nvSpPr>
          <p:cNvPr id="15392" name="Text Box 33"/>
          <p:cNvSpPr txBox="1">
            <a:spLocks noChangeArrowheads="1"/>
          </p:cNvSpPr>
          <p:nvPr/>
        </p:nvSpPr>
        <p:spPr bwMode="auto">
          <a:xfrm>
            <a:off x="6151868" y="5198511"/>
            <a:ext cx="9853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 i="1" dirty="0">
                <a:latin typeface="Agency FB" pitchFamily="34" charset="0"/>
                <a:cs typeface="Calibri" pitchFamily="34" charset="0"/>
              </a:rPr>
              <a:t>Sorting</a:t>
            </a:r>
            <a:br>
              <a:rPr lang="en-US" sz="1400" b="1" i="1" dirty="0">
                <a:latin typeface="Agency FB" pitchFamily="34" charset="0"/>
                <a:cs typeface="Calibri" pitchFamily="34" charset="0"/>
              </a:rPr>
            </a:br>
            <a:r>
              <a:rPr lang="en-US" sz="1400" b="1" i="1" dirty="0">
                <a:latin typeface="Agency FB" pitchFamily="34" charset="0"/>
                <a:cs typeface="Calibri" pitchFamily="34" charset="0"/>
              </a:rPr>
              <a:t>Warehousing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758440" y="1539143"/>
            <a:ext cx="6675120" cy="91440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2883621" y="1386303"/>
            <a:ext cx="19838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D4D4D"/>
                </a:solidFill>
                <a:latin typeface="Agency FB" pitchFamily="34" charset="0"/>
                <a:cs typeface="Calibri" pitchFamily="34" charset="0"/>
              </a:rPr>
              <a:t>Euclidean Distance</a:t>
            </a:r>
          </a:p>
        </p:txBody>
      </p:sp>
      <p:cxnSp>
        <p:nvCxnSpPr>
          <p:cNvPr id="3" name="Straight Arrow Connector 2"/>
          <p:cNvCxnSpPr>
            <a:stCxn id="446470" idx="6"/>
            <a:endCxn id="446471" idx="2"/>
          </p:cNvCxnSpPr>
          <p:nvPr/>
        </p:nvCxnSpPr>
        <p:spPr>
          <a:xfrm>
            <a:off x="3796591" y="1991866"/>
            <a:ext cx="4654550" cy="793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 bwMode="auto">
          <a:xfrm>
            <a:off x="2758440" y="2672342"/>
            <a:ext cx="6675120" cy="109728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8705" name="Rectangle 34"/>
          <p:cNvSpPr>
            <a:spLocks noChangeArrowheads="1"/>
          </p:cNvSpPr>
          <p:nvPr/>
        </p:nvSpPr>
        <p:spPr bwMode="auto">
          <a:xfrm>
            <a:off x="2885210" y="2534686"/>
            <a:ext cx="1992469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D4D4D"/>
                </a:solidFill>
                <a:latin typeface="Agency FB" pitchFamily="34" charset="0"/>
                <a:cs typeface="Calibri" pitchFamily="34" charset="0"/>
              </a:rPr>
              <a:t>Transport Distance</a:t>
            </a:r>
          </a:p>
        </p:txBody>
      </p:sp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3339391" y="1764059"/>
            <a:ext cx="457200" cy="45561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50800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gency FB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8451141" y="1757708"/>
            <a:ext cx="469900" cy="4699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gency FB" pitchFamily="34" charset="0"/>
                <a:cs typeface="Calibri" pitchFamily="34" charset="0"/>
              </a:rPr>
              <a:t>B</a:t>
            </a:r>
          </a:p>
        </p:txBody>
      </p:sp>
      <p:cxnSp>
        <p:nvCxnSpPr>
          <p:cNvPr id="39" name="Straight Arrow Connector 38"/>
          <p:cNvCxnSpPr>
            <a:stCxn id="446473" idx="6"/>
            <a:endCxn id="15371" idx="1"/>
          </p:cNvCxnSpPr>
          <p:nvPr/>
        </p:nvCxnSpPr>
        <p:spPr>
          <a:xfrm>
            <a:off x="3796591" y="3133967"/>
            <a:ext cx="2697162" cy="33004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Text Box 19"/>
          <p:cNvSpPr txBox="1">
            <a:spLocks noChangeArrowheads="1"/>
          </p:cNvSpPr>
          <p:nvPr/>
        </p:nvSpPr>
        <p:spPr bwMode="auto">
          <a:xfrm rot="437719">
            <a:off x="4721572" y="3163579"/>
            <a:ext cx="610808" cy="2339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18288" tIns="9144" rIns="18288" bIns="9144">
            <a:spAutoFit/>
          </a:bodyPr>
          <a:lstStyle/>
          <a:p>
            <a:r>
              <a:rPr lang="en-US" sz="1400" b="1" dirty="0">
                <a:latin typeface="Agency FB" pitchFamily="34" charset="0"/>
                <a:cs typeface="Calibri" pitchFamily="34" charset="0"/>
              </a:rPr>
              <a:t>Mode 1</a:t>
            </a:r>
          </a:p>
        </p:txBody>
      </p:sp>
      <p:cxnSp>
        <p:nvCxnSpPr>
          <p:cNvPr id="42" name="Straight Arrow Connector 41"/>
          <p:cNvCxnSpPr>
            <a:stCxn id="15371" idx="3"/>
            <a:endCxn id="446474" idx="2"/>
          </p:cNvCxnSpPr>
          <p:nvPr/>
        </p:nvCxnSpPr>
        <p:spPr>
          <a:xfrm flipV="1">
            <a:off x="6768073" y="3134761"/>
            <a:ext cx="1683068" cy="329247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9" name="Text Box 20"/>
          <p:cNvSpPr txBox="1">
            <a:spLocks noChangeArrowheads="1"/>
          </p:cNvSpPr>
          <p:nvPr/>
        </p:nvSpPr>
        <p:spPr bwMode="auto">
          <a:xfrm rot="20888363">
            <a:off x="7292590" y="3180944"/>
            <a:ext cx="610808" cy="2339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18288" tIns="9144" rIns="18288" bIns="9144">
            <a:spAutoFit/>
          </a:bodyPr>
          <a:lstStyle/>
          <a:p>
            <a:r>
              <a:rPr lang="en-US" sz="1400" b="1" dirty="0">
                <a:latin typeface="Agency FB" pitchFamily="34" charset="0"/>
                <a:cs typeface="Calibri" pitchFamily="34" charset="0"/>
              </a:rPr>
              <a:t>Mode 2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2758440" y="4004572"/>
            <a:ext cx="6675120" cy="173736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8706" name="Rectangle 35"/>
          <p:cNvSpPr>
            <a:spLocks noChangeArrowheads="1"/>
          </p:cNvSpPr>
          <p:nvPr/>
        </p:nvSpPr>
        <p:spPr bwMode="auto">
          <a:xfrm>
            <a:off x="2926552" y="3864459"/>
            <a:ext cx="195822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D4D4D"/>
                </a:solidFill>
                <a:latin typeface="Agency FB" pitchFamily="34" charset="0"/>
                <a:cs typeface="Calibri" pitchFamily="34" charset="0"/>
              </a:rPr>
              <a:t>Logistical Distance</a:t>
            </a:r>
          </a:p>
        </p:txBody>
      </p:sp>
      <p:cxnSp>
        <p:nvCxnSpPr>
          <p:cNvPr id="46" name="Straight Arrow Connector 45"/>
          <p:cNvCxnSpPr>
            <a:stCxn id="446478" idx="6"/>
            <a:endCxn id="15381" idx="1"/>
          </p:cNvCxnSpPr>
          <p:nvPr/>
        </p:nvCxnSpPr>
        <p:spPr>
          <a:xfrm>
            <a:off x="3796592" y="4732580"/>
            <a:ext cx="2700337" cy="322103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5381" idx="3"/>
            <a:endCxn id="446479" idx="2"/>
          </p:cNvCxnSpPr>
          <p:nvPr/>
        </p:nvCxnSpPr>
        <p:spPr>
          <a:xfrm flipV="1">
            <a:off x="6771249" y="4733372"/>
            <a:ext cx="1679893" cy="32131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9"/>
          <p:cNvSpPr txBox="1">
            <a:spLocks noChangeArrowheads="1"/>
          </p:cNvSpPr>
          <p:nvPr/>
        </p:nvSpPr>
        <p:spPr bwMode="auto">
          <a:xfrm rot="437719">
            <a:off x="4721572" y="4766892"/>
            <a:ext cx="610808" cy="2339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18288" tIns="9144" rIns="18288" bIns="9144">
            <a:spAutoFit/>
          </a:bodyPr>
          <a:lstStyle/>
          <a:p>
            <a:r>
              <a:rPr lang="en-US" sz="1400" b="1" dirty="0">
                <a:latin typeface="Agency FB" pitchFamily="34" charset="0"/>
                <a:cs typeface="Calibri" pitchFamily="34" charset="0"/>
              </a:rPr>
              <a:t>Mode 1</a:t>
            </a: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 rot="20888363">
            <a:off x="7292590" y="4784257"/>
            <a:ext cx="610808" cy="2339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18288" tIns="9144" rIns="18288" bIns="9144">
            <a:spAutoFit/>
          </a:bodyPr>
          <a:lstStyle/>
          <a:p>
            <a:r>
              <a:rPr lang="en-US" sz="1400" b="1" dirty="0">
                <a:latin typeface="Agency FB" pitchFamily="34" charset="0"/>
                <a:cs typeface="Calibri" pitchFamily="34" charset="0"/>
              </a:rPr>
              <a:t>Mode 2</a:t>
            </a:r>
          </a:p>
        </p:txBody>
      </p:sp>
    </p:spTree>
    <p:extLst>
      <p:ext uri="{BB962C8B-B14F-4D97-AF65-F5344CB8AC3E}">
        <p14:creationId xmlns:p14="http://schemas.microsoft.com/office/powerpoint/2010/main" val="3068174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Spatial Consideration of a Movement</a:t>
            </a:r>
          </a:p>
        </p:txBody>
      </p:sp>
      <p:sp>
        <p:nvSpPr>
          <p:cNvPr id="16397" name="Text Box 55"/>
          <p:cNvSpPr txBox="1">
            <a:spLocks noChangeArrowheads="1"/>
          </p:cNvSpPr>
          <p:nvPr/>
        </p:nvSpPr>
        <p:spPr bwMode="auto">
          <a:xfrm>
            <a:off x="3816483" y="1802567"/>
            <a:ext cx="88921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i="1" dirty="0">
                <a:latin typeface="Agency FB" panose="020B0503020202020204" pitchFamily="34" charset="0"/>
              </a:rPr>
              <a:t>Walking</a:t>
            </a:r>
          </a:p>
        </p:txBody>
      </p:sp>
      <p:sp>
        <p:nvSpPr>
          <p:cNvPr id="16398" name="Text Box 56"/>
          <p:cNvSpPr txBox="1">
            <a:spLocks noChangeArrowheads="1"/>
          </p:cNvSpPr>
          <p:nvPr/>
        </p:nvSpPr>
        <p:spPr bwMode="auto">
          <a:xfrm>
            <a:off x="4764099" y="1802567"/>
            <a:ext cx="83548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i="1">
                <a:latin typeface="Agency FB" panose="020B0503020202020204" pitchFamily="34" charset="0"/>
              </a:rPr>
              <a:t>Cycling</a:t>
            </a:r>
          </a:p>
        </p:txBody>
      </p:sp>
      <p:sp>
        <p:nvSpPr>
          <p:cNvPr id="16399" name="Text Box 57"/>
          <p:cNvSpPr txBox="1">
            <a:spLocks noChangeArrowheads="1"/>
          </p:cNvSpPr>
          <p:nvPr/>
        </p:nvSpPr>
        <p:spPr bwMode="auto">
          <a:xfrm>
            <a:off x="6743712" y="1802567"/>
            <a:ext cx="83548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i="1">
                <a:latin typeface="Agency FB" panose="020B0503020202020204" pitchFamily="34" charset="0"/>
              </a:rPr>
              <a:t>Driving</a:t>
            </a:r>
          </a:p>
        </p:txBody>
      </p:sp>
      <p:sp>
        <p:nvSpPr>
          <p:cNvPr id="16400" name="Text Box 58"/>
          <p:cNvSpPr txBox="1">
            <a:spLocks noChangeArrowheads="1"/>
          </p:cNvSpPr>
          <p:nvPr/>
        </p:nvSpPr>
        <p:spPr bwMode="auto">
          <a:xfrm>
            <a:off x="4180675" y="3795848"/>
            <a:ext cx="67518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gency FB" panose="020B0503020202020204" pitchFamily="34" charset="0"/>
              </a:rPr>
              <a:t>D(W)</a:t>
            </a:r>
          </a:p>
        </p:txBody>
      </p:sp>
      <p:sp>
        <p:nvSpPr>
          <p:cNvPr id="16401" name="Text Box 59"/>
          <p:cNvSpPr txBox="1">
            <a:spLocks noChangeArrowheads="1"/>
          </p:cNvSpPr>
          <p:nvPr/>
        </p:nvSpPr>
        <p:spPr bwMode="auto">
          <a:xfrm>
            <a:off x="5094561" y="3795848"/>
            <a:ext cx="61747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latin typeface="Agency FB" panose="020B0503020202020204" pitchFamily="34" charset="0"/>
              </a:rPr>
              <a:t>D(C)</a:t>
            </a:r>
          </a:p>
        </p:txBody>
      </p:sp>
      <p:sp>
        <p:nvSpPr>
          <p:cNvPr id="16402" name="Text Box 60"/>
          <p:cNvSpPr txBox="1">
            <a:spLocks noChangeArrowheads="1"/>
          </p:cNvSpPr>
          <p:nvPr/>
        </p:nvSpPr>
        <p:spPr bwMode="auto">
          <a:xfrm>
            <a:off x="7075761" y="3795848"/>
            <a:ext cx="61747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gency FB" panose="020B0503020202020204" pitchFamily="34" charset="0"/>
              </a:rPr>
              <a:t>D(D)</a:t>
            </a:r>
          </a:p>
        </p:txBody>
      </p:sp>
      <p:sp>
        <p:nvSpPr>
          <p:cNvPr id="16408" name="Line 66"/>
          <p:cNvSpPr>
            <a:spLocks noChangeShapeType="1"/>
          </p:cNvSpPr>
          <p:nvPr/>
        </p:nvSpPr>
        <p:spPr bwMode="auto">
          <a:xfrm flipV="1">
            <a:off x="3657048" y="2442887"/>
            <a:ext cx="0" cy="146304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med" len="med"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6409" name="Line 67"/>
          <p:cNvSpPr>
            <a:spLocks noChangeShapeType="1"/>
          </p:cNvSpPr>
          <p:nvPr/>
        </p:nvSpPr>
        <p:spPr bwMode="auto">
          <a:xfrm flipV="1">
            <a:off x="8762448" y="2442887"/>
            <a:ext cx="0" cy="329184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med" len="med"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6418" name="Rectangle 76"/>
          <p:cNvSpPr>
            <a:spLocks noChangeArrowheads="1"/>
          </p:cNvSpPr>
          <p:nvPr/>
        </p:nvSpPr>
        <p:spPr bwMode="auto">
          <a:xfrm rot="-5400000">
            <a:off x="3216120" y="4748756"/>
            <a:ext cx="5087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latin typeface="Agency FB" panose="020B0503020202020204" pitchFamily="34" charset="0"/>
              </a:rPr>
              <a:t>Time</a:t>
            </a:r>
          </a:p>
        </p:txBody>
      </p:sp>
      <p:sp>
        <p:nvSpPr>
          <p:cNvPr id="16419" name="Line 77"/>
          <p:cNvSpPr>
            <a:spLocks noChangeShapeType="1"/>
          </p:cNvSpPr>
          <p:nvPr/>
        </p:nvSpPr>
        <p:spPr bwMode="auto">
          <a:xfrm flipV="1">
            <a:off x="3673129" y="4109779"/>
            <a:ext cx="555420" cy="1741882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6422" name="Line 80"/>
          <p:cNvSpPr>
            <a:spLocks noChangeShapeType="1"/>
          </p:cNvSpPr>
          <p:nvPr/>
        </p:nvSpPr>
        <p:spPr bwMode="auto">
          <a:xfrm flipV="1">
            <a:off x="3660429" y="4109777"/>
            <a:ext cx="1514269" cy="1722514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6424" name="Line 82"/>
          <p:cNvSpPr>
            <a:spLocks noChangeShapeType="1"/>
          </p:cNvSpPr>
          <p:nvPr/>
        </p:nvSpPr>
        <p:spPr bwMode="auto">
          <a:xfrm flipV="1">
            <a:off x="3673130" y="4109776"/>
            <a:ext cx="3481179" cy="1730454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2977098" y="1749861"/>
            <a:ext cx="6400800" cy="82296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2" name="Oval 51"/>
          <p:cNvSpPr>
            <a:spLocks noChangeArrowheads="1"/>
          </p:cNvSpPr>
          <p:nvPr/>
        </p:nvSpPr>
        <p:spPr bwMode="auto">
          <a:xfrm>
            <a:off x="3428448" y="1970604"/>
            <a:ext cx="457200" cy="457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25400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gency FB" panose="020B0503020202020204" pitchFamily="34" charset="0"/>
              </a:rPr>
              <a:t>A</a:t>
            </a:r>
          </a:p>
        </p:txBody>
      </p:sp>
      <p:cxnSp>
        <p:nvCxnSpPr>
          <p:cNvPr id="43" name="Straight Arrow Connector 42"/>
          <p:cNvCxnSpPr>
            <a:stCxn id="42" idx="6"/>
            <a:endCxn id="44" idx="2"/>
          </p:cNvCxnSpPr>
          <p:nvPr/>
        </p:nvCxnSpPr>
        <p:spPr>
          <a:xfrm flipV="1">
            <a:off x="3885648" y="2195236"/>
            <a:ext cx="4637088" cy="396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52"/>
          <p:cNvSpPr>
            <a:spLocks noChangeArrowheads="1"/>
          </p:cNvSpPr>
          <p:nvPr/>
        </p:nvSpPr>
        <p:spPr bwMode="auto">
          <a:xfrm>
            <a:off x="8522736" y="1966635"/>
            <a:ext cx="457200" cy="4572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gency FB" panose="020B0503020202020204" pitchFamily="34" charset="0"/>
              </a:rPr>
              <a:t>B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2977098" y="2730891"/>
            <a:ext cx="6400800" cy="82296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8" name="Oval 51"/>
          <p:cNvSpPr>
            <a:spLocks noChangeArrowheads="1"/>
          </p:cNvSpPr>
          <p:nvPr/>
        </p:nvSpPr>
        <p:spPr bwMode="auto">
          <a:xfrm>
            <a:off x="3428448" y="2891391"/>
            <a:ext cx="457200" cy="457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25400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  <p:sp>
        <p:nvSpPr>
          <p:cNvPr id="49" name="Oval 52"/>
          <p:cNvSpPr>
            <a:spLocks noChangeArrowheads="1"/>
          </p:cNvSpPr>
          <p:nvPr/>
        </p:nvSpPr>
        <p:spPr bwMode="auto">
          <a:xfrm>
            <a:off x="8522736" y="2913771"/>
            <a:ext cx="457200" cy="4572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003792" y="3752668"/>
            <a:ext cx="6400800" cy="2286000"/>
          </a:xfrm>
          <a:prstGeom prst="roundRect">
            <a:avLst>
              <a:gd name="adj" fmla="val 4638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03291" y="4109780"/>
            <a:ext cx="428114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6" name="Freeform 74"/>
          <p:cNvSpPr>
            <a:spLocks/>
          </p:cNvSpPr>
          <p:nvPr/>
        </p:nvSpPr>
        <p:spPr bwMode="auto">
          <a:xfrm>
            <a:off x="3659947" y="3935549"/>
            <a:ext cx="5120640" cy="1916113"/>
          </a:xfrm>
          <a:custGeom>
            <a:avLst/>
            <a:gdLst>
              <a:gd name="T0" fmla="*/ 0 w 3271"/>
              <a:gd name="T1" fmla="*/ 0 h 1207"/>
              <a:gd name="T2" fmla="*/ 0 w 3271"/>
              <a:gd name="T3" fmla="*/ 2147483647 h 1207"/>
              <a:gd name="T4" fmla="*/ 2147483647 w 3271"/>
              <a:gd name="T5" fmla="*/ 2147483647 h 1207"/>
              <a:gd name="T6" fmla="*/ 0 60000 65536"/>
              <a:gd name="T7" fmla="*/ 0 60000 65536"/>
              <a:gd name="T8" fmla="*/ 0 60000 65536"/>
              <a:gd name="T9" fmla="*/ 0 w 3271"/>
              <a:gd name="T10" fmla="*/ 0 h 1207"/>
              <a:gd name="T11" fmla="*/ 3271 w 3271"/>
              <a:gd name="T12" fmla="*/ 1207 h 1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1" h="1207">
                <a:moveTo>
                  <a:pt x="0" y="0"/>
                </a:moveTo>
                <a:lnTo>
                  <a:pt x="0" y="1207"/>
                </a:lnTo>
                <a:lnTo>
                  <a:pt x="3271" y="1207"/>
                </a:lnTo>
              </a:path>
            </a:pathLst>
          </a:custGeom>
          <a:noFill/>
          <a:ln w="3175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6403" name="Rectangle 61"/>
          <p:cNvSpPr>
            <a:spLocks noChangeArrowheads="1"/>
          </p:cNvSpPr>
          <p:nvPr/>
        </p:nvSpPr>
        <p:spPr bwMode="auto">
          <a:xfrm>
            <a:off x="5194907" y="3424166"/>
            <a:ext cx="204158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Friction of Distance</a:t>
            </a:r>
          </a:p>
        </p:txBody>
      </p:sp>
      <p:sp>
        <p:nvSpPr>
          <p:cNvPr id="16404" name="Rectangle 62"/>
          <p:cNvSpPr>
            <a:spLocks noChangeArrowheads="1"/>
          </p:cNvSpPr>
          <p:nvPr/>
        </p:nvSpPr>
        <p:spPr bwMode="auto">
          <a:xfrm>
            <a:off x="5744825" y="2441057"/>
            <a:ext cx="114390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Movement</a:t>
            </a:r>
          </a:p>
        </p:txBody>
      </p:sp>
      <p:sp>
        <p:nvSpPr>
          <p:cNvPr id="16417" name="Rectangle 75"/>
          <p:cNvSpPr>
            <a:spLocks noChangeArrowheads="1"/>
          </p:cNvSpPr>
          <p:nvPr/>
        </p:nvSpPr>
        <p:spPr bwMode="auto">
          <a:xfrm>
            <a:off x="5518986" y="5913894"/>
            <a:ext cx="131702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Distance (D)</a:t>
            </a:r>
          </a:p>
        </p:txBody>
      </p:sp>
      <p:sp>
        <p:nvSpPr>
          <p:cNvPr id="6" name="Left Arrow 5"/>
          <p:cNvSpPr/>
          <p:nvPr/>
        </p:nvSpPr>
        <p:spPr>
          <a:xfrm>
            <a:off x="3910242" y="2947329"/>
            <a:ext cx="4572000" cy="365760"/>
          </a:xfrm>
          <a:prstGeom prst="leftArrow">
            <a:avLst>
              <a:gd name="adj1" fmla="val 50000"/>
              <a:gd name="adj2" fmla="val 7536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0" name="Line 78"/>
          <p:cNvSpPr>
            <a:spLocks noChangeShapeType="1"/>
          </p:cNvSpPr>
          <p:nvPr/>
        </p:nvSpPr>
        <p:spPr bwMode="auto">
          <a:xfrm flipV="1">
            <a:off x="4255536" y="2052767"/>
            <a:ext cx="0" cy="374904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6421" name="Line 79"/>
          <p:cNvSpPr>
            <a:spLocks noChangeShapeType="1"/>
          </p:cNvSpPr>
          <p:nvPr/>
        </p:nvSpPr>
        <p:spPr bwMode="auto">
          <a:xfrm flipV="1">
            <a:off x="5174698" y="2060705"/>
            <a:ext cx="0" cy="374904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6423" name="Line 81"/>
          <p:cNvSpPr>
            <a:spLocks noChangeShapeType="1"/>
          </p:cNvSpPr>
          <p:nvPr/>
        </p:nvSpPr>
        <p:spPr bwMode="auto">
          <a:xfrm flipV="1">
            <a:off x="7154311" y="2070230"/>
            <a:ext cx="0" cy="374904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4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and the Mobility of Passengers and Freight</a:t>
            </a:r>
          </a:p>
        </p:txBody>
      </p:sp>
      <p:sp>
        <p:nvSpPr>
          <p:cNvPr id="17412" name="Freeform 5"/>
          <p:cNvSpPr>
            <a:spLocks/>
          </p:cNvSpPr>
          <p:nvPr/>
        </p:nvSpPr>
        <p:spPr bwMode="auto">
          <a:xfrm>
            <a:off x="2551113" y="1597025"/>
            <a:ext cx="7315200" cy="4114800"/>
          </a:xfrm>
          <a:custGeom>
            <a:avLst/>
            <a:gdLst>
              <a:gd name="T0" fmla="*/ 0 w 4626"/>
              <a:gd name="T1" fmla="*/ 0 h 2598"/>
              <a:gd name="T2" fmla="*/ 0 w 4626"/>
              <a:gd name="T3" fmla="*/ 2147483647 h 2598"/>
              <a:gd name="T4" fmla="*/ 2147483647 w 4626"/>
              <a:gd name="T5" fmla="*/ 2147483647 h 2598"/>
              <a:gd name="T6" fmla="*/ 0 60000 65536"/>
              <a:gd name="T7" fmla="*/ 0 60000 65536"/>
              <a:gd name="T8" fmla="*/ 0 60000 65536"/>
              <a:gd name="T9" fmla="*/ 0 w 4626"/>
              <a:gd name="T10" fmla="*/ 0 h 2598"/>
              <a:gd name="T11" fmla="*/ 4626 w 4626"/>
              <a:gd name="T12" fmla="*/ 2598 h 2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26" h="2598">
                <a:moveTo>
                  <a:pt x="0" y="0"/>
                </a:moveTo>
                <a:lnTo>
                  <a:pt x="0" y="2598"/>
                </a:lnTo>
                <a:lnTo>
                  <a:pt x="4626" y="2598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7413" name="Freeform 6"/>
          <p:cNvSpPr>
            <a:spLocks/>
          </p:cNvSpPr>
          <p:nvPr/>
        </p:nvSpPr>
        <p:spPr bwMode="auto">
          <a:xfrm>
            <a:off x="2765426" y="1835151"/>
            <a:ext cx="6792913" cy="3713163"/>
          </a:xfrm>
          <a:custGeom>
            <a:avLst/>
            <a:gdLst>
              <a:gd name="T0" fmla="*/ 0 w 4279"/>
              <a:gd name="T1" fmla="*/ 0 h 2339"/>
              <a:gd name="T2" fmla="*/ 2147483647 w 4279"/>
              <a:gd name="T3" fmla="*/ 2147483647 h 2339"/>
              <a:gd name="T4" fmla="*/ 2147483647 w 4279"/>
              <a:gd name="T5" fmla="*/ 2147483647 h 2339"/>
              <a:gd name="T6" fmla="*/ 2147483647 w 4279"/>
              <a:gd name="T7" fmla="*/ 2147483647 h 2339"/>
              <a:gd name="T8" fmla="*/ 2147483647 w 4279"/>
              <a:gd name="T9" fmla="*/ 2147483647 h 2339"/>
              <a:gd name="T10" fmla="*/ 2147483647 w 4279"/>
              <a:gd name="T11" fmla="*/ 2147483647 h 23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9"/>
              <a:gd name="T19" fmla="*/ 0 h 2339"/>
              <a:gd name="T20" fmla="*/ 4279 w 4279"/>
              <a:gd name="T21" fmla="*/ 2339 h 23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9" h="2339">
                <a:moveTo>
                  <a:pt x="0" y="0"/>
                </a:moveTo>
                <a:cubicBezTo>
                  <a:pt x="12" y="143"/>
                  <a:pt x="27" y="620"/>
                  <a:pt x="71" y="858"/>
                </a:cubicBezTo>
                <a:cubicBezTo>
                  <a:pt x="115" y="1096"/>
                  <a:pt x="123" y="1239"/>
                  <a:pt x="265" y="1428"/>
                </a:cubicBezTo>
                <a:cubicBezTo>
                  <a:pt x="407" y="1617"/>
                  <a:pt x="628" y="1857"/>
                  <a:pt x="923" y="1992"/>
                </a:cubicBezTo>
                <a:cubicBezTo>
                  <a:pt x="1218" y="2127"/>
                  <a:pt x="1475" y="2181"/>
                  <a:pt x="2034" y="2239"/>
                </a:cubicBezTo>
                <a:cubicBezTo>
                  <a:pt x="2593" y="2297"/>
                  <a:pt x="3811" y="2318"/>
                  <a:pt x="4279" y="2339"/>
                </a:cubicBezTo>
              </a:path>
            </a:pathLst>
          </a:custGeom>
          <a:noFill/>
          <a:ln w="127000" cap="rnd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 rot="5400000">
            <a:off x="989013" y="3649097"/>
            <a:ext cx="27908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Share of total passengers or tons-km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5494339" y="5770564"/>
            <a:ext cx="7534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gency FB" panose="020B0503020202020204" pitchFamily="34" charset="0"/>
              </a:rPr>
              <a:t>Distance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 rot="223067">
            <a:off x="5940773" y="5282814"/>
            <a:ext cx="1077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</a:rPr>
              <a:t>Passengers</a:t>
            </a:r>
          </a:p>
        </p:txBody>
      </p:sp>
      <p:sp>
        <p:nvSpPr>
          <p:cNvPr id="17417" name="Freeform 12"/>
          <p:cNvSpPr>
            <a:spLocks/>
          </p:cNvSpPr>
          <p:nvPr/>
        </p:nvSpPr>
        <p:spPr bwMode="auto">
          <a:xfrm>
            <a:off x="2765426" y="1843089"/>
            <a:ext cx="531813" cy="2408237"/>
          </a:xfrm>
          <a:custGeom>
            <a:avLst/>
            <a:gdLst>
              <a:gd name="T0" fmla="*/ 0 w 335"/>
              <a:gd name="T1" fmla="*/ 0 h 1517"/>
              <a:gd name="T2" fmla="*/ 2147483647 w 335"/>
              <a:gd name="T3" fmla="*/ 2147483647 h 1517"/>
              <a:gd name="T4" fmla="*/ 2147483647 w 335"/>
              <a:gd name="T5" fmla="*/ 2147483647 h 1517"/>
              <a:gd name="T6" fmla="*/ 2147483647 w 335"/>
              <a:gd name="T7" fmla="*/ 2147483647 h 1517"/>
              <a:gd name="T8" fmla="*/ 0 60000 65536"/>
              <a:gd name="T9" fmla="*/ 0 60000 65536"/>
              <a:gd name="T10" fmla="*/ 0 60000 65536"/>
              <a:gd name="T11" fmla="*/ 0 60000 65536"/>
              <a:gd name="T12" fmla="*/ 0 w 335"/>
              <a:gd name="T13" fmla="*/ 0 h 1517"/>
              <a:gd name="T14" fmla="*/ 335 w 335"/>
              <a:gd name="T15" fmla="*/ 1517 h 1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5" h="1517">
                <a:moveTo>
                  <a:pt x="0" y="0"/>
                </a:moveTo>
                <a:cubicBezTo>
                  <a:pt x="7" y="120"/>
                  <a:pt x="23" y="516"/>
                  <a:pt x="47" y="717"/>
                </a:cubicBezTo>
                <a:cubicBezTo>
                  <a:pt x="71" y="918"/>
                  <a:pt x="99" y="1072"/>
                  <a:pt x="147" y="1205"/>
                </a:cubicBezTo>
                <a:cubicBezTo>
                  <a:pt x="195" y="1338"/>
                  <a:pt x="296" y="1452"/>
                  <a:pt x="335" y="1517"/>
                </a:cubicBezTo>
              </a:path>
            </a:pathLst>
          </a:custGeom>
          <a:noFill/>
          <a:ln w="50800" cap="rnd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7418" name="Freeform 9"/>
          <p:cNvSpPr>
            <a:spLocks/>
          </p:cNvSpPr>
          <p:nvPr/>
        </p:nvSpPr>
        <p:spPr bwMode="auto">
          <a:xfrm>
            <a:off x="2690813" y="3308351"/>
            <a:ext cx="6858000" cy="887413"/>
          </a:xfrm>
          <a:custGeom>
            <a:avLst/>
            <a:gdLst>
              <a:gd name="T0" fmla="*/ 0 w 4320"/>
              <a:gd name="T1" fmla="*/ 2147483647 h 559"/>
              <a:gd name="T2" fmla="*/ 2147483647 w 4320"/>
              <a:gd name="T3" fmla="*/ 2147483647 h 559"/>
              <a:gd name="T4" fmla="*/ 2147483647 w 4320"/>
              <a:gd name="T5" fmla="*/ 2147483647 h 559"/>
              <a:gd name="T6" fmla="*/ 0 60000 65536"/>
              <a:gd name="T7" fmla="*/ 0 60000 65536"/>
              <a:gd name="T8" fmla="*/ 0 60000 65536"/>
              <a:gd name="T9" fmla="*/ 0 w 4320"/>
              <a:gd name="T10" fmla="*/ 0 h 559"/>
              <a:gd name="T11" fmla="*/ 4320 w 4320"/>
              <a:gd name="T12" fmla="*/ 559 h 5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" h="559">
                <a:moveTo>
                  <a:pt x="0" y="559"/>
                </a:moveTo>
                <a:cubicBezTo>
                  <a:pt x="304" y="474"/>
                  <a:pt x="1102" y="94"/>
                  <a:pt x="1822" y="47"/>
                </a:cubicBezTo>
                <a:cubicBezTo>
                  <a:pt x="2542" y="0"/>
                  <a:pt x="3800" y="231"/>
                  <a:pt x="4320" y="279"/>
                </a:cubicBezTo>
              </a:path>
            </a:pathLst>
          </a:custGeom>
          <a:noFill/>
          <a:ln w="127000" cap="rnd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2933701" y="2192339"/>
            <a:ext cx="8768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 dirty="0">
                <a:latin typeface="Agency FB" panose="020B0503020202020204" pitchFamily="34" charset="0"/>
              </a:rPr>
              <a:t>Commuting</a:t>
            </a:r>
          </a:p>
          <a:p>
            <a:r>
              <a:rPr lang="en-US" sz="1400" b="1" i="1" dirty="0">
                <a:latin typeface="Agency FB" panose="020B0503020202020204" pitchFamily="34" charset="0"/>
              </a:rPr>
              <a:t>Shopping</a:t>
            </a:r>
          </a:p>
          <a:p>
            <a:r>
              <a:rPr lang="en-US" sz="1400" b="1" i="1" dirty="0">
                <a:latin typeface="Agency FB" panose="020B0503020202020204" pitchFamily="34" charset="0"/>
              </a:rPr>
              <a:t>Recreation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5073723" y="4583809"/>
            <a:ext cx="7486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 i="1" dirty="0">
                <a:latin typeface="Agency FB" panose="020B0503020202020204" pitchFamily="34" charset="0"/>
              </a:rPr>
              <a:t>Business</a:t>
            </a:r>
          </a:p>
          <a:p>
            <a:pPr algn="ctr"/>
            <a:r>
              <a:rPr lang="en-US" sz="1400" b="1" i="1" dirty="0">
                <a:latin typeface="Agency FB" panose="020B0503020202020204" pitchFamily="34" charset="0"/>
              </a:rPr>
              <a:t>Tourism</a:t>
            </a:r>
            <a:br>
              <a:rPr lang="en-US" sz="1400" b="1" i="1" dirty="0">
                <a:latin typeface="Agency FB" panose="020B0503020202020204" pitchFamily="34" charset="0"/>
              </a:rPr>
            </a:br>
            <a:r>
              <a:rPr lang="en-US" sz="1400" b="1" i="1" dirty="0">
                <a:latin typeface="Agency FB" panose="020B0503020202020204" pitchFamily="34" charset="0"/>
              </a:rPr>
              <a:t>Migration</a:t>
            </a: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3570288" y="3911601"/>
            <a:ext cx="13208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 dirty="0">
                <a:latin typeface="Agency FB" panose="020B0503020202020204" pitchFamily="34" charset="0"/>
              </a:rPr>
              <a:t>Waste disposal</a:t>
            </a:r>
          </a:p>
          <a:p>
            <a:r>
              <a:rPr lang="en-US" sz="1400" b="1" i="1" dirty="0">
                <a:latin typeface="Agency FB" panose="020B0503020202020204" pitchFamily="34" charset="0"/>
              </a:rPr>
              <a:t>Local distribution</a:t>
            </a:r>
          </a:p>
        </p:txBody>
      </p:sp>
      <p:sp>
        <p:nvSpPr>
          <p:cNvPr id="17422" name="Freeform 16"/>
          <p:cNvSpPr>
            <a:spLocks/>
          </p:cNvSpPr>
          <p:nvPr/>
        </p:nvSpPr>
        <p:spPr bwMode="auto">
          <a:xfrm>
            <a:off x="3783013" y="3355976"/>
            <a:ext cx="3554412" cy="447675"/>
          </a:xfrm>
          <a:custGeom>
            <a:avLst/>
            <a:gdLst>
              <a:gd name="T0" fmla="*/ 0 w 2239"/>
              <a:gd name="T1" fmla="*/ 2147483647 h 282"/>
              <a:gd name="T2" fmla="*/ 2147483647 w 2239"/>
              <a:gd name="T3" fmla="*/ 2147483647 h 282"/>
              <a:gd name="T4" fmla="*/ 2147483647 w 2239"/>
              <a:gd name="T5" fmla="*/ 2147483647 h 282"/>
              <a:gd name="T6" fmla="*/ 2147483647 w 2239"/>
              <a:gd name="T7" fmla="*/ 2147483647 h 282"/>
              <a:gd name="T8" fmla="*/ 2147483647 w 2239"/>
              <a:gd name="T9" fmla="*/ 2147483647 h 2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39"/>
              <a:gd name="T16" fmla="*/ 0 h 282"/>
              <a:gd name="T17" fmla="*/ 2239 w 2239"/>
              <a:gd name="T18" fmla="*/ 282 h 2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39" h="282">
                <a:moveTo>
                  <a:pt x="0" y="282"/>
                </a:moveTo>
                <a:cubicBezTo>
                  <a:pt x="222" y="204"/>
                  <a:pt x="445" y="127"/>
                  <a:pt x="635" y="82"/>
                </a:cubicBezTo>
                <a:cubicBezTo>
                  <a:pt x="825" y="37"/>
                  <a:pt x="974" y="22"/>
                  <a:pt x="1140" y="11"/>
                </a:cubicBezTo>
                <a:cubicBezTo>
                  <a:pt x="1306" y="0"/>
                  <a:pt x="1451" y="7"/>
                  <a:pt x="1634" y="17"/>
                </a:cubicBezTo>
                <a:cubicBezTo>
                  <a:pt x="1817" y="27"/>
                  <a:pt x="2028" y="48"/>
                  <a:pt x="2239" y="70"/>
                </a:cubicBezTo>
              </a:path>
            </a:pathLst>
          </a:custGeom>
          <a:noFill/>
          <a:ln w="50800" cap="rnd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7605477" y="3725864"/>
            <a:ext cx="18546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 i="1">
                <a:latin typeface="Agency FB" panose="020B0503020202020204" pitchFamily="34" charset="0"/>
              </a:rPr>
              <a:t>Trade</a:t>
            </a:r>
          </a:p>
          <a:p>
            <a:pPr algn="ctr"/>
            <a:r>
              <a:rPr lang="en-US" sz="1400" b="1" i="1">
                <a:latin typeface="Agency FB" panose="020B0503020202020204" pitchFamily="34" charset="0"/>
              </a:rPr>
              <a:t>Energy &amp; Raw Materials</a:t>
            </a: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5448025" y="3497759"/>
            <a:ext cx="20694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 dirty="0">
                <a:latin typeface="Agency FB" panose="020B0503020202020204" pitchFamily="34" charset="0"/>
              </a:rPr>
              <a:t>Commodity / Supply Chains</a:t>
            </a:r>
          </a:p>
        </p:txBody>
      </p:sp>
      <p:sp>
        <p:nvSpPr>
          <p:cNvPr id="30737" name="Text Box 11"/>
          <p:cNvSpPr txBox="1">
            <a:spLocks noChangeArrowheads="1"/>
          </p:cNvSpPr>
          <p:nvPr/>
        </p:nvSpPr>
        <p:spPr bwMode="auto">
          <a:xfrm rot="408543">
            <a:off x="7525681" y="3395277"/>
            <a:ext cx="7268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Freight</a:t>
            </a:r>
          </a:p>
        </p:txBody>
      </p:sp>
    </p:spTree>
    <p:extLst>
      <p:ext uri="{BB962C8B-B14F-4D97-AF65-F5344CB8AC3E}">
        <p14:creationId xmlns:p14="http://schemas.microsoft.com/office/powerpoint/2010/main" val="429010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078" y="0"/>
            <a:ext cx="10515600" cy="1325563"/>
          </a:xfrm>
        </p:spPr>
        <p:txBody>
          <a:bodyPr/>
          <a:lstStyle/>
          <a:p>
            <a:r>
              <a:rPr lang="en-US" dirty="0"/>
              <a:t>Operational Differences between Passengers and Freight Transportation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616075" y="1082676"/>
          <a:ext cx="8959850" cy="539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30164" y="1397892"/>
            <a:ext cx="119776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  <a:cs typeface="Calibri" pitchFamily="34" charset="0"/>
              </a:rPr>
              <a:t>Passengers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0955" y="1397892"/>
            <a:ext cx="85151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anose="020B0503020202020204" pitchFamily="34" charset="0"/>
                <a:cs typeface="Calibri" pitchFamily="34" charset="0"/>
              </a:rPr>
              <a:t>Freight</a:t>
            </a:r>
          </a:p>
        </p:txBody>
      </p:sp>
    </p:spTree>
    <p:extLst>
      <p:ext uri="{BB962C8B-B14F-4D97-AF65-F5344CB8AC3E}">
        <p14:creationId xmlns:p14="http://schemas.microsoft.com/office/powerpoint/2010/main" val="264704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30215" y="4256363"/>
            <a:ext cx="6967336" cy="339238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3600" dirty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Lecture 1</a:t>
            </a:r>
          </a:p>
          <a:p>
            <a:pPr marL="16933">
              <a:spcBef>
                <a:spcPts val="133"/>
              </a:spcBef>
            </a:pPr>
            <a:r>
              <a:rPr lang="en-GB" sz="3600" dirty="0"/>
              <a:t>What is transportation? Theoretical basics</a:t>
            </a:r>
            <a:endParaRPr lang="en-US" sz="3600" dirty="0">
              <a:solidFill>
                <a:srgbClr val="006FC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endParaRPr lang="de-DE" sz="3600" dirty="0"/>
          </a:p>
          <a:p>
            <a:pPr marL="16933">
              <a:spcBef>
                <a:spcPts val="133"/>
              </a:spcBef>
            </a:pPr>
            <a:endParaRPr lang="de-DE" sz="3600" dirty="0"/>
          </a:p>
          <a:p>
            <a:pPr marL="16933">
              <a:spcBef>
                <a:spcPts val="133"/>
              </a:spcBef>
            </a:pPr>
            <a:endParaRPr lang="en-US"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5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 rot="1098954">
            <a:off x="6921368" y="3283356"/>
            <a:ext cx="1580061" cy="10331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958397" y="3203788"/>
            <a:ext cx="2199861" cy="13264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9512" name="Rectangle 55"/>
          <p:cNvSpPr>
            <a:spLocks noGrp="1" noChangeArrowheads="1"/>
          </p:cNvSpPr>
          <p:nvPr>
            <p:ph type="title"/>
          </p:nvPr>
        </p:nvSpPr>
        <p:spPr>
          <a:xfrm>
            <a:off x="900458" y="69458"/>
            <a:ext cx="10515600" cy="1325563"/>
          </a:xfrm>
        </p:spPr>
        <p:txBody>
          <a:bodyPr/>
          <a:lstStyle/>
          <a:p>
            <a:r>
              <a:rPr lang="en-US"/>
              <a:t>Spatial Flows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4151171" y="1232456"/>
            <a:ext cx="1645920" cy="7315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gency FB" pitchFamily="34" charset="0"/>
              </a:rPr>
              <a:t>European</a:t>
            </a:r>
          </a:p>
          <a:p>
            <a:pPr algn="ctr"/>
            <a:r>
              <a:rPr lang="en-US" sz="2000" b="1">
                <a:latin typeface="Agency FB" pitchFamily="34" charset="0"/>
              </a:rPr>
              <a:t>Power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151171" y="2375456"/>
            <a:ext cx="4572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gency FB" pitchFamily="34" charset="0"/>
              </a:rPr>
              <a:t>C</a:t>
            </a: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4379771" y="1974578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4760771" y="2375456"/>
            <a:ext cx="4572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gency FB" pitchFamily="34" charset="0"/>
              </a:rPr>
              <a:t>C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5370371" y="2375456"/>
            <a:ext cx="4572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gency FB" pitchFamily="34" charset="0"/>
              </a:rPr>
              <a:t>C</a:t>
            </a:r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4989371" y="1974578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5598971" y="1974578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6284771" y="1232456"/>
            <a:ext cx="914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gency FB" pitchFamily="34" charset="0"/>
              </a:rPr>
              <a:t>a</a:t>
            </a:r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7199171" y="1232456"/>
            <a:ext cx="914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gency FB" pitchFamily="34" charset="0"/>
              </a:rPr>
              <a:t>b</a:t>
            </a:r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6284771" y="1765856"/>
            <a:ext cx="9144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gency FB" pitchFamily="34" charset="0"/>
              </a:rPr>
              <a:t>c</a:t>
            </a:r>
          </a:p>
        </p:txBody>
      </p:sp>
      <p:sp>
        <p:nvSpPr>
          <p:cNvPr id="19469" name="Rectangle 12"/>
          <p:cNvSpPr>
            <a:spLocks noChangeArrowheads="1"/>
          </p:cNvSpPr>
          <p:nvPr/>
        </p:nvSpPr>
        <p:spPr bwMode="auto">
          <a:xfrm>
            <a:off x="7199171" y="2299256"/>
            <a:ext cx="914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gency FB" pitchFamily="34" charset="0"/>
              </a:rPr>
              <a:t>d</a:t>
            </a:r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>
            <a:off x="6563065" y="15737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>
            <a:off x="7427771" y="2070656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72" name="Line 15"/>
          <p:cNvSpPr>
            <a:spLocks noChangeShapeType="1"/>
          </p:cNvSpPr>
          <p:nvPr/>
        </p:nvSpPr>
        <p:spPr bwMode="auto">
          <a:xfrm>
            <a:off x="7046771" y="1461056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73" name="Line 16"/>
          <p:cNvSpPr>
            <a:spLocks noChangeShapeType="1"/>
          </p:cNvSpPr>
          <p:nvPr/>
        </p:nvSpPr>
        <p:spPr bwMode="auto">
          <a:xfrm>
            <a:off x="7046771" y="2604056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74" name="Line 17"/>
          <p:cNvSpPr>
            <a:spLocks noChangeShapeType="1"/>
          </p:cNvSpPr>
          <p:nvPr/>
        </p:nvSpPr>
        <p:spPr bwMode="auto">
          <a:xfrm>
            <a:off x="7046771" y="1918256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75" name="Oval 18"/>
          <p:cNvSpPr>
            <a:spLocks noChangeArrowheads="1"/>
          </p:cNvSpPr>
          <p:nvPr/>
        </p:nvSpPr>
        <p:spPr bwMode="auto">
          <a:xfrm>
            <a:off x="4389712" y="3485808"/>
            <a:ext cx="1219200" cy="838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>
            <a:solidFill>
              <a:schemeClr val="accent3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>
                <a:latin typeface="Agency FB" pitchFamily="34" charset="0"/>
              </a:rPr>
              <a:t>City</a:t>
            </a:r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>
            <a:off x="4389712" y="3485808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>
            <a:off x="5380312" y="4019208"/>
            <a:ext cx="533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78" name="Line 21"/>
          <p:cNvSpPr>
            <a:spLocks noChangeShapeType="1"/>
          </p:cNvSpPr>
          <p:nvPr/>
        </p:nvSpPr>
        <p:spPr bwMode="auto">
          <a:xfrm flipV="1">
            <a:off x="4304896" y="4095409"/>
            <a:ext cx="465816" cy="12540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79" name="Line 22"/>
          <p:cNvSpPr>
            <a:spLocks noChangeShapeType="1"/>
          </p:cNvSpPr>
          <p:nvPr/>
        </p:nvSpPr>
        <p:spPr bwMode="auto">
          <a:xfrm flipV="1">
            <a:off x="5227912" y="3333408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80" name="Oval 23"/>
          <p:cNvSpPr>
            <a:spLocks noChangeArrowheads="1"/>
          </p:cNvSpPr>
          <p:nvPr/>
        </p:nvSpPr>
        <p:spPr bwMode="auto">
          <a:xfrm>
            <a:off x="7132081" y="4001260"/>
            <a:ext cx="228600" cy="2286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81" name="Text Box 24"/>
          <p:cNvSpPr txBox="1">
            <a:spLocks noChangeArrowheads="1"/>
          </p:cNvSpPr>
          <p:nvPr/>
        </p:nvSpPr>
        <p:spPr bwMode="auto">
          <a:xfrm>
            <a:off x="6776482" y="4169535"/>
            <a:ext cx="62068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latin typeface="Agency FB" pitchFamily="34" charset="0"/>
              </a:rPr>
              <a:t>Port</a:t>
            </a:r>
          </a:p>
        </p:txBody>
      </p:sp>
      <p:sp>
        <p:nvSpPr>
          <p:cNvPr id="19482" name="Line 25"/>
          <p:cNvSpPr>
            <a:spLocks noChangeShapeType="1"/>
          </p:cNvSpPr>
          <p:nvPr/>
        </p:nvSpPr>
        <p:spPr bwMode="auto">
          <a:xfrm flipV="1">
            <a:off x="7385527" y="3644959"/>
            <a:ext cx="541695" cy="3482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83" name="Line 26"/>
          <p:cNvSpPr>
            <a:spLocks noChangeShapeType="1"/>
          </p:cNvSpPr>
          <p:nvPr/>
        </p:nvSpPr>
        <p:spPr bwMode="auto">
          <a:xfrm flipV="1">
            <a:off x="7430531" y="3899456"/>
            <a:ext cx="683040" cy="1780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84" name="Line 27"/>
          <p:cNvSpPr>
            <a:spLocks noChangeShapeType="1"/>
          </p:cNvSpPr>
          <p:nvPr/>
        </p:nvSpPr>
        <p:spPr bwMode="auto">
          <a:xfrm>
            <a:off x="7123730" y="3518456"/>
            <a:ext cx="76853" cy="449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85" name="Line 28"/>
          <p:cNvSpPr>
            <a:spLocks noChangeShapeType="1"/>
          </p:cNvSpPr>
          <p:nvPr/>
        </p:nvSpPr>
        <p:spPr bwMode="auto">
          <a:xfrm flipH="1">
            <a:off x="7298041" y="3450696"/>
            <a:ext cx="222568" cy="5208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86" name="Line 29"/>
          <p:cNvSpPr>
            <a:spLocks noChangeShapeType="1"/>
          </p:cNvSpPr>
          <p:nvPr/>
        </p:nvSpPr>
        <p:spPr bwMode="auto">
          <a:xfrm>
            <a:off x="7424573" y="4145295"/>
            <a:ext cx="576904" cy="1024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92" name="Rectangle 35"/>
          <p:cNvSpPr>
            <a:spLocks noChangeArrowheads="1"/>
          </p:cNvSpPr>
          <p:nvPr/>
        </p:nvSpPr>
        <p:spPr bwMode="auto">
          <a:xfrm>
            <a:off x="4456730" y="5313226"/>
            <a:ext cx="533400" cy="304800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93" name="Rectangle 36"/>
          <p:cNvSpPr>
            <a:spLocks noChangeArrowheads="1"/>
          </p:cNvSpPr>
          <p:nvPr/>
        </p:nvSpPr>
        <p:spPr bwMode="auto">
          <a:xfrm>
            <a:off x="5675930" y="4932226"/>
            <a:ext cx="3810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94" name="Rectangle 37"/>
          <p:cNvSpPr>
            <a:spLocks noChangeArrowheads="1"/>
          </p:cNvSpPr>
          <p:nvPr/>
        </p:nvSpPr>
        <p:spPr bwMode="auto">
          <a:xfrm>
            <a:off x="5675930" y="5389426"/>
            <a:ext cx="3810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95" name="Rectangle 38"/>
          <p:cNvSpPr>
            <a:spLocks noChangeArrowheads="1"/>
          </p:cNvSpPr>
          <p:nvPr/>
        </p:nvSpPr>
        <p:spPr bwMode="auto">
          <a:xfrm>
            <a:off x="5675930" y="5846626"/>
            <a:ext cx="3810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96" name="Rectangle 39"/>
          <p:cNvSpPr>
            <a:spLocks noChangeArrowheads="1"/>
          </p:cNvSpPr>
          <p:nvPr/>
        </p:nvSpPr>
        <p:spPr bwMode="auto">
          <a:xfrm>
            <a:off x="7123730" y="4856026"/>
            <a:ext cx="3048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97" name="Rectangle 40"/>
          <p:cNvSpPr>
            <a:spLocks noChangeArrowheads="1"/>
          </p:cNvSpPr>
          <p:nvPr/>
        </p:nvSpPr>
        <p:spPr bwMode="auto">
          <a:xfrm>
            <a:off x="7123730" y="5084626"/>
            <a:ext cx="3048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98" name="Rectangle 41"/>
          <p:cNvSpPr>
            <a:spLocks noChangeArrowheads="1"/>
          </p:cNvSpPr>
          <p:nvPr/>
        </p:nvSpPr>
        <p:spPr bwMode="auto">
          <a:xfrm>
            <a:off x="7123730" y="5313226"/>
            <a:ext cx="3048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499" name="Rectangle 42"/>
          <p:cNvSpPr>
            <a:spLocks noChangeArrowheads="1"/>
          </p:cNvSpPr>
          <p:nvPr/>
        </p:nvSpPr>
        <p:spPr bwMode="auto">
          <a:xfrm>
            <a:off x="7123730" y="5541826"/>
            <a:ext cx="3048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500" name="Rectangle 43"/>
          <p:cNvSpPr>
            <a:spLocks noChangeArrowheads="1"/>
          </p:cNvSpPr>
          <p:nvPr/>
        </p:nvSpPr>
        <p:spPr bwMode="auto">
          <a:xfrm>
            <a:off x="7123730" y="5770426"/>
            <a:ext cx="3048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501" name="Rectangle 44"/>
          <p:cNvSpPr>
            <a:spLocks noChangeArrowheads="1"/>
          </p:cNvSpPr>
          <p:nvPr/>
        </p:nvSpPr>
        <p:spPr bwMode="auto">
          <a:xfrm>
            <a:off x="7123730" y="5999026"/>
            <a:ext cx="3048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502" name="Line 45"/>
          <p:cNvSpPr>
            <a:spLocks noChangeShapeType="1"/>
          </p:cNvSpPr>
          <p:nvPr/>
        </p:nvSpPr>
        <p:spPr bwMode="auto">
          <a:xfrm flipV="1">
            <a:off x="5142530" y="5084626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503" name="Line 46"/>
          <p:cNvSpPr>
            <a:spLocks noChangeShapeType="1"/>
          </p:cNvSpPr>
          <p:nvPr/>
        </p:nvSpPr>
        <p:spPr bwMode="auto">
          <a:xfrm flipV="1">
            <a:off x="5142530" y="5465626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504" name="Line 47"/>
          <p:cNvSpPr>
            <a:spLocks noChangeShapeType="1"/>
          </p:cNvSpPr>
          <p:nvPr/>
        </p:nvSpPr>
        <p:spPr bwMode="auto">
          <a:xfrm>
            <a:off x="5142530" y="5618026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505" name="Line 48"/>
          <p:cNvSpPr>
            <a:spLocks noChangeShapeType="1"/>
          </p:cNvSpPr>
          <p:nvPr/>
        </p:nvSpPr>
        <p:spPr bwMode="auto">
          <a:xfrm flipV="1">
            <a:off x="6133130" y="4932226"/>
            <a:ext cx="914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506" name="Line 49"/>
          <p:cNvSpPr>
            <a:spLocks noChangeShapeType="1"/>
          </p:cNvSpPr>
          <p:nvPr/>
        </p:nvSpPr>
        <p:spPr bwMode="auto">
          <a:xfrm flipV="1">
            <a:off x="6133130" y="5389426"/>
            <a:ext cx="914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507" name="Line 50"/>
          <p:cNvSpPr>
            <a:spLocks noChangeShapeType="1"/>
          </p:cNvSpPr>
          <p:nvPr/>
        </p:nvSpPr>
        <p:spPr bwMode="auto">
          <a:xfrm flipV="1">
            <a:off x="6133130" y="5846626"/>
            <a:ext cx="914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508" name="Line 51"/>
          <p:cNvSpPr>
            <a:spLocks noChangeShapeType="1"/>
          </p:cNvSpPr>
          <p:nvPr/>
        </p:nvSpPr>
        <p:spPr bwMode="auto">
          <a:xfrm>
            <a:off x="6133130" y="5084626"/>
            <a:ext cx="914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509" name="Line 52"/>
          <p:cNvSpPr>
            <a:spLocks noChangeShapeType="1"/>
          </p:cNvSpPr>
          <p:nvPr/>
        </p:nvSpPr>
        <p:spPr bwMode="auto">
          <a:xfrm>
            <a:off x="6133130" y="5541826"/>
            <a:ext cx="914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19510" name="Line 53"/>
          <p:cNvSpPr>
            <a:spLocks noChangeShapeType="1"/>
          </p:cNvSpPr>
          <p:nvPr/>
        </p:nvSpPr>
        <p:spPr bwMode="auto">
          <a:xfrm>
            <a:off x="6133130" y="5999026"/>
            <a:ext cx="914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>
              <a:latin typeface="Agency FB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557588" y="1038920"/>
            <a:ext cx="5120640" cy="19202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3557588" y="3120683"/>
            <a:ext cx="5120640" cy="14630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3557588" y="4757427"/>
            <a:ext cx="5120640" cy="1463040"/>
          </a:xfrm>
          <a:prstGeom prst="roundRect">
            <a:avLst>
              <a:gd name="adj" fmla="val 8696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9489" name="Text Box 32"/>
          <p:cNvSpPr txBox="1">
            <a:spLocks noChangeArrowheads="1"/>
          </p:cNvSpPr>
          <p:nvPr/>
        </p:nvSpPr>
        <p:spPr bwMode="auto">
          <a:xfrm>
            <a:off x="3759298" y="896018"/>
            <a:ext cx="678006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tIns="0" rIns="45720" bIns="0">
            <a:spAutoFit/>
          </a:bodyPr>
          <a:lstStyle/>
          <a:p>
            <a:r>
              <a:rPr lang="en-US" b="1" dirty="0">
                <a:latin typeface="Agency FB" pitchFamily="34" charset="0"/>
              </a:rPr>
              <a:t>Trade</a:t>
            </a:r>
          </a:p>
        </p:txBody>
      </p:sp>
      <p:sp>
        <p:nvSpPr>
          <p:cNvPr id="19490" name="Text Box 33"/>
          <p:cNvSpPr txBox="1">
            <a:spLocks noChangeArrowheads="1"/>
          </p:cNvSpPr>
          <p:nvPr/>
        </p:nvSpPr>
        <p:spPr bwMode="auto">
          <a:xfrm>
            <a:off x="3727429" y="2976389"/>
            <a:ext cx="1182375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tIns="0" rIns="45720" bIns="0">
            <a:spAutoFit/>
          </a:bodyPr>
          <a:lstStyle/>
          <a:p>
            <a:r>
              <a:rPr lang="en-US" b="1" dirty="0">
                <a:latin typeface="Agency FB" pitchFamily="34" charset="0"/>
              </a:rPr>
              <a:t>Hinterland</a:t>
            </a:r>
          </a:p>
        </p:txBody>
      </p:sp>
      <p:sp>
        <p:nvSpPr>
          <p:cNvPr id="19511" name="Text Box 54"/>
          <p:cNvSpPr txBox="1">
            <a:spLocks noChangeArrowheads="1"/>
          </p:cNvSpPr>
          <p:nvPr/>
        </p:nvSpPr>
        <p:spPr bwMode="auto">
          <a:xfrm>
            <a:off x="3744382" y="4623277"/>
            <a:ext cx="1332096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tIns="0" rIns="45720" bIns="0">
            <a:spAutoFit/>
          </a:bodyPr>
          <a:lstStyle/>
          <a:p>
            <a:r>
              <a:rPr lang="en-US" b="1" dirty="0">
                <a:latin typeface="Agency FB" pitchFamily="34" charset="0"/>
              </a:rPr>
              <a:t>Hierarchical</a:t>
            </a:r>
          </a:p>
        </p:txBody>
      </p:sp>
    </p:spTree>
    <p:extLst>
      <p:ext uri="{BB962C8B-B14F-4D97-AF65-F5344CB8AC3E}">
        <p14:creationId xmlns:p14="http://schemas.microsoft.com/office/powerpoint/2010/main" val="674017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 bwMode="auto">
          <a:xfrm rot="16200000">
            <a:off x="4741653" y="544400"/>
            <a:ext cx="2743200" cy="5943600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3219916" y="3008578"/>
            <a:ext cx="457200" cy="18288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493576" y="4645679"/>
            <a:ext cx="1645920" cy="1828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Atomization versus </a:t>
            </a:r>
            <a:r>
              <a:rPr lang="en-US" dirty="0" err="1"/>
              <a:t>Massification</a:t>
            </a:r>
            <a:r>
              <a:rPr lang="en-US" dirty="0"/>
              <a:t> in Transportation Modes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6089" y="321791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Atomization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6816" y="320670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gency FB" panose="020B0503020202020204" pitchFamily="34" charset="0"/>
              </a:rPr>
              <a:t>Massification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9113" y="3597400"/>
            <a:ext cx="7136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Person</a:t>
            </a:r>
          </a:p>
          <a:p>
            <a:r>
              <a:rPr lang="en-US" sz="1400" b="1" dirty="0">
                <a:latin typeface="Agency FB" panose="020B0503020202020204" pitchFamily="34" charset="0"/>
              </a:rPr>
              <a:t>Parcel</a:t>
            </a:r>
          </a:p>
          <a:p>
            <a:r>
              <a:rPr lang="en-US" sz="1400" b="1" dirty="0">
                <a:latin typeface="Agency FB" panose="020B0503020202020204" pitchFamily="34" charset="0"/>
              </a:rPr>
              <a:t>Part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6569977" y="5155442"/>
            <a:ext cx="2468880" cy="1828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cxnSp>
        <p:nvCxnSpPr>
          <p:cNvPr id="3" name="Straight Connector 2"/>
          <p:cNvCxnSpPr>
            <a:stCxn id="38" idx="0"/>
          </p:cNvCxnSpPr>
          <p:nvPr/>
        </p:nvCxnSpPr>
        <p:spPr>
          <a:xfrm flipV="1">
            <a:off x="3319543" y="2070268"/>
            <a:ext cx="5719314" cy="1270382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82326" y="334065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55818" y="2491033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5,000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49804" y="335578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01034" y="308348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50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16258" y="311681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500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71685" y="287187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1,000</a:t>
            </a:r>
          </a:p>
        </p:txBody>
      </p:sp>
      <p:cxnSp>
        <p:nvCxnSpPr>
          <p:cNvPr id="51" name="Straight Connector 50"/>
          <p:cNvCxnSpPr>
            <a:stCxn id="38" idx="2"/>
          </p:cNvCxnSpPr>
          <p:nvPr/>
        </p:nvCxnSpPr>
        <p:spPr>
          <a:xfrm>
            <a:off x="3319543" y="3648428"/>
            <a:ext cx="5719314" cy="1371551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455818" y="4183087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400,000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28836" y="364842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25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3707576" y="2809890"/>
            <a:ext cx="731520" cy="18288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3912584" y="2534442"/>
            <a:ext cx="1920240" cy="18288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5158287" y="2237599"/>
            <a:ext cx="2011680" cy="18288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5702894" y="1793237"/>
            <a:ext cx="3383280" cy="18288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71274" y="336229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100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15063" y="360726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1,000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53374" y="3906562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10,000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602759" y="4090574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100,000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3414551" y="3988409"/>
            <a:ext cx="1097280" cy="1828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6212971" y="4900380"/>
            <a:ext cx="1774497" cy="1828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4005262" y="4498926"/>
            <a:ext cx="1371600" cy="1828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2342" y="295146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Car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56372" y="2485581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Airplane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987577" y="1728108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Cruise ship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65591" y="2751899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Bus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43481" y="2189654"/>
            <a:ext cx="1204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Passenger train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69240" y="4597831"/>
            <a:ext cx="1034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Freight train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96346" y="4859368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Containership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0227" y="5116298"/>
            <a:ext cx="1676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Bulk carrier &amp; Tanker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88086" y="4447619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Cargo plane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641109" y="3944747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Container</a:t>
            </a:r>
          </a:p>
        </p:txBody>
      </p:sp>
      <p:sp>
        <p:nvSpPr>
          <p:cNvPr id="75" name="Rounded Rectangle 74"/>
          <p:cNvSpPr/>
          <p:nvPr/>
        </p:nvSpPr>
        <p:spPr bwMode="auto">
          <a:xfrm>
            <a:off x="3215749" y="4232306"/>
            <a:ext cx="1463040" cy="1828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1106" y="4186814"/>
            <a:ext cx="583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gency FB" panose="020B0503020202020204" pitchFamily="34" charset="0"/>
              </a:rPr>
              <a:t>Truck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691349" y="3257580"/>
            <a:ext cx="0" cy="4572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453942" y="3562382"/>
            <a:ext cx="0" cy="3657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448527" y="3082985"/>
            <a:ext cx="0" cy="3657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105167" y="2956538"/>
            <a:ext cx="0" cy="10972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832824" y="2800271"/>
            <a:ext cx="0" cy="3657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832824" y="3870938"/>
            <a:ext cx="0" cy="3657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9085053" y="1860800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Passengers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22400" y="4791765"/>
            <a:ext cx="688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Tons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7121964" y="2533350"/>
            <a:ext cx="0" cy="3657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151759" y="4184170"/>
            <a:ext cx="0" cy="3657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746650" y="2167590"/>
            <a:ext cx="0" cy="3657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852667" y="4593600"/>
            <a:ext cx="0" cy="3657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1152" y="4372776"/>
            <a:ext cx="0" cy="3657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3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Use Indicators, World, 1950-2010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657350" y="1117601"/>
          <a:ext cx="8897938" cy="539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5598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Vehicle-Miles Traveled by Cars in the United States, 1960-2005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616075" y="1082676"/>
          <a:ext cx="8959850" cy="539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236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and Communication Costs Indexes, 1920-2000</a:t>
            </a:r>
          </a:p>
        </p:txBody>
      </p:sp>
      <p:graphicFrame>
        <p:nvGraphicFramePr>
          <p:cNvPr id="5" name="Object 7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657350" y="1117601"/>
          <a:ext cx="8897938" cy="539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5656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Transport and Communication Costs Indexes, 1920-2015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616075" y="1082676"/>
          <a:ext cx="8959850" cy="539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814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5BB63-8503-094A-AE03-7ECEE30E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6933">
              <a:spcBef>
                <a:spcPts val="133"/>
              </a:spcBef>
            </a:pPr>
            <a:r>
              <a:rPr lang="en-GB" dirty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Thank you for your attention!</a:t>
            </a:r>
            <a:br>
              <a:rPr lang="en-US" dirty="0">
                <a:latin typeface="PT Sans" panose="020B0503020203020204" pitchFamily="34" charset="-52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26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1325563"/>
          </a:xfrm>
        </p:spPr>
        <p:txBody>
          <a:bodyPr/>
          <a:lstStyle/>
          <a:p>
            <a:r>
              <a:rPr lang="en-US" dirty="0"/>
              <a:t>The Core Principles of Transport Geography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616075" y="1082676"/>
          <a:ext cx="8959850" cy="539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56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848519" y="0"/>
            <a:ext cx="10515600" cy="1325563"/>
          </a:xfrm>
        </p:spPr>
        <p:txBody>
          <a:bodyPr/>
          <a:lstStyle/>
          <a:p>
            <a:r>
              <a:rPr lang="en-US"/>
              <a:t>Key Dimensions of Transportation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657351" y="1117601"/>
          <a:ext cx="8897937" cy="4701309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221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26">
                <a:tc>
                  <a:txBody>
                    <a:bodyPr/>
                    <a:lstStyle/>
                    <a:p>
                      <a:r>
                        <a:rPr lang="en-US" noProof="0" dirty="0"/>
                        <a:t>Dimension</a:t>
                      </a:r>
                    </a:p>
                  </a:txBody>
                  <a:tcPr marL="104682" marR="104682"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 marL="104682" marR="1046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255">
                <a:tc>
                  <a:txBody>
                    <a:bodyPr/>
                    <a:lstStyle/>
                    <a:p>
                      <a:r>
                        <a:rPr lang="en-US" noProof="0" dirty="0"/>
                        <a:t>Historical</a:t>
                      </a:r>
                    </a:p>
                  </a:txBody>
                  <a:tcPr marL="104682" marR="104682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Changes</a:t>
                      </a:r>
                      <a:r>
                        <a:rPr lang="en-US" baseline="0" noProof="0" dirty="0"/>
                        <a:t> brought by transport technologies. </a:t>
                      </a:r>
                      <a:r>
                        <a:rPr lang="en-US" noProof="0" dirty="0"/>
                        <a:t>Rise of civilizations. Development of modern nation states. Globalization.</a:t>
                      </a:r>
                    </a:p>
                  </a:txBody>
                  <a:tcPr marL="104682" marR="1046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368">
                <a:tc>
                  <a:txBody>
                    <a:bodyPr/>
                    <a:lstStyle/>
                    <a:p>
                      <a:r>
                        <a:rPr lang="en-US" noProof="0"/>
                        <a:t>Economic</a:t>
                      </a:r>
                    </a:p>
                  </a:txBody>
                  <a:tcPr marL="104682" marR="104682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Transport and economic development (indirectly and directly). Factor in the production and added-value of goods and services. Facilitates economies of scale. Influences land (real estate) value. Contributes to the specialization of regions.</a:t>
                      </a:r>
                    </a:p>
                  </a:txBody>
                  <a:tcPr marL="104682" marR="1046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26">
                <a:tc>
                  <a:txBody>
                    <a:bodyPr/>
                    <a:lstStyle/>
                    <a:p>
                      <a:r>
                        <a:rPr lang="en-US" noProof="0"/>
                        <a:t>Social</a:t>
                      </a:r>
                    </a:p>
                  </a:txBody>
                  <a:tcPr marL="104682" marR="104682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Access to healthcare, welfare, and cultural events. Shape social interactions.</a:t>
                      </a:r>
                    </a:p>
                  </a:txBody>
                  <a:tcPr marL="104682" marR="10468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328">
                <a:tc>
                  <a:txBody>
                    <a:bodyPr/>
                    <a:lstStyle/>
                    <a:p>
                      <a:r>
                        <a:rPr lang="en-US" noProof="0"/>
                        <a:t>Political</a:t>
                      </a:r>
                    </a:p>
                  </a:txBody>
                  <a:tcPr marL="104682" marR="1046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Nation building and national unity. National defense. Rules and regulations. Mobility often subsidized (e.g. public transit or highways). </a:t>
                      </a:r>
                    </a:p>
                  </a:txBody>
                  <a:tcPr marL="104682" marR="10468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0"/>
                        <a:t>Environmental</a:t>
                      </a:r>
                    </a:p>
                  </a:txBody>
                  <a:tcPr marL="104682" marR="104682"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Important environmental impacts. Pollution, exploitation of natural resources.</a:t>
                      </a:r>
                    </a:p>
                  </a:txBody>
                  <a:tcPr marL="104682" marR="10468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37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8" y="0"/>
            <a:ext cx="10515600" cy="1325563"/>
          </a:xfrm>
        </p:spPr>
        <p:txBody>
          <a:bodyPr/>
          <a:lstStyle/>
          <a:p>
            <a:r>
              <a:rPr lang="en-US" dirty="0"/>
              <a:t>The Scales of Transport Geography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616075" y="1082675"/>
          <a:ext cx="8959852" cy="47599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219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1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Spatial Constructs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Transit systems</a:t>
                      </a:r>
                    </a:p>
                    <a:p>
                      <a:r>
                        <a:rPr lang="en-US" dirty="0"/>
                        <a:t>Street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Commuting</a:t>
                      </a:r>
                    </a:p>
                    <a:p>
                      <a:r>
                        <a:rPr lang="en-US" baseline="0" dirty="0"/>
                        <a:t>Personal and social trips</a:t>
                      </a:r>
                    </a:p>
                    <a:p>
                      <a:r>
                        <a:rPr lang="en-US" baseline="0" dirty="0"/>
                        <a:t>Deliveries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Terminal</a:t>
                      </a:r>
                    </a:p>
                    <a:p>
                      <a:r>
                        <a:rPr lang="en-US" dirty="0"/>
                        <a:t>District / Neighborhood</a:t>
                      </a:r>
                    </a:p>
                    <a:p>
                      <a:r>
                        <a:rPr lang="en-US" dirty="0"/>
                        <a:t>Development zone</a:t>
                      </a:r>
                    </a:p>
                    <a:p>
                      <a:r>
                        <a:rPr lang="en-US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Commuter rail</a:t>
                      </a:r>
                    </a:p>
                    <a:p>
                      <a:r>
                        <a:rPr lang="en-US" dirty="0"/>
                        <a:t>Regional air networks</a:t>
                      </a:r>
                    </a:p>
                    <a:p>
                      <a:r>
                        <a:rPr lang="en-US" dirty="0"/>
                        <a:t>National highway systems</a:t>
                      </a:r>
                    </a:p>
                    <a:p>
                      <a:r>
                        <a:rPr lang="en-US" dirty="0"/>
                        <a:t>National</a:t>
                      </a:r>
                      <a:r>
                        <a:rPr lang="en-US" baseline="0" dirty="0"/>
                        <a:t> railway systems</a:t>
                      </a:r>
                    </a:p>
                    <a:p>
                      <a:r>
                        <a:rPr lang="en-US" baseline="0" dirty="0"/>
                        <a:t>Short sea shipping / feeders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Intercity</a:t>
                      </a:r>
                      <a:r>
                        <a:rPr lang="en-US" baseline="0" dirty="0"/>
                        <a:t> passenger flows</a:t>
                      </a:r>
                    </a:p>
                    <a:p>
                      <a:r>
                        <a:rPr lang="en-US" baseline="0" dirty="0"/>
                        <a:t>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Metropolitan area</a:t>
                      </a:r>
                    </a:p>
                    <a:p>
                      <a:r>
                        <a:rPr lang="en-US" dirty="0"/>
                        <a:t>Market area</a:t>
                      </a:r>
                    </a:p>
                    <a:p>
                      <a:r>
                        <a:rPr lang="en-US" dirty="0"/>
                        <a:t>Hinterland / Corridor</a:t>
                      </a:r>
                    </a:p>
                    <a:p>
                      <a:r>
                        <a:rPr lang="en-US" dirty="0"/>
                        <a:t>Urban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International air</a:t>
                      </a:r>
                      <a:r>
                        <a:rPr lang="en-US" baseline="0" dirty="0"/>
                        <a:t> networks</a:t>
                      </a:r>
                    </a:p>
                    <a:p>
                      <a:r>
                        <a:rPr lang="en-US" baseline="0" dirty="0"/>
                        <a:t>Maritime shipping networks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Supply</a:t>
                      </a:r>
                      <a:r>
                        <a:rPr lang="en-US" baseline="0" dirty="0"/>
                        <a:t> chains</a:t>
                      </a:r>
                      <a:endParaRPr lang="en-US" dirty="0"/>
                    </a:p>
                    <a:p>
                      <a:r>
                        <a:rPr lang="en-US" dirty="0"/>
                        <a:t>Trade</a:t>
                      </a:r>
                    </a:p>
                    <a:p>
                      <a:r>
                        <a:rPr lang="en-US" dirty="0"/>
                        <a:t>Tourism</a:t>
                      </a:r>
                      <a:r>
                        <a:rPr lang="en-US" baseline="0" dirty="0"/>
                        <a:t> and business trips</a:t>
                      </a:r>
                    </a:p>
                    <a:p>
                      <a:r>
                        <a:rPr lang="en-US" baseline="0" dirty="0"/>
                        <a:t>Migration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Landbridge</a:t>
                      </a:r>
                      <a:endParaRPr lang="en-US" dirty="0"/>
                    </a:p>
                    <a:p>
                      <a:r>
                        <a:rPr lang="en-US" dirty="0"/>
                        <a:t>Trade 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72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Sisyphus Analogy in Transportation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H="1">
            <a:off x="3701329" y="1104469"/>
            <a:ext cx="4954991" cy="488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reeform 15"/>
          <p:cNvSpPr/>
          <p:nvPr/>
        </p:nvSpPr>
        <p:spPr bwMode="auto">
          <a:xfrm>
            <a:off x="5148346" y="4763197"/>
            <a:ext cx="482142" cy="889461"/>
          </a:xfrm>
          <a:custGeom>
            <a:avLst/>
            <a:gdLst>
              <a:gd name="connsiteX0" fmla="*/ 0 w 514004"/>
              <a:gd name="connsiteY0" fmla="*/ 0 h 1014152"/>
              <a:gd name="connsiteX1" fmla="*/ 440575 w 514004"/>
              <a:gd name="connsiteY1" fmla="*/ 357447 h 1014152"/>
              <a:gd name="connsiteX2" fmla="*/ 440575 w 514004"/>
              <a:gd name="connsiteY2" fmla="*/ 1014152 h 1014152"/>
              <a:gd name="connsiteX0" fmla="*/ 0 w 538942"/>
              <a:gd name="connsiteY0" fmla="*/ 0 h 1014152"/>
              <a:gd name="connsiteX1" fmla="*/ 465513 w 538942"/>
              <a:gd name="connsiteY1" fmla="*/ 357447 h 1014152"/>
              <a:gd name="connsiteX2" fmla="*/ 440575 w 538942"/>
              <a:gd name="connsiteY2" fmla="*/ 1014152 h 1014152"/>
              <a:gd name="connsiteX0" fmla="*/ 0 w 592775"/>
              <a:gd name="connsiteY0" fmla="*/ 0 h 1004761"/>
              <a:gd name="connsiteX1" fmla="*/ 465513 w 592775"/>
              <a:gd name="connsiteY1" fmla="*/ 357447 h 1004761"/>
              <a:gd name="connsiteX2" fmla="*/ 556061 w 592775"/>
              <a:gd name="connsiteY2" fmla="*/ 1004761 h 1004761"/>
              <a:gd name="connsiteX0" fmla="*/ 0 w 558190"/>
              <a:gd name="connsiteY0" fmla="*/ 0 h 1004761"/>
              <a:gd name="connsiteX1" fmla="*/ 465513 w 558190"/>
              <a:gd name="connsiteY1" fmla="*/ 357447 h 1004761"/>
              <a:gd name="connsiteX2" fmla="*/ 556061 w 558190"/>
              <a:gd name="connsiteY2" fmla="*/ 1004761 h 1004761"/>
              <a:gd name="connsiteX0" fmla="*/ 0 w 558190"/>
              <a:gd name="connsiteY0" fmla="*/ 0 h 1004761"/>
              <a:gd name="connsiteX1" fmla="*/ 465513 w 558190"/>
              <a:gd name="connsiteY1" fmla="*/ 423179 h 1004761"/>
              <a:gd name="connsiteX2" fmla="*/ 556061 w 558190"/>
              <a:gd name="connsiteY2" fmla="*/ 1004761 h 10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190" h="1004761">
                <a:moveTo>
                  <a:pt x="0" y="0"/>
                </a:moveTo>
                <a:cubicBezTo>
                  <a:pt x="183573" y="94211"/>
                  <a:pt x="372836" y="255719"/>
                  <a:pt x="465513" y="423179"/>
                </a:cubicBezTo>
                <a:cubicBezTo>
                  <a:pt x="558190" y="590639"/>
                  <a:pt x="554279" y="770311"/>
                  <a:pt x="556061" y="1004761"/>
                </a:cubicBezTo>
              </a:path>
            </a:pathLst>
          </a:custGeom>
          <a:noFill/>
          <a:ln w="254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 flipH="1" flipV="1">
            <a:off x="3972099" y="1350822"/>
            <a:ext cx="4621878" cy="4430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16337" y="1745674"/>
            <a:ext cx="2044931" cy="2019993"/>
          </a:xfrm>
          <a:prstGeom prst="ellipse">
            <a:avLst/>
          </a:pr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267201" y="5685905"/>
            <a:ext cx="421455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6200000" flipH="1">
            <a:off x="4059382" y="5486400"/>
            <a:ext cx="365759" cy="3325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6200000" flipH="1">
            <a:off x="8127077" y="1274618"/>
            <a:ext cx="365759" cy="3325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 rot="18900000">
            <a:off x="6026795" y="344854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Distance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98676" y="484908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Friction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35439" y="2524296"/>
            <a:ext cx="8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Volume</a:t>
            </a:r>
          </a:p>
        </p:txBody>
      </p:sp>
      <p:sp>
        <p:nvSpPr>
          <p:cNvPr id="25" name="Right Arrow 24"/>
          <p:cNvSpPr/>
          <p:nvPr/>
        </p:nvSpPr>
        <p:spPr bwMode="auto">
          <a:xfrm rot="18900000">
            <a:off x="4233948" y="3807230"/>
            <a:ext cx="665018" cy="507076"/>
          </a:xfrm>
          <a:prstGeom prst="rightArrow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8900000">
            <a:off x="3865576" y="3592632"/>
            <a:ext cx="73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Effort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30145" y="504582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∟</a:t>
            </a:r>
          </a:p>
        </p:txBody>
      </p:sp>
    </p:spTree>
    <p:extLst>
      <p:ext uri="{BB962C8B-B14F-4D97-AF65-F5344CB8AC3E}">
        <p14:creationId xmlns:p14="http://schemas.microsoft.com/office/powerpoint/2010/main" val="30514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Core Components of Transportation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616075" y="1082676"/>
          <a:ext cx="8959850" cy="539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309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1325563"/>
          </a:xfrm>
        </p:spPr>
        <p:txBody>
          <a:bodyPr/>
          <a:lstStyle/>
          <a:p>
            <a:r>
              <a:rPr lang="en-US" dirty="0"/>
              <a:t>Complex Systems and Transportation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616076" y="1082675"/>
          <a:ext cx="8959849" cy="494284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78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6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Characteristic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Transportation System</a:t>
                      </a:r>
                    </a:p>
                  </a:txBody>
                  <a:tcPr marL="92373" marR="923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Adaptability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Elements adapt to the action of other components and to changes in their environment.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 companies competing</a:t>
                      </a:r>
                      <a:r>
                        <a:rPr lang="en-US" baseline="0" dirty="0"/>
                        <a:t> in offering services.</a:t>
                      </a:r>
                      <a:endParaRPr lang="en-US" dirty="0"/>
                    </a:p>
                  </a:txBody>
                  <a:tcPr marL="92373" marR="923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Self-organization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Autonomous adaptation to changing conditions as a result of the adaptability of the individual components.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Routing. Supply chain management.</a:t>
                      </a:r>
                    </a:p>
                  </a:txBody>
                  <a:tcPr marL="92373" marR="923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Attractors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recognizable dynamic state of a system that may continuously reappear.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Land use. Transport terminals.</a:t>
                      </a:r>
                    </a:p>
                  </a:txBody>
                  <a:tcPr marL="92373" marR="923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Non-linearity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Changes in one property or component may have a disproportionately large effect on another property or component.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Congestion.</a:t>
                      </a:r>
                    </a:p>
                  </a:txBody>
                  <a:tcPr marL="92373" marR="923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Phase transition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system’s behavior may change radically, and sometimes irreversibly, when a certain “tipping point” or phase transition point is reached.</a:t>
                      </a:r>
                    </a:p>
                  </a:txBody>
                  <a:tcPr marL="92373" marR="923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Containerization. Peak oil.</a:t>
                      </a:r>
                    </a:p>
                  </a:txBody>
                  <a:tcPr marL="92373" marR="9237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92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972828" y="4971866"/>
            <a:ext cx="1920240" cy="1371600"/>
          </a:xfrm>
          <a:prstGeom prst="roundRect">
            <a:avLst>
              <a:gd name="adj" fmla="val 10290"/>
            </a:avLst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gency FB" panose="020B0503020202020204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3349305" y="4668877"/>
            <a:ext cx="59037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5912049" y="4669575"/>
            <a:ext cx="59037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3315303" y="2946440"/>
            <a:ext cx="59037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5277049" y="1238290"/>
            <a:ext cx="59037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7853391" y="1238515"/>
            <a:ext cx="59037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79" name="Rectangle 81"/>
          <p:cNvSpPr>
            <a:spLocks noGrp="1" noChangeArrowheads="1"/>
          </p:cNvSpPr>
          <p:nvPr>
            <p:ph type="title"/>
          </p:nvPr>
        </p:nvSpPr>
        <p:spPr>
          <a:xfrm>
            <a:off x="609627" y="-183285"/>
            <a:ext cx="10515600" cy="1325563"/>
          </a:xfrm>
        </p:spPr>
        <p:txBody>
          <a:bodyPr/>
          <a:lstStyle/>
          <a:p>
            <a:r>
              <a:rPr lang="en-US" dirty="0"/>
              <a:t>Fields of Transport Geography</a:t>
            </a:r>
          </a:p>
        </p:txBody>
      </p:sp>
      <p:sp>
        <p:nvSpPr>
          <p:cNvPr id="25604" name="AutoShape 50"/>
          <p:cNvSpPr>
            <a:spLocks noChangeArrowheads="1"/>
          </p:cNvSpPr>
          <p:nvPr/>
        </p:nvSpPr>
        <p:spPr bwMode="auto">
          <a:xfrm>
            <a:off x="3422678" y="2963902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06" name="Line 57"/>
          <p:cNvSpPr>
            <a:spLocks noChangeShapeType="1"/>
          </p:cNvSpPr>
          <p:nvPr/>
        </p:nvSpPr>
        <p:spPr bwMode="auto">
          <a:xfrm>
            <a:off x="8848751" y="2957555"/>
            <a:ext cx="277234" cy="430211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07" name="Line 59"/>
          <p:cNvSpPr>
            <a:spLocks noChangeShapeType="1"/>
          </p:cNvSpPr>
          <p:nvPr/>
        </p:nvSpPr>
        <p:spPr bwMode="auto">
          <a:xfrm>
            <a:off x="6394480" y="3833852"/>
            <a:ext cx="192087" cy="303213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08" name="Line 62"/>
          <p:cNvSpPr>
            <a:spLocks noChangeShapeType="1"/>
          </p:cNvSpPr>
          <p:nvPr/>
        </p:nvSpPr>
        <p:spPr bwMode="auto">
          <a:xfrm>
            <a:off x="7375552" y="3824327"/>
            <a:ext cx="180975" cy="333375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10" name="Line 64"/>
          <p:cNvSpPr>
            <a:spLocks noChangeShapeType="1"/>
          </p:cNvSpPr>
          <p:nvPr/>
        </p:nvSpPr>
        <p:spPr bwMode="auto">
          <a:xfrm>
            <a:off x="3051204" y="3225842"/>
            <a:ext cx="371475" cy="58420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12" name="Line 67"/>
          <p:cNvSpPr>
            <a:spLocks noChangeShapeType="1"/>
          </p:cNvSpPr>
          <p:nvPr/>
        </p:nvSpPr>
        <p:spPr bwMode="auto">
          <a:xfrm flipV="1">
            <a:off x="8362976" y="1408151"/>
            <a:ext cx="381000" cy="69215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14" name="AutoShape 73"/>
          <p:cNvSpPr>
            <a:spLocks noChangeArrowheads="1"/>
          </p:cNvSpPr>
          <p:nvPr/>
        </p:nvSpPr>
        <p:spPr bwMode="auto">
          <a:xfrm>
            <a:off x="3903691" y="2090777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15" name="AutoShape 53"/>
          <p:cNvSpPr>
            <a:spLocks noChangeArrowheads="1"/>
          </p:cNvSpPr>
          <p:nvPr/>
        </p:nvSpPr>
        <p:spPr bwMode="auto">
          <a:xfrm flipV="1">
            <a:off x="7881965" y="2963902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16" name="AutoShape 52"/>
          <p:cNvSpPr>
            <a:spLocks noChangeArrowheads="1"/>
          </p:cNvSpPr>
          <p:nvPr/>
        </p:nvSpPr>
        <p:spPr bwMode="auto">
          <a:xfrm>
            <a:off x="7373965" y="2941677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17" name="AutoShape 48"/>
          <p:cNvSpPr>
            <a:spLocks noChangeArrowheads="1"/>
          </p:cNvSpPr>
          <p:nvPr/>
        </p:nvSpPr>
        <p:spPr bwMode="auto">
          <a:xfrm flipV="1">
            <a:off x="4395815" y="2092365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18" name="AutoShape 46"/>
          <p:cNvSpPr>
            <a:spLocks noChangeArrowheads="1"/>
          </p:cNvSpPr>
          <p:nvPr/>
        </p:nvSpPr>
        <p:spPr bwMode="auto">
          <a:xfrm flipV="1">
            <a:off x="3913215" y="2949615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19" name="AutoShape 44"/>
          <p:cNvSpPr>
            <a:spLocks noChangeArrowheads="1"/>
          </p:cNvSpPr>
          <p:nvPr/>
        </p:nvSpPr>
        <p:spPr bwMode="auto">
          <a:xfrm>
            <a:off x="3937027" y="3816390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20" name="AutoShape 41"/>
          <p:cNvSpPr>
            <a:spLocks noChangeArrowheads="1"/>
          </p:cNvSpPr>
          <p:nvPr/>
        </p:nvSpPr>
        <p:spPr bwMode="auto">
          <a:xfrm flipV="1">
            <a:off x="4422802" y="3803690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21" name="AutoShape 42"/>
          <p:cNvSpPr>
            <a:spLocks noChangeArrowheads="1"/>
          </p:cNvSpPr>
          <p:nvPr/>
        </p:nvSpPr>
        <p:spPr bwMode="auto">
          <a:xfrm>
            <a:off x="4918102" y="3813215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22" name="AutoShape 39"/>
          <p:cNvSpPr>
            <a:spLocks noChangeArrowheads="1"/>
          </p:cNvSpPr>
          <p:nvPr/>
        </p:nvSpPr>
        <p:spPr bwMode="auto">
          <a:xfrm>
            <a:off x="4398990" y="2960727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23" name="AutoShape 37"/>
          <p:cNvSpPr>
            <a:spLocks noChangeArrowheads="1"/>
          </p:cNvSpPr>
          <p:nvPr/>
        </p:nvSpPr>
        <p:spPr bwMode="auto">
          <a:xfrm>
            <a:off x="5373715" y="1241465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24" name="AutoShape 32"/>
          <p:cNvSpPr>
            <a:spLocks noChangeArrowheads="1"/>
          </p:cNvSpPr>
          <p:nvPr/>
        </p:nvSpPr>
        <p:spPr bwMode="auto">
          <a:xfrm flipV="1">
            <a:off x="5867427" y="1238290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25" name="AutoShape 33"/>
          <p:cNvSpPr>
            <a:spLocks noChangeArrowheads="1"/>
          </p:cNvSpPr>
          <p:nvPr/>
        </p:nvSpPr>
        <p:spPr bwMode="auto">
          <a:xfrm>
            <a:off x="6362727" y="1238290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26" name="AutoShape 30"/>
          <p:cNvSpPr>
            <a:spLocks noChangeArrowheads="1"/>
          </p:cNvSpPr>
          <p:nvPr/>
        </p:nvSpPr>
        <p:spPr bwMode="auto">
          <a:xfrm>
            <a:off x="7353327" y="1241465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27" name="AutoShape 31"/>
          <p:cNvSpPr>
            <a:spLocks noChangeArrowheads="1"/>
          </p:cNvSpPr>
          <p:nvPr/>
        </p:nvSpPr>
        <p:spPr bwMode="auto">
          <a:xfrm flipV="1">
            <a:off x="6862790" y="1239877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28" name="AutoShape 27"/>
          <p:cNvSpPr>
            <a:spLocks noChangeArrowheads="1"/>
          </p:cNvSpPr>
          <p:nvPr/>
        </p:nvSpPr>
        <p:spPr bwMode="auto">
          <a:xfrm flipV="1">
            <a:off x="5405465" y="3811627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29" name="AutoShape 23"/>
          <p:cNvSpPr>
            <a:spLocks noChangeArrowheads="1"/>
          </p:cNvSpPr>
          <p:nvPr/>
        </p:nvSpPr>
        <p:spPr bwMode="auto">
          <a:xfrm>
            <a:off x="7861327" y="2103477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30" name="AutoShape 24"/>
          <p:cNvSpPr>
            <a:spLocks noChangeArrowheads="1"/>
          </p:cNvSpPr>
          <p:nvPr/>
        </p:nvSpPr>
        <p:spPr bwMode="auto">
          <a:xfrm flipV="1">
            <a:off x="7370790" y="2101890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31" name="AutoShape 19"/>
          <p:cNvSpPr>
            <a:spLocks noChangeArrowheads="1"/>
          </p:cNvSpPr>
          <p:nvPr/>
        </p:nvSpPr>
        <p:spPr bwMode="auto">
          <a:xfrm flipV="1">
            <a:off x="4892702" y="2949615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32" name="AutoShape 17"/>
          <p:cNvSpPr>
            <a:spLocks noChangeArrowheads="1"/>
          </p:cNvSpPr>
          <p:nvPr/>
        </p:nvSpPr>
        <p:spPr bwMode="auto">
          <a:xfrm>
            <a:off x="6867552" y="2103477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33" name="AutoShape 12"/>
          <p:cNvSpPr>
            <a:spLocks noChangeArrowheads="1"/>
          </p:cNvSpPr>
          <p:nvPr/>
        </p:nvSpPr>
        <p:spPr bwMode="auto">
          <a:xfrm flipV="1">
            <a:off x="5883302" y="2959140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34" name="AutoShape 13"/>
          <p:cNvSpPr>
            <a:spLocks noChangeArrowheads="1"/>
          </p:cNvSpPr>
          <p:nvPr/>
        </p:nvSpPr>
        <p:spPr bwMode="auto">
          <a:xfrm>
            <a:off x="5388002" y="2959140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35" name="AutoShape 14"/>
          <p:cNvSpPr>
            <a:spLocks noChangeArrowheads="1"/>
          </p:cNvSpPr>
          <p:nvPr/>
        </p:nvSpPr>
        <p:spPr bwMode="auto">
          <a:xfrm flipV="1">
            <a:off x="6873902" y="2959140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36" name="AutoShape 15"/>
          <p:cNvSpPr>
            <a:spLocks noChangeArrowheads="1"/>
          </p:cNvSpPr>
          <p:nvPr/>
        </p:nvSpPr>
        <p:spPr bwMode="auto">
          <a:xfrm>
            <a:off x="6378602" y="2959140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37" name="AutoShape 8"/>
          <p:cNvSpPr>
            <a:spLocks noChangeArrowheads="1"/>
          </p:cNvSpPr>
          <p:nvPr/>
        </p:nvSpPr>
        <p:spPr bwMode="auto">
          <a:xfrm flipV="1">
            <a:off x="5386415" y="2101890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38" name="AutoShape 9"/>
          <p:cNvSpPr>
            <a:spLocks noChangeArrowheads="1"/>
          </p:cNvSpPr>
          <p:nvPr/>
        </p:nvSpPr>
        <p:spPr bwMode="auto">
          <a:xfrm>
            <a:off x="4891115" y="2101890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39" name="AutoShape 7"/>
          <p:cNvSpPr>
            <a:spLocks noChangeArrowheads="1"/>
          </p:cNvSpPr>
          <p:nvPr/>
        </p:nvSpPr>
        <p:spPr bwMode="auto">
          <a:xfrm flipV="1">
            <a:off x="6377015" y="2101890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40" name="AutoShape 4"/>
          <p:cNvSpPr>
            <a:spLocks noChangeArrowheads="1"/>
          </p:cNvSpPr>
          <p:nvPr/>
        </p:nvSpPr>
        <p:spPr bwMode="auto">
          <a:xfrm>
            <a:off x="5881715" y="2101890"/>
            <a:ext cx="990600" cy="857250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222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41" name="Text Box 2"/>
          <p:cNvSpPr txBox="1">
            <a:spLocks noChangeArrowheads="1"/>
          </p:cNvSpPr>
          <p:nvPr/>
        </p:nvSpPr>
        <p:spPr bwMode="auto">
          <a:xfrm>
            <a:off x="5403268" y="2808672"/>
            <a:ext cx="960071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" pitchFamily="34" charset="0"/>
              </a:rPr>
              <a:t>Transport</a:t>
            </a:r>
          </a:p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" pitchFamily="34" charset="0"/>
              </a:rPr>
              <a:t>networks</a:t>
            </a:r>
          </a:p>
        </p:txBody>
      </p:sp>
      <p:sp>
        <p:nvSpPr>
          <p:cNvPr id="25642" name="Text Box 5"/>
          <p:cNvSpPr txBox="1">
            <a:spLocks noChangeArrowheads="1"/>
          </p:cNvSpPr>
          <p:nvPr/>
        </p:nvSpPr>
        <p:spPr bwMode="auto">
          <a:xfrm>
            <a:off x="5917618" y="1954873"/>
            <a:ext cx="960071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" pitchFamily="34" charset="0"/>
              </a:rPr>
              <a:t>Transport</a:t>
            </a:r>
          </a:p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" pitchFamily="34" charset="0"/>
              </a:rPr>
              <a:t>demand</a:t>
            </a:r>
          </a:p>
        </p:txBody>
      </p:sp>
      <p:sp>
        <p:nvSpPr>
          <p:cNvPr id="25643" name="Text Box 6"/>
          <p:cNvSpPr txBox="1">
            <a:spLocks noChangeArrowheads="1"/>
          </p:cNvSpPr>
          <p:nvPr/>
        </p:nvSpPr>
        <p:spPr bwMode="auto">
          <a:xfrm>
            <a:off x="6419268" y="2808672"/>
            <a:ext cx="960071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" pitchFamily="34" charset="0"/>
              </a:rPr>
              <a:t>Transport</a:t>
            </a:r>
          </a:p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" pitchFamily="34" charset="0"/>
              </a:rPr>
              <a:t>nodes</a:t>
            </a:r>
          </a:p>
        </p:txBody>
      </p:sp>
      <p:sp>
        <p:nvSpPr>
          <p:cNvPr id="25644" name="Text Box 10"/>
          <p:cNvSpPr txBox="1">
            <a:spLocks noChangeArrowheads="1"/>
          </p:cNvSpPr>
          <p:nvPr/>
        </p:nvSpPr>
        <p:spPr bwMode="auto">
          <a:xfrm>
            <a:off x="3366299" y="2799147"/>
            <a:ext cx="1120821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Information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systems</a:t>
            </a:r>
          </a:p>
        </p:txBody>
      </p:sp>
      <p:sp>
        <p:nvSpPr>
          <p:cNvPr id="25645" name="Text Box 11"/>
          <p:cNvSpPr txBox="1">
            <a:spLocks noChangeArrowheads="1"/>
          </p:cNvSpPr>
          <p:nvPr/>
        </p:nvSpPr>
        <p:spPr bwMode="auto">
          <a:xfrm>
            <a:off x="4941701" y="1949834"/>
            <a:ext cx="832280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latin typeface="Agency FB" panose="020B0503020202020204" pitchFamily="34" charset="0"/>
                <a:cs typeface="Calibri" pitchFamily="34" charset="0"/>
              </a:rPr>
              <a:t>Field</a:t>
            </a:r>
          </a:p>
          <a:p>
            <a:pPr algn="ctr">
              <a:lnSpc>
                <a:spcPct val="80000"/>
              </a:lnSpc>
            </a:pPr>
            <a:r>
              <a:rPr lang="en-US" sz="1400" b="1" dirty="0">
                <a:latin typeface="Agency FB" panose="020B0503020202020204" pitchFamily="34" charset="0"/>
                <a:cs typeface="Calibri" pitchFamily="34" charset="0"/>
              </a:rPr>
              <a:t>methods</a:t>
            </a:r>
          </a:p>
        </p:txBody>
      </p:sp>
      <p:sp>
        <p:nvSpPr>
          <p:cNvPr id="25646" name="Text Box 16"/>
          <p:cNvSpPr txBox="1">
            <a:spLocks noChangeArrowheads="1"/>
          </p:cNvSpPr>
          <p:nvPr/>
        </p:nvSpPr>
        <p:spPr bwMode="auto">
          <a:xfrm>
            <a:off x="6899769" y="1960947"/>
            <a:ext cx="1019831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Population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geography</a:t>
            </a:r>
          </a:p>
        </p:txBody>
      </p:sp>
      <p:sp>
        <p:nvSpPr>
          <p:cNvPr id="25647" name="Text Box 18"/>
          <p:cNvSpPr txBox="1">
            <a:spLocks noChangeArrowheads="1"/>
          </p:cNvSpPr>
          <p:nvPr/>
        </p:nvSpPr>
        <p:spPr bwMode="auto">
          <a:xfrm>
            <a:off x="5887631" y="3653222"/>
            <a:ext cx="1042273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Political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Geography</a:t>
            </a:r>
          </a:p>
        </p:txBody>
      </p:sp>
      <p:sp>
        <p:nvSpPr>
          <p:cNvPr id="25648" name="Text Box 20"/>
          <p:cNvSpPr txBox="1">
            <a:spLocks noChangeArrowheads="1"/>
          </p:cNvSpPr>
          <p:nvPr/>
        </p:nvSpPr>
        <p:spPr bwMode="auto">
          <a:xfrm>
            <a:off x="7946692" y="1945072"/>
            <a:ext cx="862737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Regional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planning</a:t>
            </a:r>
          </a:p>
        </p:txBody>
      </p:sp>
      <p:sp>
        <p:nvSpPr>
          <p:cNvPr id="25649" name="Text Box 21"/>
          <p:cNvSpPr txBox="1">
            <a:spLocks noChangeArrowheads="1"/>
          </p:cNvSpPr>
          <p:nvPr/>
        </p:nvSpPr>
        <p:spPr bwMode="auto">
          <a:xfrm>
            <a:off x="4878219" y="3653222"/>
            <a:ext cx="992580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Economic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geography</a:t>
            </a:r>
          </a:p>
        </p:txBody>
      </p:sp>
      <p:sp>
        <p:nvSpPr>
          <p:cNvPr id="25650" name="Text Box 22"/>
          <p:cNvSpPr txBox="1">
            <a:spLocks noChangeArrowheads="1"/>
          </p:cNvSpPr>
          <p:nvPr/>
        </p:nvSpPr>
        <p:spPr bwMode="auto">
          <a:xfrm>
            <a:off x="6872119" y="3653222"/>
            <a:ext cx="992580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Historical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geography</a:t>
            </a:r>
          </a:p>
        </p:txBody>
      </p:sp>
      <p:sp>
        <p:nvSpPr>
          <p:cNvPr id="25651" name="Text Box 25"/>
          <p:cNvSpPr txBox="1">
            <a:spLocks noChangeArrowheads="1"/>
          </p:cNvSpPr>
          <p:nvPr/>
        </p:nvSpPr>
        <p:spPr bwMode="auto">
          <a:xfrm>
            <a:off x="7395994" y="2802322"/>
            <a:ext cx="992580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Regional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geography</a:t>
            </a:r>
          </a:p>
        </p:txBody>
      </p:sp>
      <p:sp>
        <p:nvSpPr>
          <p:cNvPr id="25652" name="Text Box 26"/>
          <p:cNvSpPr txBox="1">
            <a:spLocks noChangeArrowheads="1"/>
          </p:cNvSpPr>
          <p:nvPr/>
        </p:nvSpPr>
        <p:spPr bwMode="auto">
          <a:xfrm>
            <a:off x="8368432" y="2792797"/>
            <a:ext cx="973343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Regional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economics</a:t>
            </a:r>
          </a:p>
        </p:txBody>
      </p:sp>
      <p:sp>
        <p:nvSpPr>
          <p:cNvPr id="25653" name="Text Box 28"/>
          <p:cNvSpPr txBox="1">
            <a:spLocks noChangeArrowheads="1"/>
          </p:cNvSpPr>
          <p:nvPr/>
        </p:nvSpPr>
        <p:spPr bwMode="auto">
          <a:xfrm>
            <a:off x="5475747" y="4513647"/>
            <a:ext cx="862737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Location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theory</a:t>
            </a:r>
          </a:p>
        </p:txBody>
      </p:sp>
      <p:sp>
        <p:nvSpPr>
          <p:cNvPr id="25654" name="Text Box 34"/>
          <p:cNvSpPr txBox="1">
            <a:spLocks noChangeArrowheads="1"/>
          </p:cNvSpPr>
          <p:nvPr/>
        </p:nvSpPr>
        <p:spPr bwMode="auto">
          <a:xfrm>
            <a:off x="6420880" y="1081472"/>
            <a:ext cx="909223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latin typeface="Agency FB" panose="020B0503020202020204" pitchFamily="34" charset="0"/>
                <a:cs typeface="Calibri" pitchFamily="34" charset="0"/>
              </a:rPr>
              <a:t>Natural</a:t>
            </a:r>
          </a:p>
          <a:p>
            <a:pPr algn="ctr">
              <a:lnSpc>
                <a:spcPct val="80000"/>
              </a:lnSpc>
            </a:pPr>
            <a:r>
              <a:rPr lang="en-US" sz="1400" b="1" dirty="0">
                <a:latin typeface="Agency FB" panose="020B0503020202020204" pitchFamily="34" charset="0"/>
                <a:cs typeface="Calibri" pitchFamily="34" charset="0"/>
              </a:rPr>
              <a:t>resources</a:t>
            </a:r>
          </a:p>
        </p:txBody>
      </p:sp>
      <p:sp>
        <p:nvSpPr>
          <p:cNvPr id="25655" name="Text Box 35"/>
          <p:cNvSpPr txBox="1">
            <a:spLocks noChangeArrowheads="1"/>
          </p:cNvSpPr>
          <p:nvPr/>
        </p:nvSpPr>
        <p:spPr bwMode="auto">
          <a:xfrm>
            <a:off x="7410772" y="1081472"/>
            <a:ext cx="891591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Resource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planning</a:t>
            </a:r>
          </a:p>
        </p:txBody>
      </p:sp>
      <p:sp>
        <p:nvSpPr>
          <p:cNvPr id="25656" name="Text Box 38"/>
          <p:cNvSpPr txBox="1">
            <a:spLocks noChangeArrowheads="1"/>
          </p:cNvSpPr>
          <p:nvPr/>
        </p:nvSpPr>
        <p:spPr bwMode="auto">
          <a:xfrm>
            <a:off x="5225803" y="1081472"/>
            <a:ext cx="1337226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latin typeface="Agency FB" panose="020B0503020202020204" pitchFamily="34" charset="0"/>
                <a:cs typeface="Calibri" pitchFamily="34" charset="0"/>
              </a:rPr>
              <a:t>Environmental</a:t>
            </a:r>
          </a:p>
          <a:p>
            <a:pPr algn="ctr">
              <a:lnSpc>
                <a:spcPct val="80000"/>
              </a:lnSpc>
            </a:pPr>
            <a:r>
              <a:rPr lang="en-US" sz="1400" b="1" dirty="0">
                <a:latin typeface="Agency FB" panose="020B0503020202020204" pitchFamily="34" charset="0"/>
                <a:cs typeface="Calibri" pitchFamily="34" charset="0"/>
              </a:rPr>
              <a:t>studies</a:t>
            </a:r>
          </a:p>
        </p:txBody>
      </p:sp>
      <p:sp>
        <p:nvSpPr>
          <p:cNvPr id="25657" name="Text Box 40"/>
          <p:cNvSpPr txBox="1">
            <a:spLocks noChangeArrowheads="1"/>
          </p:cNvSpPr>
          <p:nvPr/>
        </p:nvSpPr>
        <p:spPr bwMode="auto">
          <a:xfrm>
            <a:off x="3837647" y="3653222"/>
            <a:ext cx="1149674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latin typeface="Agency FB" panose="020B0503020202020204" pitchFamily="34" charset="0"/>
                <a:cs typeface="Calibri" pitchFamily="34" charset="0"/>
              </a:rPr>
              <a:t>Spatial</a:t>
            </a:r>
          </a:p>
          <a:p>
            <a:pPr algn="ctr">
              <a:lnSpc>
                <a:spcPct val="80000"/>
              </a:lnSpc>
            </a:pPr>
            <a:r>
              <a:rPr lang="en-US" sz="1400" b="1" dirty="0">
                <a:latin typeface="Agency FB" panose="020B0503020202020204" pitchFamily="34" charset="0"/>
                <a:cs typeface="Calibri" pitchFamily="34" charset="0"/>
              </a:rPr>
              <a:t>optimization</a:t>
            </a:r>
          </a:p>
        </p:txBody>
      </p:sp>
      <p:sp>
        <p:nvSpPr>
          <p:cNvPr id="25658" name="Text Box 43"/>
          <p:cNvSpPr txBox="1">
            <a:spLocks noChangeArrowheads="1"/>
          </p:cNvSpPr>
          <p:nvPr/>
        </p:nvSpPr>
        <p:spPr bwMode="auto">
          <a:xfrm>
            <a:off x="4451182" y="4513647"/>
            <a:ext cx="992580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Urban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geography</a:t>
            </a:r>
          </a:p>
        </p:txBody>
      </p:sp>
      <p:sp>
        <p:nvSpPr>
          <p:cNvPr id="25659" name="Text Box 45"/>
          <p:cNvSpPr txBox="1">
            <a:spLocks noChangeArrowheads="1"/>
          </p:cNvSpPr>
          <p:nvPr/>
        </p:nvSpPr>
        <p:spPr bwMode="auto">
          <a:xfrm>
            <a:off x="3667299" y="4513647"/>
            <a:ext cx="593432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Land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use</a:t>
            </a:r>
          </a:p>
        </p:txBody>
      </p:sp>
      <p:sp>
        <p:nvSpPr>
          <p:cNvPr id="25660" name="Text Box 47"/>
          <p:cNvSpPr txBox="1">
            <a:spLocks noChangeArrowheads="1"/>
          </p:cNvSpPr>
          <p:nvPr/>
        </p:nvSpPr>
        <p:spPr bwMode="auto">
          <a:xfrm>
            <a:off x="4467547" y="2686091"/>
            <a:ext cx="891591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latin typeface="Agency FB" panose="020B0503020202020204" pitchFamily="34" charset="0"/>
                <a:cs typeface="Calibri" pitchFamily="34" charset="0"/>
              </a:rPr>
              <a:t>Spatial</a:t>
            </a:r>
          </a:p>
          <a:p>
            <a:pPr algn="ctr">
              <a:lnSpc>
                <a:spcPct val="80000"/>
              </a:lnSpc>
            </a:pPr>
            <a:r>
              <a:rPr lang="en-US" sz="1400" b="1" dirty="0">
                <a:latin typeface="Agency FB" panose="020B0503020202020204" pitchFamily="34" charset="0"/>
                <a:cs typeface="Calibri" pitchFamily="34" charset="0"/>
              </a:rPr>
              <a:t>statistics,</a:t>
            </a:r>
          </a:p>
          <a:p>
            <a:pPr algn="ctr">
              <a:lnSpc>
                <a:spcPct val="80000"/>
              </a:lnSpc>
            </a:pPr>
            <a:r>
              <a:rPr lang="en-US" sz="1400" b="1" dirty="0">
                <a:latin typeface="Agency FB" panose="020B0503020202020204" pitchFamily="34" charset="0"/>
                <a:cs typeface="Calibri" pitchFamily="34" charset="0"/>
              </a:rPr>
              <a:t>modeling</a:t>
            </a:r>
          </a:p>
        </p:txBody>
      </p:sp>
      <p:sp>
        <p:nvSpPr>
          <p:cNvPr id="25662" name="Text Box 51"/>
          <p:cNvSpPr txBox="1">
            <a:spLocks noChangeArrowheads="1"/>
          </p:cNvSpPr>
          <p:nvPr/>
        </p:nvSpPr>
        <p:spPr bwMode="auto">
          <a:xfrm>
            <a:off x="2872967" y="3653222"/>
            <a:ext cx="1042273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latin typeface="Agency FB" panose="020B0503020202020204" pitchFamily="34" charset="0"/>
                <a:cs typeface="Calibri" pitchFamily="34" charset="0"/>
              </a:rPr>
              <a:t>Operations</a:t>
            </a:r>
          </a:p>
          <a:p>
            <a:pPr algn="ctr">
              <a:lnSpc>
                <a:spcPct val="80000"/>
              </a:lnSpc>
            </a:pPr>
            <a:r>
              <a:rPr lang="en-US" sz="1400" b="1" dirty="0">
                <a:latin typeface="Agency FB" panose="020B0503020202020204" pitchFamily="34" charset="0"/>
                <a:cs typeface="Calibri" pitchFamily="34" charset="0"/>
              </a:rPr>
              <a:t>research</a:t>
            </a:r>
          </a:p>
        </p:txBody>
      </p:sp>
      <p:sp>
        <p:nvSpPr>
          <p:cNvPr id="25663" name="Text Box 54"/>
          <p:cNvSpPr txBox="1">
            <a:spLocks noChangeArrowheads="1"/>
          </p:cNvSpPr>
          <p:nvPr/>
        </p:nvSpPr>
        <p:spPr bwMode="auto">
          <a:xfrm>
            <a:off x="7891294" y="3653222"/>
            <a:ext cx="992580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World</a:t>
            </a:r>
          </a:p>
          <a:p>
            <a:pPr algn="ctr">
              <a:lnSpc>
                <a:spcPct val="80000"/>
              </a:lnSpc>
            </a:pPr>
            <a:r>
              <a:rPr lang="en-US" sz="1400" b="1">
                <a:latin typeface="Agency FB" panose="020B0503020202020204" pitchFamily="34" charset="0"/>
                <a:cs typeface="Calibri" pitchFamily="34" charset="0"/>
              </a:rPr>
              <a:t>geography</a:t>
            </a:r>
          </a:p>
        </p:txBody>
      </p:sp>
      <p:sp>
        <p:nvSpPr>
          <p:cNvPr id="25664" name="Text Box 56"/>
          <p:cNvSpPr txBox="1">
            <a:spLocks noChangeArrowheads="1"/>
          </p:cNvSpPr>
          <p:nvPr/>
        </p:nvSpPr>
        <p:spPr bwMode="auto">
          <a:xfrm>
            <a:off x="8561065" y="3395219"/>
            <a:ext cx="1149675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latin typeface="Agency FB" panose="020B0503020202020204" pitchFamily="34" charset="0"/>
                <a:cs typeface="Calibri" pitchFamily="34" charset="0"/>
              </a:rPr>
              <a:t>ECONOMICS</a:t>
            </a:r>
          </a:p>
        </p:txBody>
      </p:sp>
      <p:sp>
        <p:nvSpPr>
          <p:cNvPr id="25665" name="Text Box 58"/>
          <p:cNvSpPr txBox="1">
            <a:spLocks noChangeArrowheads="1"/>
          </p:cNvSpPr>
          <p:nvPr/>
        </p:nvSpPr>
        <p:spPr bwMode="auto">
          <a:xfrm>
            <a:off x="6240824" y="4114840"/>
            <a:ext cx="104708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>
                <a:latin typeface="Agency FB" panose="020B0503020202020204" pitchFamily="34" charset="0"/>
                <a:cs typeface="Calibri" pitchFamily="34" charset="0"/>
              </a:rPr>
              <a:t>POLITICAL</a:t>
            </a:r>
          </a:p>
          <a:p>
            <a:pPr algn="ctr">
              <a:lnSpc>
                <a:spcPct val="80000"/>
              </a:lnSpc>
            </a:pPr>
            <a:r>
              <a:rPr lang="en-US" sz="1200" b="1">
                <a:latin typeface="Agency FB" panose="020B0503020202020204" pitchFamily="34" charset="0"/>
                <a:cs typeface="Calibri" pitchFamily="34" charset="0"/>
              </a:rPr>
              <a:t>SCIENCE</a:t>
            </a:r>
          </a:p>
        </p:txBody>
      </p:sp>
      <p:sp>
        <p:nvSpPr>
          <p:cNvPr id="25666" name="Text Box 60"/>
          <p:cNvSpPr txBox="1">
            <a:spLocks noChangeArrowheads="1"/>
          </p:cNvSpPr>
          <p:nvPr/>
        </p:nvSpPr>
        <p:spPr bwMode="auto">
          <a:xfrm>
            <a:off x="6309395" y="4567114"/>
            <a:ext cx="1149675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latin typeface="Agency FB" panose="020B0503020202020204" pitchFamily="34" charset="0"/>
                <a:cs typeface="Calibri" pitchFamily="34" charset="0"/>
              </a:rPr>
              <a:t>ECONOMICS</a:t>
            </a:r>
          </a:p>
        </p:txBody>
      </p:sp>
      <p:sp>
        <p:nvSpPr>
          <p:cNvPr id="25667" name="Text Box 61"/>
          <p:cNvSpPr txBox="1">
            <a:spLocks noChangeArrowheads="1"/>
          </p:cNvSpPr>
          <p:nvPr/>
        </p:nvSpPr>
        <p:spPr bwMode="auto">
          <a:xfrm>
            <a:off x="7186234" y="4146590"/>
            <a:ext cx="88505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>
                <a:latin typeface="Agency FB" panose="020B0503020202020204" pitchFamily="34" charset="0"/>
                <a:cs typeface="Calibri" pitchFamily="34" charset="0"/>
              </a:rPr>
              <a:t>HISTORY</a:t>
            </a:r>
          </a:p>
        </p:txBody>
      </p:sp>
      <p:sp>
        <p:nvSpPr>
          <p:cNvPr id="25668" name="Text Box 65"/>
          <p:cNvSpPr txBox="1">
            <a:spLocks noChangeArrowheads="1"/>
          </p:cNvSpPr>
          <p:nvPr/>
        </p:nvSpPr>
        <p:spPr bwMode="auto">
          <a:xfrm>
            <a:off x="2223461" y="2739917"/>
            <a:ext cx="139615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latin typeface="Agency FB" panose="020B0503020202020204" pitchFamily="34" charset="0"/>
                <a:cs typeface="Calibri" pitchFamily="34" charset="0"/>
              </a:rPr>
              <a:t>MATHEMATICS,</a:t>
            </a:r>
          </a:p>
          <a:p>
            <a:pPr algn="ctr">
              <a:lnSpc>
                <a:spcPct val="80000"/>
              </a:lnSpc>
            </a:pPr>
            <a:r>
              <a:rPr lang="en-US" sz="1200" b="1" dirty="0">
                <a:latin typeface="Agency FB" panose="020B0503020202020204" pitchFamily="34" charset="0"/>
                <a:cs typeface="Calibri" pitchFamily="34" charset="0"/>
              </a:rPr>
              <a:t>COMPUTER </a:t>
            </a:r>
          </a:p>
          <a:p>
            <a:pPr algn="ctr">
              <a:lnSpc>
                <a:spcPct val="80000"/>
              </a:lnSpc>
            </a:pPr>
            <a:r>
              <a:rPr lang="en-US" sz="1200" b="1" dirty="0">
                <a:latin typeface="Agency FB" panose="020B0503020202020204" pitchFamily="34" charset="0"/>
                <a:cs typeface="Calibri" pitchFamily="34" charset="0"/>
              </a:rPr>
              <a:t>SCIENCE</a:t>
            </a:r>
          </a:p>
        </p:txBody>
      </p:sp>
      <p:sp>
        <p:nvSpPr>
          <p:cNvPr id="25669" name="Text Box 68"/>
          <p:cNvSpPr txBox="1">
            <a:spLocks noChangeArrowheads="1"/>
          </p:cNvSpPr>
          <p:nvPr/>
        </p:nvSpPr>
        <p:spPr bwMode="auto">
          <a:xfrm>
            <a:off x="8303724" y="1163425"/>
            <a:ext cx="1003801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latin typeface="Agency FB" panose="020B0503020202020204" pitchFamily="34" charset="0"/>
                <a:cs typeface="Calibri" pitchFamily="34" charset="0"/>
              </a:rPr>
              <a:t>PLANNING</a:t>
            </a:r>
          </a:p>
        </p:txBody>
      </p:sp>
      <p:sp>
        <p:nvSpPr>
          <p:cNvPr id="25670" name="Text Box 70"/>
          <p:cNvSpPr txBox="1">
            <a:spLocks noChangeArrowheads="1"/>
          </p:cNvSpPr>
          <p:nvPr/>
        </p:nvSpPr>
        <p:spPr bwMode="auto">
          <a:xfrm>
            <a:off x="3789781" y="1143867"/>
            <a:ext cx="172771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latin typeface="Agency FB" panose="020B0503020202020204" pitchFamily="34" charset="0"/>
                <a:cs typeface="Calibri" pitchFamily="34" charset="0"/>
              </a:rPr>
              <a:t>NATURAL SCIENCES</a:t>
            </a:r>
          </a:p>
        </p:txBody>
      </p:sp>
      <p:sp>
        <p:nvSpPr>
          <p:cNvPr id="25671" name="Text Box 72"/>
          <p:cNvSpPr txBox="1">
            <a:spLocks noChangeArrowheads="1"/>
          </p:cNvSpPr>
          <p:nvPr/>
        </p:nvSpPr>
        <p:spPr bwMode="auto">
          <a:xfrm>
            <a:off x="2357894" y="4465677"/>
            <a:ext cx="118814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latin typeface="Agency FB" panose="020B0503020202020204" pitchFamily="34" charset="0"/>
                <a:cs typeface="Calibri" pitchFamily="34" charset="0"/>
              </a:rPr>
              <a:t>ECONOMICS,</a:t>
            </a:r>
          </a:p>
          <a:p>
            <a:pPr algn="ctr">
              <a:lnSpc>
                <a:spcPct val="80000"/>
              </a:lnSpc>
            </a:pPr>
            <a:r>
              <a:rPr lang="en-US" sz="1200" b="1" dirty="0">
                <a:latin typeface="Agency FB" panose="020B0503020202020204" pitchFamily="34" charset="0"/>
                <a:cs typeface="Calibri" pitchFamily="34" charset="0"/>
              </a:rPr>
              <a:t>SOCIOLOGY</a:t>
            </a:r>
          </a:p>
        </p:txBody>
      </p:sp>
      <p:sp>
        <p:nvSpPr>
          <p:cNvPr id="25672" name="AutoShape 74"/>
          <p:cNvSpPr>
            <a:spLocks noChangeArrowheads="1"/>
          </p:cNvSpPr>
          <p:nvPr/>
        </p:nvSpPr>
        <p:spPr bwMode="auto">
          <a:xfrm>
            <a:off x="4075792" y="5920969"/>
            <a:ext cx="339725" cy="293687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73" name="AutoShape 75"/>
          <p:cNvSpPr>
            <a:spLocks noChangeArrowheads="1"/>
          </p:cNvSpPr>
          <p:nvPr/>
        </p:nvSpPr>
        <p:spPr bwMode="auto">
          <a:xfrm>
            <a:off x="4075791" y="5482818"/>
            <a:ext cx="330200" cy="285750"/>
          </a:xfrm>
          <a:prstGeom prst="triangl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5674" name="Text Box 76"/>
          <p:cNvSpPr txBox="1">
            <a:spLocks noChangeArrowheads="1"/>
          </p:cNvSpPr>
          <p:nvPr/>
        </p:nvSpPr>
        <p:spPr bwMode="auto">
          <a:xfrm>
            <a:off x="4382178" y="5428843"/>
            <a:ext cx="153920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latin typeface="Agency FB" panose="020B0503020202020204" pitchFamily="34" charset="0"/>
                <a:cs typeface="Calibri" pitchFamily="34" charset="0"/>
              </a:rPr>
              <a:t>Fields at the core of</a:t>
            </a:r>
          </a:p>
          <a:p>
            <a:pPr>
              <a:lnSpc>
                <a:spcPct val="80000"/>
              </a:lnSpc>
            </a:pPr>
            <a:r>
              <a:rPr lang="en-US" sz="1200" b="1">
                <a:latin typeface="Agency FB" panose="020B0503020202020204" pitchFamily="34" charset="0"/>
                <a:cs typeface="Calibri" pitchFamily="34" charset="0"/>
              </a:rPr>
              <a:t>transport geography</a:t>
            </a:r>
          </a:p>
        </p:txBody>
      </p:sp>
      <p:sp>
        <p:nvSpPr>
          <p:cNvPr id="25675" name="Text Box 77"/>
          <p:cNvSpPr txBox="1">
            <a:spLocks noChangeArrowheads="1"/>
          </p:cNvSpPr>
          <p:nvPr/>
        </p:nvSpPr>
        <p:spPr bwMode="auto">
          <a:xfrm>
            <a:off x="4390116" y="5900330"/>
            <a:ext cx="153920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latin typeface="Agency FB" panose="020B0503020202020204" pitchFamily="34" charset="0"/>
                <a:cs typeface="Calibri" pitchFamily="34" charset="0"/>
              </a:rPr>
              <a:t>Fields related to</a:t>
            </a:r>
          </a:p>
          <a:p>
            <a:pPr>
              <a:lnSpc>
                <a:spcPct val="80000"/>
              </a:lnSpc>
            </a:pPr>
            <a:r>
              <a:rPr lang="en-US" sz="1200" b="1">
                <a:latin typeface="Agency FB" panose="020B0503020202020204" pitchFamily="34" charset="0"/>
                <a:cs typeface="Calibri" pitchFamily="34" charset="0"/>
              </a:rPr>
              <a:t>transport geography</a:t>
            </a:r>
          </a:p>
        </p:txBody>
      </p:sp>
      <p:sp>
        <p:nvSpPr>
          <p:cNvPr id="25678" name="Text Box 80"/>
          <p:cNvSpPr txBox="1">
            <a:spLocks noChangeArrowheads="1"/>
          </p:cNvSpPr>
          <p:nvPr/>
        </p:nvSpPr>
        <p:spPr bwMode="auto">
          <a:xfrm>
            <a:off x="4363129" y="5066893"/>
            <a:ext cx="1579087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latin typeface="Agency FB" panose="020B0503020202020204" pitchFamily="34" charset="0"/>
                <a:cs typeface="Calibri" pitchFamily="34" charset="0"/>
              </a:rPr>
              <a:t>Transport geography</a:t>
            </a:r>
          </a:p>
        </p:txBody>
      </p:sp>
      <p:sp>
        <p:nvSpPr>
          <p:cNvPr id="87" name="AutoShape 4"/>
          <p:cNvSpPr>
            <a:spLocks noChangeArrowheads="1"/>
          </p:cNvSpPr>
          <p:nvPr/>
        </p:nvSpPr>
        <p:spPr bwMode="auto">
          <a:xfrm>
            <a:off x="7248639" y="4327797"/>
            <a:ext cx="2377440" cy="2011680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222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89" name="Oval 17"/>
          <p:cNvSpPr>
            <a:spLocks noChangeAspect="1" noChangeArrowheads="1"/>
          </p:cNvSpPr>
          <p:nvPr/>
        </p:nvSpPr>
        <p:spPr bwMode="auto">
          <a:xfrm>
            <a:off x="8532637" y="5546141"/>
            <a:ext cx="731520" cy="7315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2">
                <a:lumMod val="90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90" name="Oval 16"/>
          <p:cNvSpPr>
            <a:spLocks noChangeAspect="1" noChangeArrowheads="1"/>
          </p:cNvSpPr>
          <p:nvPr/>
        </p:nvSpPr>
        <p:spPr bwMode="auto">
          <a:xfrm>
            <a:off x="7639826" y="5550949"/>
            <a:ext cx="731520" cy="7315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2">
                <a:lumMod val="90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91" name="Oval 15"/>
          <p:cNvSpPr>
            <a:spLocks noChangeAspect="1" noChangeArrowheads="1"/>
          </p:cNvSpPr>
          <p:nvPr/>
        </p:nvSpPr>
        <p:spPr bwMode="auto">
          <a:xfrm>
            <a:off x="8091854" y="4795725"/>
            <a:ext cx="731520" cy="7315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2">
                <a:lumMod val="90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92" name="Text Box 8"/>
          <p:cNvSpPr txBox="1">
            <a:spLocks noChangeArrowheads="1"/>
          </p:cNvSpPr>
          <p:nvPr/>
        </p:nvSpPr>
        <p:spPr bwMode="auto">
          <a:xfrm>
            <a:off x="8145373" y="5074696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 dirty="0">
                <a:effectLst>
                  <a:outerShdw blurRad="38100" dist="38100" dir="2700000" algn="tl">
                    <a:srgbClr val="FFFFFF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Calibri" pitchFamily="34" charset="0"/>
              </a:rPr>
              <a:t>Passengers</a:t>
            </a: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7812640" y="5815449"/>
            <a:ext cx="48615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 dirty="0">
                <a:effectLst>
                  <a:outerShdw blurRad="38100" dist="38100" dir="2700000" algn="tl">
                    <a:srgbClr val="FFFFFF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Calibri" pitchFamily="34" charset="0"/>
              </a:rPr>
              <a:t>Freight</a:t>
            </a:r>
          </a:p>
        </p:txBody>
      </p:sp>
      <p:sp>
        <p:nvSpPr>
          <p:cNvPr id="94" name="Text Box 10"/>
          <p:cNvSpPr txBox="1">
            <a:spLocks noChangeArrowheads="1"/>
          </p:cNvSpPr>
          <p:nvPr/>
        </p:nvSpPr>
        <p:spPr bwMode="auto">
          <a:xfrm>
            <a:off x="8593827" y="5810507"/>
            <a:ext cx="8031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 dirty="0">
                <a:effectLst>
                  <a:outerShdw blurRad="38100" dist="38100" dir="2700000" algn="tl">
                    <a:srgbClr val="FFFFFF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Calibri" pitchFamily="34" charset="0"/>
              </a:rPr>
              <a:t>Information</a:t>
            </a:r>
          </a:p>
        </p:txBody>
      </p:sp>
      <p:sp>
        <p:nvSpPr>
          <p:cNvPr id="95" name="AutoShape 75"/>
          <p:cNvSpPr>
            <a:spLocks noChangeArrowheads="1"/>
          </p:cNvSpPr>
          <p:nvPr/>
        </p:nvSpPr>
        <p:spPr bwMode="auto">
          <a:xfrm>
            <a:off x="4082507" y="5065407"/>
            <a:ext cx="330200" cy="285750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gency FB" panose="020B0503020202020204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0783" y="1903297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gency FB" panose="020B0503020202020204" pitchFamily="34" charset="0"/>
              </a:rPr>
              <a:t>Cartography</a:t>
            </a:r>
          </a:p>
        </p:txBody>
      </p:sp>
    </p:spTree>
    <p:extLst>
      <p:ext uri="{BB962C8B-B14F-4D97-AF65-F5344CB8AC3E}">
        <p14:creationId xmlns:p14="http://schemas.microsoft.com/office/powerpoint/2010/main" val="4143478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1290</Words>
  <Application>Microsoft Macintosh PowerPoint</Application>
  <PresentationFormat>Широкоэкранный</PresentationFormat>
  <Paragraphs>444</Paragraphs>
  <Slides>26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Agency FB</vt:lpstr>
      <vt:lpstr>Arial</vt:lpstr>
      <vt:lpstr>Calibri</vt:lpstr>
      <vt:lpstr>Calibri Light</vt:lpstr>
      <vt:lpstr>PT Sans</vt:lpstr>
      <vt:lpstr>Times New Roman</vt:lpstr>
      <vt:lpstr>Тема Office</vt:lpstr>
      <vt:lpstr>AL-FARABI KAZAKH NATIONAL UNIVERSITY </vt:lpstr>
      <vt:lpstr>Презентация PowerPoint</vt:lpstr>
      <vt:lpstr>The Core Principles of Transport Geography</vt:lpstr>
      <vt:lpstr>Key Dimensions of Transportation</vt:lpstr>
      <vt:lpstr>The Scales of Transport Geography</vt:lpstr>
      <vt:lpstr>The Sisyphus Analogy in Transportation</vt:lpstr>
      <vt:lpstr>Core Components of Transportation</vt:lpstr>
      <vt:lpstr>Complex Systems and Transportation</vt:lpstr>
      <vt:lpstr>Fields of Transport Geography</vt:lpstr>
      <vt:lpstr>The Transport System</vt:lpstr>
      <vt:lpstr>Dimensions of Transport Geography</vt:lpstr>
      <vt:lpstr>Two Common Fallacies in Transport Geography</vt:lpstr>
      <vt:lpstr>Common Problems for Transport Systems</vt:lpstr>
      <vt:lpstr>Transportability of Freight</vt:lpstr>
      <vt:lpstr>Transportation as a Derived Demand</vt:lpstr>
      <vt:lpstr>Different Representations of Distance</vt:lpstr>
      <vt:lpstr>The Spatial Consideration of a Movement</vt:lpstr>
      <vt:lpstr>Transportation and the Mobility of Passengers and Freight</vt:lpstr>
      <vt:lpstr>Operational Differences between Passengers and Freight Transportation</vt:lpstr>
      <vt:lpstr>Spatial Flows</vt:lpstr>
      <vt:lpstr>Atomization versus Massification in Transportation Modes</vt:lpstr>
      <vt:lpstr>Vehicle Use Indicators, World, 1950-2010</vt:lpstr>
      <vt:lpstr>Vehicle-Miles Traveled by Cars in the United States, 1960-2005</vt:lpstr>
      <vt:lpstr>Transport and Communication Costs Indexes, 1920-2000</vt:lpstr>
      <vt:lpstr>Transport and Communication Costs Indexes, 1920-2015</vt:lpstr>
      <vt:lpstr>Thank you for your attention!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</dc:title>
  <dc:creator>Асипова Жанна</dc:creator>
  <cp:lastModifiedBy>Асипова Жанна</cp:lastModifiedBy>
  <cp:revision>2</cp:revision>
  <dcterms:created xsi:type="dcterms:W3CDTF">2024-11-05T12:44:18Z</dcterms:created>
  <dcterms:modified xsi:type="dcterms:W3CDTF">2024-11-05T12:45:54Z</dcterms:modified>
</cp:coreProperties>
</file>