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8">
  <p:sldMasterIdLst>
    <p:sldMasterId id="2147483660" r:id="rId1"/>
  </p:sldMasterIdLst>
  <p:notesMasterIdLst>
    <p:notesMasterId r:id="rId17"/>
  </p:notesMasterIdLst>
  <p:sldIdLst>
    <p:sldId id="289" r:id="rId2"/>
    <p:sldId id="290" r:id="rId3"/>
    <p:sldId id="291" r:id="rId4"/>
    <p:sldId id="292" r:id="rId5"/>
    <p:sldId id="293" r:id="rId6"/>
    <p:sldId id="294" r:id="rId7"/>
    <p:sldId id="295" r:id="rId8"/>
    <p:sldId id="296" r:id="rId9"/>
    <p:sldId id="297" r:id="rId10"/>
    <p:sldId id="298" r:id="rId11"/>
    <p:sldId id="299" r:id="rId12"/>
    <p:sldId id="300" r:id="rId13"/>
    <p:sldId id="301" r:id="rId14"/>
    <p:sldId id="302" r:id="rId15"/>
    <p:sldId id="303" r:id="rId16"/>
  </p:sldIdLst>
  <p:sldSz cx="9144000" cy="6858000" type="screen4x3"/>
  <p:notesSz cx="6781800" cy="9926638"/>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ulet Maksut" initials="DM" lastIdx="2" clrIdx="0">
    <p:extLst>
      <p:ext uri="{19B8F6BF-5375-455C-9EA6-DF929625EA0E}">
        <p15:presenceInfo xmlns:p15="http://schemas.microsoft.com/office/powerpoint/2012/main" userId="Daulet Maksut"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5560" autoAdjust="0"/>
  </p:normalViewPr>
  <p:slideViewPr>
    <p:cSldViewPr>
      <p:cViewPr varScale="1">
        <p:scale>
          <a:sx n="59" d="100"/>
          <a:sy n="59" d="100"/>
        </p:scale>
        <p:origin x="1500"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38780" cy="496332"/>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41451" y="0"/>
            <a:ext cx="2938780" cy="496332"/>
          </a:xfrm>
          <a:prstGeom prst="rect">
            <a:avLst/>
          </a:prstGeom>
        </p:spPr>
        <p:txBody>
          <a:bodyPr vert="horz" lIns="91440" tIns="45720" rIns="91440" bIns="45720" rtlCol="0"/>
          <a:lstStyle>
            <a:lvl1pPr algn="r">
              <a:defRPr sz="1200"/>
            </a:lvl1pPr>
          </a:lstStyle>
          <a:p>
            <a:fld id="{9BBCB501-971D-4FBD-BA73-FF4061DA74FD}" type="datetimeFigureOut">
              <a:rPr lang="ru-RU" smtClean="0"/>
              <a:pPr/>
              <a:t>26.03.2024</a:t>
            </a:fld>
            <a:endParaRPr lang="ru-RU"/>
          </a:p>
        </p:txBody>
      </p:sp>
      <p:sp>
        <p:nvSpPr>
          <p:cNvPr id="4" name="Образ слайда 3"/>
          <p:cNvSpPr>
            <a:spLocks noGrp="1" noRot="1" noChangeAspect="1"/>
          </p:cNvSpPr>
          <p:nvPr>
            <p:ph type="sldImg" idx="2"/>
          </p:nvPr>
        </p:nvSpPr>
        <p:spPr>
          <a:xfrm>
            <a:off x="909638" y="744538"/>
            <a:ext cx="4962525" cy="3722687"/>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78180" y="4715153"/>
            <a:ext cx="5425440" cy="4466987"/>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9428583"/>
            <a:ext cx="2938780" cy="496332"/>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41451" y="9428583"/>
            <a:ext cx="2938780" cy="496332"/>
          </a:xfrm>
          <a:prstGeom prst="rect">
            <a:avLst/>
          </a:prstGeom>
        </p:spPr>
        <p:txBody>
          <a:bodyPr vert="horz" lIns="91440" tIns="45720" rIns="91440" bIns="45720" rtlCol="0" anchor="b"/>
          <a:lstStyle>
            <a:lvl1pPr algn="r">
              <a:defRPr sz="1200"/>
            </a:lvl1pPr>
          </a:lstStyle>
          <a:p>
            <a:fld id="{BD9EB3E4-959F-47A6-9C13-ED7A5D5E5E65}" type="slidenum">
              <a:rPr lang="ru-RU" smtClean="0"/>
              <a:pPr/>
              <a:t>‹#›</a:t>
            </a:fld>
            <a:endParaRPr lang="ru-RU"/>
          </a:p>
        </p:txBody>
      </p:sp>
    </p:spTree>
    <p:extLst>
      <p:ext uri="{BB962C8B-B14F-4D97-AF65-F5344CB8AC3E}">
        <p14:creationId xmlns:p14="http://schemas.microsoft.com/office/powerpoint/2010/main" val="22508567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0B41ECE4-ABB2-4F96-BA92-C990E98519B9}" type="datetime1">
              <a:rPr lang="ru-RU" smtClean="0"/>
              <a:t>26.03.2024</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D6F87789-79C0-4369-89FF-5E19A7612EE5}"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E5C25F8E-C3A8-4235-BD01-EE1ACAA97434}" type="datetime1">
              <a:rPr lang="ru-RU" smtClean="0"/>
              <a:t>26.03.2024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6F87789-79C0-4369-89FF-5E19A7612EE5}"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697FF171-832E-4869-922D-E5CB08275789}" type="datetime1">
              <a:rPr lang="ru-RU" smtClean="0"/>
              <a:t>26.03.2024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6F87789-79C0-4369-89FF-5E19A7612EE5}"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8" name="Объект 7"/>
          <p:cNvSpPr>
            <a:spLocks noGrp="1"/>
          </p:cNvSpPr>
          <p:nvPr>
            <p:ph sz="quarter" idx="1"/>
          </p:nvPr>
        </p:nvSpPr>
        <p:spPr>
          <a:xfrm>
            <a:off x="457200" y="1600200"/>
            <a:ext cx="7467600" cy="4873752"/>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7" name="Дата 6"/>
          <p:cNvSpPr>
            <a:spLocks noGrp="1"/>
          </p:cNvSpPr>
          <p:nvPr>
            <p:ph type="dt" sz="half" idx="14"/>
          </p:nvPr>
        </p:nvSpPr>
        <p:spPr/>
        <p:txBody>
          <a:bodyPr rtlCol="0"/>
          <a:lstStyle/>
          <a:p>
            <a:fld id="{8CA841A6-38A9-4AE5-8EDD-77F38EA7C22C}" type="datetime1">
              <a:rPr lang="ru-RU" smtClean="0"/>
              <a:t>26.03.2024</a:t>
            </a:fld>
            <a:endParaRPr lang="ru-RU"/>
          </a:p>
        </p:txBody>
      </p:sp>
      <p:sp>
        <p:nvSpPr>
          <p:cNvPr id="9" name="Номер слайда 8"/>
          <p:cNvSpPr>
            <a:spLocks noGrp="1"/>
          </p:cNvSpPr>
          <p:nvPr>
            <p:ph type="sldNum" sz="quarter" idx="15"/>
          </p:nvPr>
        </p:nvSpPr>
        <p:spPr/>
        <p:txBody>
          <a:bodyPr rtlCol="0"/>
          <a:lstStyle/>
          <a:p>
            <a:fld id="{D6F87789-79C0-4369-89FF-5E19A7612EE5}" type="slidenum">
              <a:rPr lang="ru-RU" smtClean="0"/>
              <a:pPr/>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64DBB4C3-C6A9-43C2-9A0A-D02B284D9606}" type="datetime1">
              <a:rPr lang="ru-RU" smtClean="0"/>
              <a:t>26.03.2024</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D6F87789-79C0-4369-89FF-5E19A7612EE5}"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5" name="Дата 4"/>
          <p:cNvSpPr>
            <a:spLocks noGrp="1"/>
          </p:cNvSpPr>
          <p:nvPr>
            <p:ph type="dt" sz="half" idx="10"/>
          </p:nvPr>
        </p:nvSpPr>
        <p:spPr/>
        <p:txBody>
          <a:bodyPr/>
          <a:lstStyle/>
          <a:p>
            <a:fld id="{BE126486-76D2-4727-8BA5-732B6994B5C5}" type="datetime1">
              <a:rPr lang="ru-RU" smtClean="0"/>
              <a:t>26.03.2024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6F87789-79C0-4369-89FF-5E19A7612EE5}" type="slidenum">
              <a:rPr lang="ru-RU" smtClean="0"/>
              <a:pPr/>
              <a:t>‹#›</a:t>
            </a:fld>
            <a:endParaRPr lang="ru-RU"/>
          </a:p>
        </p:txBody>
      </p:sp>
      <p:sp>
        <p:nvSpPr>
          <p:cNvPr id="9" name="Объект 8"/>
          <p:cNvSpPr>
            <a:spLocks noGrp="1"/>
          </p:cNvSpPr>
          <p:nvPr>
            <p:ph sz="quarter" idx="1"/>
          </p:nvPr>
        </p:nvSpPr>
        <p:spPr>
          <a:xfrm>
            <a:off x="457200" y="1600200"/>
            <a:ext cx="3657600" cy="45720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11" name="Объект 10"/>
          <p:cNvSpPr>
            <a:spLocks noGrp="1"/>
          </p:cNvSpPr>
          <p:nvPr>
            <p:ph sz="quarter" idx="2"/>
          </p:nvPr>
        </p:nvSpPr>
        <p:spPr>
          <a:xfrm>
            <a:off x="4270248" y="1600200"/>
            <a:ext cx="3657600" cy="45720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a:t>Образец заголовка</a:t>
            </a:r>
            <a:endParaRPr kumimoji="0" lang="en-US"/>
          </a:p>
        </p:txBody>
      </p:sp>
      <p:sp>
        <p:nvSpPr>
          <p:cNvPr id="7" name="Дата 6"/>
          <p:cNvSpPr>
            <a:spLocks noGrp="1"/>
          </p:cNvSpPr>
          <p:nvPr>
            <p:ph type="dt" sz="half" idx="10"/>
          </p:nvPr>
        </p:nvSpPr>
        <p:spPr/>
        <p:txBody>
          <a:bodyPr/>
          <a:lstStyle/>
          <a:p>
            <a:fld id="{698AC4B5-E5E4-48B6-B2DD-56C5CE6E58CD}" type="datetime1">
              <a:rPr lang="ru-RU" smtClean="0"/>
              <a:t>26.03.2024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D6F87789-79C0-4369-89FF-5E19A7612EE5}" type="slidenum">
              <a:rPr lang="ru-RU" smtClean="0"/>
              <a:pPr/>
              <a:t>‹#›</a:t>
            </a:fld>
            <a:endParaRPr lang="ru-RU"/>
          </a:p>
        </p:txBody>
      </p:sp>
      <p:sp>
        <p:nvSpPr>
          <p:cNvPr id="11" name="Объект 10"/>
          <p:cNvSpPr>
            <a:spLocks noGrp="1"/>
          </p:cNvSpPr>
          <p:nvPr>
            <p:ph sz="quarter" idx="2"/>
          </p:nvPr>
        </p:nvSpPr>
        <p:spPr>
          <a:xfrm>
            <a:off x="457200" y="2362200"/>
            <a:ext cx="3657600" cy="38862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13" name="Объект 12"/>
          <p:cNvSpPr>
            <a:spLocks noGrp="1"/>
          </p:cNvSpPr>
          <p:nvPr>
            <p:ph sz="quarter" idx="4"/>
          </p:nvPr>
        </p:nvSpPr>
        <p:spPr>
          <a:xfrm>
            <a:off x="4371975" y="2362200"/>
            <a:ext cx="3657600" cy="38862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6" name="Дата 5"/>
          <p:cNvSpPr>
            <a:spLocks noGrp="1"/>
          </p:cNvSpPr>
          <p:nvPr>
            <p:ph type="dt" sz="half" idx="10"/>
          </p:nvPr>
        </p:nvSpPr>
        <p:spPr/>
        <p:txBody>
          <a:bodyPr rtlCol="0"/>
          <a:lstStyle/>
          <a:p>
            <a:fld id="{BA00AF11-0F10-4DAA-9D79-486E59F53378}" type="datetime1">
              <a:rPr lang="ru-RU" smtClean="0"/>
              <a:t>26.03.2024</a:t>
            </a:fld>
            <a:endParaRPr lang="ru-RU"/>
          </a:p>
        </p:txBody>
      </p:sp>
      <p:sp>
        <p:nvSpPr>
          <p:cNvPr id="7" name="Номер слайда 6"/>
          <p:cNvSpPr>
            <a:spLocks noGrp="1"/>
          </p:cNvSpPr>
          <p:nvPr>
            <p:ph type="sldNum" sz="quarter" idx="11"/>
          </p:nvPr>
        </p:nvSpPr>
        <p:spPr/>
        <p:txBody>
          <a:bodyPr rtlCol="0"/>
          <a:lstStyle/>
          <a:p>
            <a:fld id="{D6F87789-79C0-4369-89FF-5E19A7612EE5}" type="slidenum">
              <a:rPr lang="ru-RU" smtClean="0"/>
              <a:pPr/>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5869E12-1157-445D-A2DF-3F219FAA9D90}" type="datetime1">
              <a:rPr lang="ru-RU" smtClean="0"/>
              <a:t>26.03.2024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D6F87789-79C0-4369-89FF-5E19A7612EE5}"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Объект 17"/>
          <p:cNvSpPr>
            <a:spLocks noGrp="1"/>
          </p:cNvSpPr>
          <p:nvPr>
            <p:ph sz="quarter" idx="1"/>
          </p:nvPr>
        </p:nvSpPr>
        <p:spPr>
          <a:xfrm>
            <a:off x="304800" y="274320"/>
            <a:ext cx="5638800" cy="6327648"/>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21" name="Дата 20"/>
          <p:cNvSpPr>
            <a:spLocks noGrp="1"/>
          </p:cNvSpPr>
          <p:nvPr>
            <p:ph type="dt" sz="half" idx="14"/>
          </p:nvPr>
        </p:nvSpPr>
        <p:spPr/>
        <p:txBody>
          <a:bodyPr rtlCol="0"/>
          <a:lstStyle/>
          <a:p>
            <a:fld id="{254F01D8-67B5-489B-A243-72DA8A8DA529}" type="datetime1">
              <a:rPr lang="ru-RU" smtClean="0"/>
              <a:t>26.03.2024</a:t>
            </a:fld>
            <a:endParaRPr lang="ru-RU"/>
          </a:p>
        </p:txBody>
      </p:sp>
      <p:sp>
        <p:nvSpPr>
          <p:cNvPr id="22" name="Номер слайда 21"/>
          <p:cNvSpPr>
            <a:spLocks noGrp="1"/>
          </p:cNvSpPr>
          <p:nvPr>
            <p:ph type="sldNum" sz="quarter" idx="15"/>
          </p:nvPr>
        </p:nvSpPr>
        <p:spPr/>
        <p:txBody>
          <a:bodyPr rtlCol="0"/>
          <a:lstStyle/>
          <a:p>
            <a:fld id="{D6F87789-79C0-4369-89FF-5E19A7612EE5}" type="slidenum">
              <a:rPr lang="ru-RU" smtClean="0"/>
              <a:pPr/>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EEC5234B-A3C9-46B4-B874-77CC4591058E}" type="datetime1">
              <a:rPr lang="ru-RU" smtClean="0"/>
              <a:t>26.03.2024</a:t>
            </a:fld>
            <a:endParaRPr lang="ru-RU"/>
          </a:p>
        </p:txBody>
      </p:sp>
      <p:sp>
        <p:nvSpPr>
          <p:cNvPr id="18" name="Номер слайда 17"/>
          <p:cNvSpPr>
            <a:spLocks noGrp="1"/>
          </p:cNvSpPr>
          <p:nvPr>
            <p:ph type="sldNum" sz="quarter" idx="11"/>
          </p:nvPr>
        </p:nvSpPr>
        <p:spPr/>
        <p:txBody>
          <a:bodyPr rtlCol="0"/>
          <a:lstStyle/>
          <a:p>
            <a:fld id="{D6F87789-79C0-4369-89FF-5E19A7612EE5}" type="slidenum">
              <a:rPr lang="ru-RU" smtClean="0"/>
              <a:pPr/>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a:t>Образец текста</a:t>
            </a:r>
          </a:p>
          <a:p>
            <a:pPr lvl="1" eaLnBrk="1" latinLnBrk="0" hangingPunct="1"/>
            <a:r>
              <a:rPr kumimoji="0" lang="ru-RU"/>
              <a:t>Второй уровень</a:t>
            </a:r>
          </a:p>
          <a:p>
            <a:pPr lvl="2" eaLnBrk="1" latinLnBrk="0" hangingPunct="1"/>
            <a:r>
              <a:rPr kumimoji="0" lang="ru-RU"/>
              <a:t>Третий уровень</a:t>
            </a:r>
          </a:p>
          <a:p>
            <a:pPr lvl="3" eaLnBrk="1" latinLnBrk="0" hangingPunct="1"/>
            <a:r>
              <a:rPr kumimoji="0" lang="ru-RU"/>
              <a:t>Четвертый уровень</a:t>
            </a:r>
          </a:p>
          <a:p>
            <a:pPr lvl="4" eaLnBrk="1" latinLnBrk="0" hangingPunct="1"/>
            <a:r>
              <a:rPr kumimoji="0" lang="ru-RU"/>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BC1BD55-643C-4204-BC5A-F5FFA5E84B7A}" type="datetime1">
              <a:rPr lang="ru-RU" smtClean="0"/>
              <a:t>26.03.2024</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6F87789-79C0-4369-89FF-5E19A7612EE5}"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A21C39B-038E-4CE8-BD6E-6347885CE84E}"/>
              </a:ext>
            </a:extLst>
          </p:cNvPr>
          <p:cNvSpPr>
            <a:spLocks noGrp="1"/>
          </p:cNvSpPr>
          <p:nvPr>
            <p:ph type="title"/>
          </p:nvPr>
        </p:nvSpPr>
        <p:spPr>
          <a:xfrm>
            <a:off x="1763688" y="274638"/>
            <a:ext cx="6161112" cy="778098"/>
          </a:xfrm>
        </p:spPr>
        <p:txBody>
          <a:bodyPr>
            <a:normAutofit/>
          </a:bodyPr>
          <a:lstStyle/>
          <a:p>
            <a:pPr marL="0" marR="0" lvl="0" indent="0" algn="ctr" defTabSz="914400" rtl="0" eaLnBrk="1" fontAlgn="auto" latinLnBrk="0" hangingPunct="1">
              <a:lnSpc>
                <a:spcPct val="100000"/>
              </a:lnSpc>
              <a:spcBef>
                <a:spcPts val="0"/>
              </a:spcBef>
              <a:spcAft>
                <a:spcPts val="0"/>
              </a:spcAft>
              <a:tabLst/>
              <a:defRPr/>
            </a:pPr>
            <a:r>
              <a:rPr lang="kk-KZ" sz="2000" kern="0" cap="none" dirty="0">
                <a:solidFill>
                  <a:schemeClr val="tx1"/>
                </a:solidFill>
                <a:latin typeface="Times New Roman"/>
                <a:ea typeface="Times New Roman"/>
                <a:cs typeface="Times New Roman"/>
                <a:sym typeface="Times New Roman"/>
              </a:rPr>
              <a:t>Ә</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л-Фараби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атындағы</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Қазақ</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ұлттық</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университеті</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a:r>
            <a:b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br>
            <a:r>
              <a:rPr lang="ru-RU" sz="2000" kern="0" cap="none" dirty="0">
                <a:solidFill>
                  <a:schemeClr val="tx1"/>
                </a:solidFill>
                <a:latin typeface="Times New Roman"/>
                <a:ea typeface="Times New Roman"/>
                <a:cs typeface="Times New Roman"/>
                <a:sym typeface="Times New Roman"/>
              </a:rPr>
              <a:t>Х</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имия</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және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химиялық</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технология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факультеті</a:t>
            </a:r>
            <a:endParaRPr lang="ru-RU" sz="2000" dirty="0">
              <a:solidFill>
                <a:schemeClr val="tx1"/>
              </a:solidFill>
            </a:endParaRPr>
          </a:p>
        </p:txBody>
      </p:sp>
      <p:sp>
        <p:nvSpPr>
          <p:cNvPr id="3" name="Объект 2">
            <a:extLst>
              <a:ext uri="{FF2B5EF4-FFF2-40B4-BE49-F238E27FC236}">
                <a16:creationId xmlns:a16="http://schemas.microsoft.com/office/drawing/2014/main" id="{DB0BD90E-5A96-4146-A865-D8E252CC9F96}"/>
              </a:ext>
            </a:extLst>
          </p:cNvPr>
          <p:cNvSpPr>
            <a:spLocks noGrp="1"/>
          </p:cNvSpPr>
          <p:nvPr>
            <p:ph sz="quarter" idx="1"/>
          </p:nvPr>
        </p:nvSpPr>
        <p:spPr>
          <a:xfrm>
            <a:off x="467544" y="1268760"/>
            <a:ext cx="8208912" cy="5061176"/>
          </a:xfrm>
        </p:spPr>
        <p:txBody>
          <a:bodyPr>
            <a:normAutofit/>
          </a:bodyPr>
          <a:lstStyle/>
          <a:p>
            <a:pPr indent="0" algn="just">
              <a:lnSpc>
                <a:spcPct val="107000"/>
              </a:lnSpc>
              <a:spcAft>
                <a:spcPts val="800"/>
              </a:spcAft>
              <a:buNone/>
            </a:pPr>
            <a:endParaRPr lang="kk-KZ" sz="36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ctr">
              <a:spcBef>
                <a:spcPts val="0"/>
              </a:spcBef>
              <a:spcAft>
                <a:spcPts val="0"/>
              </a:spcAft>
              <a:buNone/>
              <a:tabLst>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Lst>
            </a:pPr>
            <a:r>
              <a:rPr lang="kk-KZ" sz="3600" b="1" dirty="0" smtClean="0">
                <a:latin typeface="Times New Roman" panose="02020603050405020304" pitchFamily="18" charset="0"/>
                <a:ea typeface="Times New Roman" panose="02020603050405020304" pitchFamily="18" charset="0"/>
                <a:cs typeface="Times New Roman" panose="02020603050405020304" pitchFamily="18" charset="0"/>
              </a:rPr>
              <a:t>	Д10.</a:t>
            </a:r>
            <a:r>
              <a:rPr lang="kk-KZ" sz="3600"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kk-KZ" sz="3600" dirty="0" smtClean="0">
                <a:latin typeface="Times New Roman" panose="02020603050405020304" pitchFamily="18" charset="0"/>
                <a:ea typeface="Calibri" panose="020F0502020204030204" pitchFamily="34" charset="0"/>
                <a:cs typeface="Times New Roman" panose="02020603050405020304" pitchFamily="18" charset="0"/>
              </a:rPr>
              <a:t>Атомды-эмиссиялық </a:t>
            </a:r>
            <a:r>
              <a:rPr lang="kk-KZ" sz="3600" dirty="0">
                <a:latin typeface="Times New Roman" panose="02020603050405020304" pitchFamily="18" charset="0"/>
                <a:ea typeface="Calibri" panose="020F0502020204030204" pitchFamily="34" charset="0"/>
                <a:cs typeface="Times New Roman" panose="02020603050405020304" pitchFamily="18" charset="0"/>
              </a:rPr>
              <a:t>спектроскопия артықшылығы</a:t>
            </a:r>
            <a:r>
              <a:rPr lang="kk-KZ" sz="3600" dirty="0" smtClean="0">
                <a:latin typeface="Times New Roman" panose="02020603050405020304" pitchFamily="18" charset="0"/>
                <a:ea typeface="Calibri" panose="020F0502020204030204" pitchFamily="34" charset="0"/>
                <a:cs typeface="Times New Roman" panose="02020603050405020304" pitchFamily="18" charset="0"/>
              </a:rPr>
              <a:t>,</a:t>
            </a:r>
          </a:p>
          <a:p>
            <a:pPr marL="0" indent="0" algn="ctr">
              <a:spcBef>
                <a:spcPts val="0"/>
              </a:spcBef>
              <a:spcAft>
                <a:spcPts val="0"/>
              </a:spcAft>
              <a:buNone/>
              <a:tabLst>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Lst>
            </a:pPr>
            <a:r>
              <a:rPr lang="kk-KZ" sz="3600" dirty="0" smtClean="0">
                <a:latin typeface="Times New Roman" panose="02020603050405020304" pitchFamily="18" charset="0"/>
                <a:ea typeface="Calibri" panose="020F0502020204030204" pitchFamily="34" charset="0"/>
                <a:cs typeface="Times New Roman" panose="02020603050405020304" pitchFamily="18" charset="0"/>
              </a:rPr>
              <a:t> </a:t>
            </a:r>
            <a:r>
              <a:rPr lang="kk-KZ" sz="3600" dirty="0">
                <a:latin typeface="Times New Roman" panose="02020603050405020304" pitchFamily="18" charset="0"/>
                <a:ea typeface="Calibri" panose="020F0502020204030204" pitchFamily="34" charset="0"/>
                <a:cs typeface="Times New Roman" panose="02020603050405020304" pitchFamily="18" charset="0"/>
              </a:rPr>
              <a:t>атомдану және қозу көздері</a:t>
            </a:r>
            <a:r>
              <a:rPr lang="kk-KZ" sz="3600" dirty="0">
                <a:latin typeface="Times New Roman" panose="02020603050405020304" pitchFamily="18" charset="0"/>
                <a:ea typeface="Times New Roman" panose="02020603050405020304" pitchFamily="18" charset="0"/>
                <a:cs typeface="Times New Roman" panose="02020603050405020304" pitchFamily="18" charset="0"/>
              </a:rPr>
              <a:t> </a:t>
            </a:r>
            <a:endParaRPr lang="ru-RU" sz="2800" dirty="0">
              <a:latin typeface="Calibri" panose="020F0502020204030204" pitchFamily="34" charset="0"/>
              <a:ea typeface="Calibri" panose="020F0502020204030204" pitchFamily="34" charset="0"/>
              <a:cs typeface="Times New Roman" panose="02020603050405020304" pitchFamily="18" charset="0"/>
            </a:endParaRPr>
          </a:p>
          <a:p>
            <a:endParaRPr lang="ru-RU" dirty="0"/>
          </a:p>
          <a:p>
            <a:endParaRPr lang="ru-RU" dirty="0"/>
          </a:p>
          <a:p>
            <a:endParaRPr lang="ru-RU" dirty="0"/>
          </a:p>
          <a:p>
            <a:pPr marL="0" indent="0">
              <a:buNone/>
            </a:pPr>
            <a:r>
              <a:rPr lang="ru-RU" sz="2100" dirty="0"/>
              <a:t>                                                      Д</a:t>
            </a:r>
            <a:r>
              <a:rPr lang="kk-KZ" sz="2100" dirty="0"/>
              <a:t>әріскер </a:t>
            </a:r>
            <a:r>
              <a:rPr lang="ru-RU" sz="2100" dirty="0"/>
              <a:t>- Исмаилова А.Г.</a:t>
            </a:r>
          </a:p>
          <a:p>
            <a:endParaRPr lang="ru-RU" dirty="0"/>
          </a:p>
        </p:txBody>
      </p:sp>
    </p:spTree>
    <p:extLst>
      <p:ext uri="{BB962C8B-B14F-4D97-AF65-F5344CB8AC3E}">
        <p14:creationId xmlns:p14="http://schemas.microsoft.com/office/powerpoint/2010/main" val="29709044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p:cNvPicPr>
            <a:picLocks noGrp="1" noChangeAspect="1"/>
          </p:cNvPicPr>
          <p:nvPr>
            <p:ph sz="quarter" idx="1"/>
          </p:nvPr>
        </p:nvPicPr>
        <p:blipFill>
          <a:blip r:embed="rId2"/>
          <a:stretch>
            <a:fillRect/>
          </a:stretch>
        </p:blipFill>
        <p:spPr>
          <a:xfrm>
            <a:off x="539552" y="260648"/>
            <a:ext cx="7920880" cy="6264696"/>
          </a:xfrm>
          <a:prstGeom prst="rect">
            <a:avLst/>
          </a:prstGeom>
        </p:spPr>
      </p:pic>
      <p:sp>
        <p:nvSpPr>
          <p:cNvPr id="4" name="Номер слайда 3"/>
          <p:cNvSpPr>
            <a:spLocks noGrp="1"/>
          </p:cNvSpPr>
          <p:nvPr>
            <p:ph type="sldNum" sz="quarter" idx="15"/>
          </p:nvPr>
        </p:nvSpPr>
        <p:spPr/>
        <p:txBody>
          <a:bodyPr/>
          <a:lstStyle/>
          <a:p>
            <a:fld id="{D6F87789-79C0-4369-89FF-5E19A7612EE5}" type="slidenum">
              <a:rPr lang="ru-RU" smtClean="0"/>
              <a:pPr/>
              <a:t>10</a:t>
            </a:fld>
            <a:endParaRPr lang="ru-RU"/>
          </a:p>
        </p:txBody>
      </p:sp>
    </p:spTree>
    <p:extLst>
      <p:ext uri="{BB962C8B-B14F-4D97-AF65-F5344CB8AC3E}">
        <p14:creationId xmlns:p14="http://schemas.microsoft.com/office/powerpoint/2010/main" val="40973691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57200" y="476672"/>
            <a:ext cx="7931224" cy="5997280"/>
          </a:xfrm>
        </p:spPr>
        <p:txBody>
          <a:bodyPr>
            <a:normAutofit/>
          </a:bodyPr>
          <a:lstStyle/>
          <a:p>
            <a:pPr indent="0" algn="just">
              <a:lnSpc>
                <a:spcPct val="107000"/>
              </a:lnSpc>
              <a:spcAft>
                <a:spcPts val="0"/>
              </a:spcAft>
              <a:buNone/>
              <a:tabLst>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Lst>
            </a:pPr>
            <a:r>
              <a:rPr lang="kk-KZ" dirty="0" smtClean="0">
                <a:latin typeface="Times New Roman" panose="02020603050405020304" pitchFamily="18" charset="0"/>
                <a:ea typeface="Times New Roman" panose="02020603050405020304" pitchFamily="18" charset="0"/>
                <a:cs typeface="Times New Roman" panose="02020603050405020304" pitchFamily="18" charset="0"/>
              </a:rPr>
              <a:t>	Қарқындылық </a:t>
            </a:r>
            <a:r>
              <a:rPr lang="kk-KZ" dirty="0">
                <a:latin typeface="Times New Roman" panose="02020603050405020304" pitchFamily="18" charset="0"/>
                <a:ea typeface="Times New Roman" panose="02020603050405020304" pitchFamily="18" charset="0"/>
                <a:cs typeface="Times New Roman" panose="02020603050405020304" pitchFamily="18" charset="0"/>
              </a:rPr>
              <a:t>пен концентрация арасында тәуелділік түзу сызықты, дегенмен қандай да бір факторлардың әсерінен ауыт­қулар болады. А</a:t>
            </a:r>
            <a:r>
              <a:rPr lang="kk-KZ" i="1" dirty="0">
                <a:latin typeface="Times New Roman" panose="02020603050405020304" pitchFamily="18" charset="0"/>
                <a:ea typeface="Times New Roman" panose="02020603050405020304" pitchFamily="18" charset="0"/>
                <a:cs typeface="Times New Roman" panose="02020603050405020304" pitchFamily="18" charset="0"/>
              </a:rPr>
              <a:t>томдық эмиссияға келтірілетін кедергілер:</a:t>
            </a:r>
            <a:endParaRPr lang="ru-RU" sz="1800" dirty="0">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0"/>
              </a:spcAft>
              <a:buNone/>
              <a:tabLst>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Lst>
            </a:pPr>
            <a:r>
              <a:rPr lang="kk-KZ" dirty="0" smtClean="0">
                <a:latin typeface="Times New Roman" panose="02020603050405020304" pitchFamily="18" charset="0"/>
                <a:ea typeface="Times New Roman" panose="02020603050405020304" pitchFamily="18" charset="0"/>
                <a:cs typeface="Times New Roman" panose="02020603050405020304" pitchFamily="18" charset="0"/>
              </a:rPr>
              <a:t>	1</a:t>
            </a:r>
            <a:r>
              <a:rPr lang="kk-KZ" dirty="0">
                <a:latin typeface="Times New Roman" panose="02020603050405020304" pitchFamily="18" charset="0"/>
                <a:ea typeface="Times New Roman" panose="02020603050405020304" pitchFamily="18" charset="0"/>
                <a:cs typeface="Times New Roman" panose="02020603050405020304" pitchFamily="18" charset="0"/>
              </a:rPr>
              <a:t>. Физика-химиялық (зерттелетін ерітіндінің тұтқырлығы, тығыздығы, атомдардан иондардың, молекуланың түзілуі, атомданудың толық орындалмауы, ұшқыш қосылыстың түзілуі, еріткіштің әсері және т.б.)</a:t>
            </a:r>
            <a:endParaRPr lang="ru-RU" sz="1800" dirty="0">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0"/>
              </a:spcAft>
              <a:buNone/>
              <a:tabLst>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Lst>
            </a:pPr>
            <a:r>
              <a:rPr lang="kk-KZ" dirty="0" smtClean="0">
                <a:latin typeface="Times New Roman" panose="02020603050405020304" pitchFamily="18" charset="0"/>
                <a:ea typeface="Times New Roman" panose="02020603050405020304" pitchFamily="18" charset="0"/>
                <a:cs typeface="Times New Roman" panose="02020603050405020304" pitchFamily="18" charset="0"/>
              </a:rPr>
              <a:t>	2</a:t>
            </a:r>
            <a:r>
              <a:rPr lang="kk-KZ" dirty="0">
                <a:latin typeface="Times New Roman" panose="02020603050405020304" pitchFamily="18" charset="0"/>
                <a:ea typeface="Times New Roman" panose="02020603050405020304" pitchFamily="18" charset="0"/>
                <a:cs typeface="Times New Roman" panose="02020603050405020304" pitchFamily="18" charset="0"/>
              </a:rPr>
              <a:t>. Спектральды (фонның сәулеленуі және жұтылуы, атомды спектральды сызықтардың қабаттасуы, өздігінен жұтылу). Кедергілерді жою үшін бірнеше тәсілдер қолданылады.</a:t>
            </a:r>
            <a:endParaRPr lang="ru-RU" sz="1800" dirty="0">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0"/>
              </a:spcAft>
              <a:buNone/>
              <a:tabLst>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Lst>
            </a:pPr>
            <a:r>
              <a:rPr lang="kk-KZ" i="1" spc="-2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ru-RU" sz="1800" dirty="0">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
        <p:nvSpPr>
          <p:cNvPr id="4" name="Номер слайда 3"/>
          <p:cNvSpPr>
            <a:spLocks noGrp="1"/>
          </p:cNvSpPr>
          <p:nvPr>
            <p:ph type="sldNum" sz="quarter" idx="15"/>
          </p:nvPr>
        </p:nvSpPr>
        <p:spPr/>
        <p:txBody>
          <a:bodyPr/>
          <a:lstStyle/>
          <a:p>
            <a:fld id="{D6F87789-79C0-4369-89FF-5E19A7612EE5}" type="slidenum">
              <a:rPr lang="ru-RU" smtClean="0"/>
              <a:pPr/>
              <a:t>11</a:t>
            </a:fld>
            <a:endParaRPr lang="ru-RU"/>
          </a:p>
        </p:txBody>
      </p:sp>
    </p:spTree>
    <p:extLst>
      <p:ext uri="{BB962C8B-B14F-4D97-AF65-F5344CB8AC3E}">
        <p14:creationId xmlns:p14="http://schemas.microsoft.com/office/powerpoint/2010/main" val="37488081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57200" y="404664"/>
            <a:ext cx="8281416" cy="6069288"/>
          </a:xfrm>
        </p:spPr>
        <p:txBody>
          <a:bodyPr>
            <a:normAutofit fontScale="92500" lnSpcReduction="20000"/>
          </a:bodyPr>
          <a:lstStyle/>
          <a:p>
            <a:pPr indent="0" algn="just">
              <a:lnSpc>
                <a:spcPct val="107000"/>
              </a:lnSpc>
              <a:spcAft>
                <a:spcPts val="0"/>
              </a:spcAft>
              <a:buNone/>
              <a:tabLst>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Lst>
            </a:pPr>
            <a:r>
              <a:rPr lang="kk-KZ" i="1" spc="-2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Атомды-эмиссионды </a:t>
            </a:r>
            <a:r>
              <a:rPr lang="kk-KZ" i="1" spc="-2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әдістің метрологиялық сипаттама­лары </a:t>
            </a:r>
            <a:endParaRPr lang="ru-RU" sz="1800" dirty="0">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0"/>
              </a:spcAft>
              <a:buNone/>
              <a:tabLst>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Lst>
            </a:pPr>
            <a:r>
              <a:rPr lang="kk-KZ"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Зерттелетін </a:t>
            </a:r>
            <a:r>
              <a:rPr lang="kk-KZ"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үлгі құрамының төменгі шекарасы қолданыла­тын атомизация тәсіліне байланысты. Әмбебапты атомиза­торларды (доғалы, ұшқынды разряд) қолдану кезінде концентра­ция өлшемі көптеген элементтер үшін 10</a:t>
            </a:r>
            <a:r>
              <a:rPr lang="kk-KZ" baseline="30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-1</a:t>
            </a:r>
            <a:r>
              <a:rPr lang="kk-KZ"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 10</a:t>
            </a:r>
            <a:r>
              <a:rPr lang="kk-KZ" baseline="30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0</a:t>
            </a:r>
            <a:r>
              <a:rPr lang="kk-KZ"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мкг/мл реттілі­гін көрсетеді, әрине, бұл атомды-абсорбциялы әдіспен салыс­тыр­ғанда әлдеқайда нашар. Атомизатор ретінде ИБП-ны қол­да­ну, атомдану көзінің жоғары тұрақтылығы негізінде концен­тра­ция өлшемі 1-2 рет төмен мәнге ие болады. Сілтілік және сіл­ті­</a:t>
            </a:r>
            <a:r>
              <a:rPr lang="kk-KZ" spc="-3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лік жер металдары үшін концентрация өлшемінің (10</a:t>
            </a:r>
            <a:r>
              <a:rPr lang="kk-KZ" spc="-30" baseline="30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-4</a:t>
            </a:r>
            <a:r>
              <a:rPr lang="kk-KZ" spc="-3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-10</a:t>
            </a:r>
            <a:r>
              <a:rPr lang="kk-KZ" spc="-30" baseline="30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-3</a:t>
            </a:r>
            <a:r>
              <a:rPr lang="kk-KZ" spc="-3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мкг/мл-ге</a:t>
            </a:r>
            <a:r>
              <a:rPr lang="kk-KZ"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дейін) өте төмен мәнінде анықтау жалынды қолдану арқылы орындалады. Дегенмен де атомды-эмиссиялық әдістің ерекше қолданылу себебі, «төтенше» екі класқа жататын элементтерді анықтауға қолайлылығы:</a:t>
            </a:r>
            <a:endParaRPr lang="ru-RU" sz="1800"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spcAft>
                <a:spcPts val="0"/>
              </a:spcAft>
              <a:buFont typeface="Times New Roman" panose="02020603050405020304" pitchFamily="18" charset="0"/>
              <a:buChar char="–"/>
              <a:tabLst>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Lst>
            </a:pPr>
            <a:r>
              <a:rPr lang="kk-KZ" sz="2400" dirty="0">
                <a:solidFill>
                  <a:srgbClr val="000000"/>
                </a:solidFill>
                <a:latin typeface="Times New Roman" panose="02020603050405020304" pitchFamily="18" charset="0"/>
                <a:ea typeface="Times New Roman" panose="02020603050405020304" pitchFamily="18" charset="0"/>
              </a:rPr>
              <a:t>атомдану және қозу энергиясы аномальды өте төмен металдар – сілтілік, сілтілік жер металдары; атомизация көзі төмен температуралы жалын; </a:t>
            </a:r>
            <a:endParaRPr lang="ru-RU" dirty="0"/>
          </a:p>
          <a:p>
            <a:pPr marL="742950" lvl="1" indent="-285750" algn="just">
              <a:spcAft>
                <a:spcPts val="0"/>
              </a:spcAft>
              <a:buFont typeface="Times New Roman" panose="02020603050405020304" pitchFamily="18" charset="0"/>
              <a:buChar char="–"/>
              <a:tabLst>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Lst>
            </a:pPr>
            <a:r>
              <a:rPr lang="kk-KZ" sz="2400" dirty="0">
                <a:solidFill>
                  <a:srgbClr val="000000"/>
                </a:solidFill>
                <a:latin typeface="Times New Roman" panose="02020603050405020304" pitchFamily="18" charset="0"/>
                <a:ea typeface="Times New Roman" panose="02020603050405020304" pitchFamily="18" charset="0"/>
              </a:rPr>
              <a:t>атомдану және қозу энергиясы аномальды өте жоғары элементтер – W, Та, Zr, галогендер: атомизация көзі – жоғары температура (ИБП, ұшқын). </a:t>
            </a:r>
            <a:endParaRPr lang="ru-RU" dirty="0"/>
          </a:p>
          <a:p>
            <a:endParaRPr lang="ru-RU" dirty="0"/>
          </a:p>
        </p:txBody>
      </p:sp>
      <p:sp>
        <p:nvSpPr>
          <p:cNvPr id="4" name="Номер слайда 3"/>
          <p:cNvSpPr>
            <a:spLocks noGrp="1"/>
          </p:cNvSpPr>
          <p:nvPr>
            <p:ph type="sldNum" sz="quarter" idx="15"/>
          </p:nvPr>
        </p:nvSpPr>
        <p:spPr/>
        <p:txBody>
          <a:bodyPr/>
          <a:lstStyle/>
          <a:p>
            <a:fld id="{D6F87789-79C0-4369-89FF-5E19A7612EE5}" type="slidenum">
              <a:rPr lang="ru-RU" smtClean="0"/>
              <a:pPr/>
              <a:t>12</a:t>
            </a:fld>
            <a:endParaRPr lang="ru-RU"/>
          </a:p>
        </p:txBody>
      </p:sp>
    </p:spTree>
    <p:extLst>
      <p:ext uri="{BB962C8B-B14F-4D97-AF65-F5344CB8AC3E}">
        <p14:creationId xmlns:p14="http://schemas.microsoft.com/office/powerpoint/2010/main" val="4502407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57200" y="260648"/>
            <a:ext cx="8281416" cy="6213304"/>
          </a:xfrm>
        </p:spPr>
        <p:txBody>
          <a:bodyPr>
            <a:normAutofit fontScale="92500"/>
          </a:bodyPr>
          <a:lstStyle/>
          <a:p>
            <a:pPr indent="0" algn="just">
              <a:lnSpc>
                <a:spcPct val="107000"/>
              </a:lnSpc>
              <a:spcAft>
                <a:spcPts val="0"/>
              </a:spcAft>
              <a:buNone/>
              <a:tabLst>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Lst>
            </a:pPr>
            <a:r>
              <a:rPr lang="kk-KZ"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Атомды-эмиссия </a:t>
            </a:r>
            <a:r>
              <a:rPr lang="kk-KZ"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әдісінің қайталанымдылығы атомды-аб­сорб­ция әдісіне сәйкес: S</a:t>
            </a:r>
            <a:r>
              <a:rPr lang="kk-KZ" baseline="-25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a:t>
            </a:r>
            <a:r>
              <a:rPr lang="kk-KZ"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kk-KZ" dirty="0">
                <a:solidFill>
                  <a:srgbClr val="000000"/>
                </a:solidFill>
                <a:latin typeface="Cambria Math" panose="02040503050406030204" pitchFamily="18" charset="0"/>
                <a:ea typeface="Times New Roman" panose="02020603050405020304" pitchFamily="18" charset="0"/>
                <a:cs typeface="Cambria Math" panose="02040503050406030204" pitchFamily="18" charset="0"/>
              </a:rPr>
              <a:t>∼</a:t>
            </a:r>
            <a:r>
              <a:rPr lang="kk-KZ"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0,01-0,05. Атомды эмиссия әдісінің қайталанымдылығын арттыру мақсатында ішкі стандарт әдісін қолданады. Ішкі стандарт деп градуирлеу графигін тұрғызу үшін қолданылатын барлық үлгілердің, сонымен қатар зерттелетін үлгілердің құрамында бірдей шамада болатын компонент. </a:t>
            </a:r>
            <a:endParaRPr lang="ru-RU" sz="1800" dirty="0">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0"/>
              </a:spcAft>
              <a:buNone/>
              <a:tabLst>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Lst>
            </a:pPr>
            <a:r>
              <a:rPr lang="kk-KZ"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Атомды-эмиссия </a:t>
            </a:r>
            <a:r>
              <a:rPr lang="kk-KZ"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әдісінің селективтілігі әдістің барлық кедергілеріне тәуелді. Сондықтан атомды-эмиссиялық әдістер­дің селективтілігі спектральды кедергілерге байланыссыз орын­да­латын атомды-абсорбциялы әдіске қарағанда төмен. </a:t>
            </a:r>
            <a:endParaRPr lang="ru-RU" sz="1800" dirty="0">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0"/>
              </a:spcAft>
              <a:buNone/>
              <a:tabLst>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Lst>
            </a:pPr>
            <a:r>
              <a:rPr lang="kk-KZ"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Атомды-эмиссия </a:t>
            </a:r>
            <a:r>
              <a:rPr lang="kk-KZ"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әдісінің негізгі ерекшелігі болып, осыған дейін қарастырылған спектроскопиялық әдістерге қарағанда, оның сапалық элементтік талдауда кең ауқымда қолданы-</a:t>
            </a:r>
            <a:br>
              <a:rPr lang="kk-KZ"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br>
            <a:r>
              <a:rPr lang="kk-KZ"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луы. Атомды-эмиссиялық әдіс бірнеше ондық элементтердің </a:t>
            </a:r>
            <a:br>
              <a:rPr lang="kk-KZ"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br>
            <a:r>
              <a:rPr lang="kk-KZ"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спек­траль­ды сызықтарын бір уақытта тіркеп, сәйкестендіретін көпэле­­­­менттік әдіс. </a:t>
            </a:r>
            <a:endParaRPr lang="ru-RU" sz="1800" dirty="0">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
        <p:nvSpPr>
          <p:cNvPr id="4" name="Номер слайда 3"/>
          <p:cNvSpPr>
            <a:spLocks noGrp="1"/>
          </p:cNvSpPr>
          <p:nvPr>
            <p:ph type="sldNum" sz="quarter" idx="15"/>
          </p:nvPr>
        </p:nvSpPr>
        <p:spPr/>
        <p:txBody>
          <a:bodyPr/>
          <a:lstStyle/>
          <a:p>
            <a:fld id="{D6F87789-79C0-4369-89FF-5E19A7612EE5}" type="slidenum">
              <a:rPr lang="ru-RU" smtClean="0"/>
              <a:pPr/>
              <a:t>13</a:t>
            </a:fld>
            <a:endParaRPr lang="ru-RU"/>
          </a:p>
        </p:txBody>
      </p:sp>
    </p:spTree>
    <p:extLst>
      <p:ext uri="{BB962C8B-B14F-4D97-AF65-F5344CB8AC3E}">
        <p14:creationId xmlns:p14="http://schemas.microsoft.com/office/powerpoint/2010/main" val="42319690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57200" y="332656"/>
            <a:ext cx="7931224" cy="6141296"/>
          </a:xfrm>
        </p:spPr>
        <p:txBody>
          <a:bodyPr>
            <a:normAutofit fontScale="85000" lnSpcReduction="10000"/>
          </a:bodyPr>
          <a:lstStyle/>
          <a:p>
            <a:pPr indent="0" algn="just">
              <a:lnSpc>
                <a:spcPct val="107000"/>
              </a:lnSpc>
              <a:spcAft>
                <a:spcPts val="0"/>
              </a:spcAft>
              <a:buNone/>
            </a:pPr>
            <a:r>
              <a:rPr lang="kk-KZ"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Атомды-эмиссиялық </a:t>
            </a:r>
            <a:r>
              <a:rPr lang="kk-KZ"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әдіс 1930 ж. бастап металдар мен құймаларды талдаудың маңызды әдісі болып табылады. Әсіресе әдіс металлургиялық кәсіпорындарда және металлургия саласы­ның зерттеу институттарында кеңінен қолданылады. АЭС-ны кеңінен қолданудың басқа аясы – геологиялық нысандарды тал­дау, соның ішінде ұнтақ тәрізді сынамаларды жартылай сандық талдау (В.В. Недлер және А.К. Русанов шығарған сусымалы әдісі). 1940 ж. бері АЭС анықталатын микроқоспаларды алдын ала концентрлеу әдісімен біріктіре отырып тазалығы жоғары заттарды талдаудың негізгі әдісі болды. Қоршаған орта нысан­да­рын, негізінен, суды талдау саласында да көптеген жұмыстар орындалады. </a:t>
            </a:r>
            <a:endParaRPr lang="ru-RU" sz="1800" dirty="0">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0"/>
              </a:spcAft>
              <a:buNone/>
            </a:pPr>
            <a:r>
              <a:rPr lang="kk-KZ"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Әдістің </a:t>
            </a:r>
            <a:r>
              <a:rPr lang="kk-KZ"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тұрақты жетілдірілуі сандық талдау әдістемелерін шығару, атомизацияның жаңа көздерінің пайда болуы, көп жылдар бойы спектрлерді тіркеудің жалғыз әдісі болған фото­графиялық тіркеуден фотоэлектрлік тіркеуге өту, әртүрлі құрал­дардың (стилоскоптар, стилометрлер, спектрографтар, ИБП-спек­­трометрлер) массалық шығарылуы және т.б. оның кең ау­қымда қолданылуына ықпалын тигізді. Қазіргі кезде, басқа әдіс­термен бәсекелестікке қарамастан, АЭС көмегімен жоғары­да аталған және басқа да салаларда көптеген аналитикалық зерт­теулер атқарылуда. </a:t>
            </a:r>
            <a:endParaRPr lang="ru-RU" sz="1800" dirty="0">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
        <p:nvSpPr>
          <p:cNvPr id="4" name="Номер слайда 3"/>
          <p:cNvSpPr>
            <a:spLocks noGrp="1"/>
          </p:cNvSpPr>
          <p:nvPr>
            <p:ph type="sldNum" sz="quarter" idx="15"/>
          </p:nvPr>
        </p:nvSpPr>
        <p:spPr/>
        <p:txBody>
          <a:bodyPr/>
          <a:lstStyle/>
          <a:p>
            <a:fld id="{D6F87789-79C0-4369-89FF-5E19A7612EE5}" type="slidenum">
              <a:rPr lang="ru-RU" smtClean="0"/>
              <a:pPr/>
              <a:t>14</a:t>
            </a:fld>
            <a:endParaRPr lang="ru-RU"/>
          </a:p>
        </p:txBody>
      </p:sp>
    </p:spTree>
    <p:extLst>
      <p:ext uri="{BB962C8B-B14F-4D97-AF65-F5344CB8AC3E}">
        <p14:creationId xmlns:p14="http://schemas.microsoft.com/office/powerpoint/2010/main" val="34364784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Объект 2"/>
              <p:cNvSpPr>
                <a:spLocks noGrp="1"/>
              </p:cNvSpPr>
              <p:nvPr>
                <p:ph sz="quarter" idx="1"/>
              </p:nvPr>
            </p:nvSpPr>
            <p:spPr>
              <a:xfrm>
                <a:off x="457200" y="260648"/>
                <a:ext cx="8003232" cy="6213304"/>
              </a:xfrm>
            </p:spPr>
            <p:txBody>
              <a:bodyPr>
                <a:normAutofit/>
              </a:bodyPr>
              <a:lstStyle/>
              <a:p>
                <a:pPr marL="0" indent="0">
                  <a:lnSpc>
                    <a:spcPct val="107000"/>
                  </a:lnSpc>
                  <a:spcAft>
                    <a:spcPts val="800"/>
                  </a:spcAft>
                  <a:buNone/>
                </a:pPr>
                <a:r>
                  <a:rPr lang="kk-KZ" dirty="0" smtClean="0">
                    <a:latin typeface="Times New Roman" panose="02020603050405020304" pitchFamily="18" charset="0"/>
                    <a:ea typeface="Calibri" panose="020F0502020204030204" pitchFamily="34" charset="0"/>
                    <a:cs typeface="Times New Roman" panose="02020603050405020304" pitchFamily="18" charset="0"/>
                  </a:rPr>
                  <a:t>	АЭС </a:t>
                </a:r>
                <a:r>
                  <a:rPr lang="kk-KZ" dirty="0">
                    <a:latin typeface="Times New Roman" panose="02020603050405020304" pitchFamily="18" charset="0"/>
                    <a:ea typeface="Calibri" panose="020F0502020204030204" pitchFamily="34" charset="0"/>
                    <a:cs typeface="Times New Roman" panose="02020603050405020304" pitchFamily="18" charset="0"/>
                  </a:rPr>
                  <a:t>нәтижелерінің сапалық және сандық талдау теңдіктері</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0"/>
                  </a:spcAft>
                  <a:buNone/>
                </a:pPr>
                <a:r>
                  <a:rPr lang="kk-KZ" dirty="0" smtClean="0">
                    <a:latin typeface="Times New Roman" panose="02020603050405020304" pitchFamily="18" charset="0"/>
                    <a:ea typeface="Calibri" panose="020F0502020204030204" pitchFamily="34" charset="0"/>
                    <a:cs typeface="Times New Roman" panose="02020603050405020304" pitchFamily="18" charset="0"/>
                  </a:rPr>
                  <a:t>	Талдауда </a:t>
                </a:r>
                <a:r>
                  <a:rPr lang="kk-KZ" dirty="0">
                    <a:latin typeface="Times New Roman" panose="02020603050405020304" pitchFamily="18" charset="0"/>
                    <a:ea typeface="Calibri" panose="020F0502020204030204" pitchFamily="34" charset="0"/>
                    <a:cs typeface="Times New Roman" panose="02020603050405020304" pitchFamily="18" charset="0"/>
                  </a:rPr>
                  <a:t>сандық мәліметті шешу үшін қолданылатын Ломакин теңдеуі</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0"/>
                  </a:spcAft>
                  <a:buNone/>
                </a:pPr>
                <a:r>
                  <a:rPr lang="kk-KZ" dirty="0" smtClean="0">
                    <a:ea typeface="Calibri" panose="020F0502020204030204" pitchFamily="34" charset="0"/>
                    <a:cs typeface="Times New Roman" panose="02020603050405020304" pitchFamily="18" charset="0"/>
                  </a:rPr>
                  <a:t>	</a:t>
                </a:r>
                <a14:m>
                  <m:oMath xmlns:m="http://schemas.openxmlformats.org/officeDocument/2006/math">
                    <m:r>
                      <m:rPr>
                        <m:sty m:val="p"/>
                      </m:rPr>
                      <a:rPr lang="kk-KZ">
                        <a:latin typeface="Cambria Math" panose="02040503050406030204" pitchFamily="18" charset="0"/>
                        <a:ea typeface="Calibri" panose="020F0502020204030204" pitchFamily="34" charset="0"/>
                        <a:cs typeface="Times New Roman" panose="02020603050405020304" pitchFamily="18" charset="0"/>
                      </a:rPr>
                      <m:t>I</m:t>
                    </m:r>
                    <m:r>
                      <a:rPr lang="kk-KZ">
                        <a:latin typeface="Cambria Math" panose="02040503050406030204" pitchFamily="18" charset="0"/>
                        <a:ea typeface="Calibri" panose="020F0502020204030204" pitchFamily="34" charset="0"/>
                        <a:cs typeface="Times New Roman" panose="02020603050405020304" pitchFamily="18" charset="0"/>
                      </a:rPr>
                      <m:t>= </m:t>
                    </m:r>
                    <m:sSup>
                      <m:sSupPr>
                        <m:ctrlPr>
                          <a:rPr lang="ru-RU" i="1">
                            <a:latin typeface="Cambria Math" panose="02040503050406030204" pitchFamily="18" charset="0"/>
                            <a:ea typeface="Calibri" panose="020F0502020204030204" pitchFamily="34" charset="0"/>
                            <a:cs typeface="Times New Roman" panose="02020603050405020304" pitchFamily="18" charset="0"/>
                          </a:rPr>
                        </m:ctrlPr>
                      </m:sSupPr>
                      <m:e>
                        <m:r>
                          <m:rPr>
                            <m:sty m:val="p"/>
                          </m:rPr>
                          <a:rPr lang="kk-KZ">
                            <a:latin typeface="Cambria Math" panose="02040503050406030204" pitchFamily="18" charset="0"/>
                            <a:ea typeface="Calibri" panose="020F0502020204030204" pitchFamily="34" charset="0"/>
                            <a:cs typeface="Times New Roman" panose="02020603050405020304" pitchFamily="18" charset="0"/>
                          </a:rPr>
                          <m:t>a</m:t>
                        </m:r>
                        <m:r>
                          <a:rPr lang="kk-KZ">
                            <a:latin typeface="Cambria Math" panose="02040503050406030204" pitchFamily="18" charset="0"/>
                            <a:ea typeface="Calibri" panose="020F0502020204030204" pitchFamily="34" charset="0"/>
                            <a:cs typeface="Times New Roman" panose="02020603050405020304" pitchFamily="18" charset="0"/>
                          </a:rPr>
                          <m:t>∙</m:t>
                        </m:r>
                        <m:r>
                          <m:rPr>
                            <m:sty m:val="p"/>
                          </m:rPr>
                          <a:rPr lang="kk-KZ">
                            <a:latin typeface="Cambria Math" panose="02040503050406030204" pitchFamily="18" charset="0"/>
                            <a:ea typeface="Calibri" panose="020F0502020204030204" pitchFamily="34" charset="0"/>
                            <a:cs typeface="Times New Roman" panose="02020603050405020304" pitchFamily="18" charset="0"/>
                          </a:rPr>
                          <m:t>c</m:t>
                        </m:r>
                      </m:e>
                      <m:sup>
                        <m:r>
                          <m:rPr>
                            <m:sty m:val="p"/>
                          </m:rPr>
                          <a:rPr lang="kk-KZ">
                            <a:latin typeface="Cambria Math" panose="02040503050406030204" pitchFamily="18" charset="0"/>
                            <a:ea typeface="Calibri" panose="020F0502020204030204" pitchFamily="34" charset="0"/>
                            <a:cs typeface="Times New Roman" panose="02020603050405020304" pitchFamily="18" charset="0"/>
                          </a:rPr>
                          <m:t>b</m:t>
                        </m:r>
                      </m:sup>
                    </m:sSup>
                  </m:oMath>
                </a14:m>
                <a:r>
                  <a:rPr lang="kk-KZ" dirty="0">
                    <a:latin typeface="Times New Roman" panose="02020603050405020304" pitchFamily="18" charset="0"/>
                    <a:ea typeface="Times New Roman" panose="02020603050405020304" pitchFamily="18" charset="0"/>
                    <a:cs typeface="Times New Roman" panose="02020603050405020304" pitchFamily="18" charset="0"/>
                  </a:rPr>
                  <a:t>    немесе      lgI= lga + blgc</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0"/>
                  </a:spcAft>
                  <a:buNone/>
                </a:pPr>
                <a:r>
                  <a:rPr lang="kk-KZ" dirty="0" smtClean="0">
                    <a:latin typeface="Times New Roman" panose="02020603050405020304" pitchFamily="18" charset="0"/>
                    <a:ea typeface="Times New Roman" panose="02020603050405020304" pitchFamily="18" charset="0"/>
                    <a:cs typeface="Times New Roman" panose="02020603050405020304" pitchFamily="18" charset="0"/>
                  </a:rPr>
                  <a:t>	бұл </a:t>
                </a:r>
                <a:r>
                  <a:rPr lang="kk-KZ" dirty="0">
                    <a:latin typeface="Times New Roman" panose="02020603050405020304" pitchFamily="18" charset="0"/>
                    <a:ea typeface="Times New Roman" panose="02020603050405020304" pitchFamily="18" charset="0"/>
                    <a:cs typeface="Times New Roman" panose="02020603050405020304" pitchFamily="18" charset="0"/>
                  </a:rPr>
                  <a:t>жердегі a,b – константалар</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0"/>
                  </a:spcAft>
                </a:pP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0"/>
                  </a:spcAft>
                  <a:buNone/>
                </a:pPr>
                <a:r>
                  <a:rPr lang="kk-KZ" dirty="0" smtClean="0">
                    <a:latin typeface="Times New Roman" panose="02020603050405020304" pitchFamily="18" charset="0"/>
                    <a:ea typeface="Times New Roman" panose="02020603050405020304" pitchFamily="18" charset="0"/>
                    <a:cs typeface="Times New Roman" panose="02020603050405020304" pitchFamily="18" charset="0"/>
                  </a:rPr>
                  <a:t>	Егер </a:t>
                </a:r>
                <a:r>
                  <a:rPr lang="kk-KZ" dirty="0">
                    <a:latin typeface="Times New Roman" panose="02020603050405020304" pitchFamily="18" charset="0"/>
                    <a:ea typeface="Times New Roman" panose="02020603050405020304" pitchFamily="18" charset="0"/>
                    <a:cs typeface="Times New Roman" panose="02020603050405020304" pitchFamily="18" charset="0"/>
                  </a:rPr>
                  <a:t>зерттелетін қосылыстар концентрациясы төмен болса, b = 1 және I қарқындылық  c концентрацияға пропорциональ.</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0"/>
                  </a:spcAft>
                  <a:buNone/>
                </a:pPr>
                <a:r>
                  <a:rPr lang="kk-KZ" dirty="0" smtClean="0">
                    <a:latin typeface="Times New Roman" panose="02020603050405020304" pitchFamily="18" charset="0"/>
                    <a:ea typeface="Times New Roman" panose="02020603050405020304" pitchFamily="18" charset="0"/>
                    <a:cs typeface="Times New Roman" panose="02020603050405020304" pitchFamily="18" charset="0"/>
                  </a:rPr>
                  <a:t>	Егер </a:t>
                </a:r>
                <a:r>
                  <a:rPr lang="kk-KZ" dirty="0">
                    <a:latin typeface="Times New Roman" panose="02020603050405020304" pitchFamily="18" charset="0"/>
                    <a:ea typeface="Times New Roman" panose="02020603050405020304" pitchFamily="18" charset="0"/>
                    <a:cs typeface="Times New Roman" panose="02020603050405020304" pitchFamily="18" charset="0"/>
                  </a:rPr>
                  <a:t>зерттелетін қосылыстар концентрациясы жоғары болса, b = 0,5 және  I қарқындылық  </a:t>
                </a:r>
                <a14:m>
                  <m:oMath xmlns:m="http://schemas.openxmlformats.org/officeDocument/2006/math">
                    <m:rad>
                      <m:radPr>
                        <m:degHide m:val="on"/>
                        <m:ctrlPr>
                          <a:rPr lang="ru-RU" i="1">
                            <a:latin typeface="Cambria Math" panose="02040503050406030204" pitchFamily="18" charset="0"/>
                            <a:ea typeface="Times New Roman" panose="02020603050405020304" pitchFamily="18" charset="0"/>
                            <a:cs typeface="Times New Roman" panose="02020603050405020304" pitchFamily="18" charset="0"/>
                          </a:rPr>
                        </m:ctrlPr>
                      </m:radPr>
                      <m:deg/>
                      <m:e>
                        <m:r>
                          <a:rPr lang="kk-KZ" i="1">
                            <a:latin typeface="Cambria Math" panose="02040503050406030204" pitchFamily="18" charset="0"/>
                            <a:ea typeface="Times New Roman" panose="02020603050405020304" pitchFamily="18" charset="0"/>
                            <a:cs typeface="Times New Roman" panose="02020603050405020304" pitchFamily="18" charset="0"/>
                          </a:rPr>
                          <m:t>𝑐</m:t>
                        </m:r>
                      </m:e>
                    </m:rad>
                  </m:oMath>
                </a14:m>
                <a:r>
                  <a:rPr lang="kk-KZ" dirty="0">
                    <a:latin typeface="Times New Roman" panose="02020603050405020304" pitchFamily="18" charset="0"/>
                    <a:ea typeface="Times New Roman" panose="02020603050405020304" pitchFamily="18" charset="0"/>
                    <a:cs typeface="Times New Roman" panose="02020603050405020304" pitchFamily="18" charset="0"/>
                  </a:rPr>
                  <a:t> концентрацияға пропорциональ.</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mc:Choice>
        <mc:Fallback>
          <p:sp>
            <p:nvSpPr>
              <p:cNvPr id="3" name="Объект 2"/>
              <p:cNvSpPr>
                <a:spLocks noGrp="1" noRot="1" noChangeAspect="1" noMove="1" noResize="1" noEditPoints="1" noAdjustHandles="1" noChangeArrowheads="1" noChangeShapeType="1" noTextEdit="1"/>
              </p:cNvSpPr>
              <p:nvPr>
                <p:ph sz="quarter" idx="1"/>
              </p:nvPr>
            </p:nvSpPr>
            <p:spPr>
              <a:xfrm>
                <a:off x="457200" y="260648"/>
                <a:ext cx="8003232" cy="6213304"/>
              </a:xfrm>
              <a:blipFill>
                <a:blip r:embed="rId2"/>
                <a:stretch>
                  <a:fillRect l="-1142" t="-785" r="-1142"/>
                </a:stretch>
              </a:blipFill>
            </p:spPr>
            <p:txBody>
              <a:bodyPr/>
              <a:lstStyle/>
              <a:p>
                <a:r>
                  <a:rPr lang="ru-RU">
                    <a:noFill/>
                  </a:rPr>
                  <a:t> </a:t>
                </a:r>
              </a:p>
            </p:txBody>
          </p:sp>
        </mc:Fallback>
      </mc:AlternateContent>
      <p:sp>
        <p:nvSpPr>
          <p:cNvPr id="4" name="Номер слайда 3"/>
          <p:cNvSpPr>
            <a:spLocks noGrp="1"/>
          </p:cNvSpPr>
          <p:nvPr>
            <p:ph type="sldNum" sz="quarter" idx="15"/>
          </p:nvPr>
        </p:nvSpPr>
        <p:spPr/>
        <p:txBody>
          <a:bodyPr/>
          <a:lstStyle/>
          <a:p>
            <a:fld id="{D6F87789-79C0-4369-89FF-5E19A7612EE5}" type="slidenum">
              <a:rPr lang="ru-RU" smtClean="0"/>
              <a:pPr/>
              <a:t>15</a:t>
            </a:fld>
            <a:endParaRPr lang="ru-RU"/>
          </a:p>
        </p:txBody>
      </p:sp>
    </p:spTree>
    <p:extLst>
      <p:ext uri="{BB962C8B-B14F-4D97-AF65-F5344CB8AC3E}">
        <p14:creationId xmlns:p14="http://schemas.microsoft.com/office/powerpoint/2010/main" val="30861185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Объект 6"/>
          <p:cNvPicPr>
            <a:picLocks noGrp="1" noChangeAspect="1"/>
          </p:cNvPicPr>
          <p:nvPr>
            <p:ph sz="quarter" idx="1"/>
          </p:nvPr>
        </p:nvPicPr>
        <p:blipFill>
          <a:blip r:embed="rId2"/>
          <a:stretch>
            <a:fillRect/>
          </a:stretch>
        </p:blipFill>
        <p:spPr>
          <a:xfrm>
            <a:off x="467544" y="188640"/>
            <a:ext cx="7992887" cy="6480720"/>
          </a:xfrm>
          <a:prstGeom prst="rect">
            <a:avLst/>
          </a:prstGeom>
        </p:spPr>
      </p:pic>
      <p:sp>
        <p:nvSpPr>
          <p:cNvPr id="4" name="Номер слайда 3"/>
          <p:cNvSpPr>
            <a:spLocks noGrp="1"/>
          </p:cNvSpPr>
          <p:nvPr>
            <p:ph type="sldNum" sz="quarter" idx="15"/>
          </p:nvPr>
        </p:nvSpPr>
        <p:spPr/>
        <p:txBody>
          <a:bodyPr/>
          <a:lstStyle/>
          <a:p>
            <a:fld id="{D6F87789-79C0-4369-89FF-5E19A7612EE5}" type="slidenum">
              <a:rPr lang="ru-RU" smtClean="0"/>
              <a:pPr/>
              <a:t>2</a:t>
            </a:fld>
            <a:endParaRPr lang="ru-RU"/>
          </a:p>
        </p:txBody>
      </p:sp>
    </p:spTree>
    <p:extLst>
      <p:ext uri="{BB962C8B-B14F-4D97-AF65-F5344CB8AC3E}">
        <p14:creationId xmlns:p14="http://schemas.microsoft.com/office/powerpoint/2010/main" val="2367626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57200" y="332656"/>
            <a:ext cx="8147248" cy="6141296"/>
          </a:xfrm>
        </p:spPr>
        <p:txBody>
          <a:bodyPr>
            <a:normAutofit fontScale="92500" lnSpcReduction="10000"/>
          </a:bodyPr>
          <a:lstStyle/>
          <a:p>
            <a:pPr indent="0" algn="just">
              <a:lnSpc>
                <a:spcPct val="107000"/>
              </a:lnSpc>
              <a:spcAft>
                <a:spcPts val="0"/>
              </a:spcAft>
              <a:buNone/>
              <a:tabLst>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Lst>
            </a:pPr>
            <a:r>
              <a:rPr lang="kk-KZ"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Атомдық-эмиссия </a:t>
            </a:r>
            <a:r>
              <a:rPr lang="kk-KZ"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әдісінде зерттелетін элементті атом бу күйіне ауыстыру үшін қолданылатын жоғары температура көзі – атомизатор, атомизаторда атомдардың атомдануы және қозуы қатар жүреді. Атомизатор төмен температуралы (жалын) немесе жоғары температуралы плазманың көзі болып табылады.</a:t>
            </a:r>
            <a:endParaRPr lang="ru-RU" sz="1800" dirty="0">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0"/>
              </a:spcAft>
              <a:buNone/>
              <a:tabLst>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Lst>
            </a:pPr>
            <a:r>
              <a:rPr lang="kk-KZ" b="1" i="1"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Атомдану </a:t>
            </a:r>
            <a:r>
              <a:rPr lang="kk-KZ"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және қозу көздері</a:t>
            </a:r>
            <a:endParaRPr lang="ru-RU" sz="1800" dirty="0">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0"/>
              </a:spcAft>
              <a:buNone/>
              <a:tabLst>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Lst>
            </a:pPr>
            <a:r>
              <a:rPr lang="kk-KZ"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Атомдану </a:t>
            </a:r>
            <a:r>
              <a:rPr lang="kk-KZ"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процесі </a:t>
            </a:r>
            <a:r>
              <a:rPr lang="kk-KZ"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атомизаторлар </a:t>
            </a:r>
            <a:r>
              <a:rPr lang="kk-KZ"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арқылы орындалады, ол атом буының пайда болуына және бос атомдар қозған күйге ауысуы үшін қолданылады. Атомдану жалынды және электртермиялық (жалынды емес) тәсілдермен орында­ла­ды, қозу процесі – эндотермиялық процесс. Сол себепті пай­даланылатын атомдану көзі үшін жоғары температура қажет. Мысалы, атомды-абсорбциялық әдісте жұмысшы температура 3000°С аспайды, ал атомдық эмиссияда ол 10000°С дейін жетуі және одан жоғары болуы мүмкін. </a:t>
            </a:r>
            <a:endParaRPr lang="ru-RU" sz="1800" dirty="0">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0"/>
              </a:spcAft>
              <a:buNone/>
              <a:tabLst>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Lst>
            </a:pPr>
            <a:r>
              <a:rPr lang="kk-KZ"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Атомды-эмиссиялық </a:t>
            </a:r>
            <a:r>
              <a:rPr lang="kk-KZ"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талдауда қолданылатын атомиза­тор­лардың негізгі түрлеріне тоқталайық.</a:t>
            </a:r>
            <a:endParaRPr lang="ru-RU" sz="1800" dirty="0">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
        <p:nvSpPr>
          <p:cNvPr id="4" name="Номер слайда 3"/>
          <p:cNvSpPr>
            <a:spLocks noGrp="1"/>
          </p:cNvSpPr>
          <p:nvPr>
            <p:ph type="sldNum" sz="quarter" idx="15"/>
          </p:nvPr>
        </p:nvSpPr>
        <p:spPr/>
        <p:txBody>
          <a:bodyPr/>
          <a:lstStyle/>
          <a:p>
            <a:fld id="{D6F87789-79C0-4369-89FF-5E19A7612EE5}" type="slidenum">
              <a:rPr lang="ru-RU" smtClean="0"/>
              <a:pPr/>
              <a:t>3</a:t>
            </a:fld>
            <a:endParaRPr lang="ru-RU"/>
          </a:p>
        </p:txBody>
      </p:sp>
    </p:spTree>
    <p:extLst>
      <p:ext uri="{BB962C8B-B14F-4D97-AF65-F5344CB8AC3E}">
        <p14:creationId xmlns:p14="http://schemas.microsoft.com/office/powerpoint/2010/main" val="20116294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57200" y="476672"/>
            <a:ext cx="8147248" cy="5997280"/>
          </a:xfrm>
        </p:spPr>
        <p:txBody>
          <a:bodyPr>
            <a:normAutofit lnSpcReduction="10000"/>
          </a:bodyPr>
          <a:lstStyle/>
          <a:p>
            <a:pPr indent="0" algn="just">
              <a:lnSpc>
                <a:spcPct val="107000"/>
              </a:lnSpc>
              <a:spcAft>
                <a:spcPts val="0"/>
              </a:spcAft>
              <a:buNone/>
              <a:tabLst>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Lst>
            </a:pPr>
            <a:r>
              <a:rPr lang="kk-KZ" b="1"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Жалын</a:t>
            </a:r>
            <a:r>
              <a:rPr lang="kk-KZ"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kk-KZ"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Пайдаланылатын жалынның жұмысшы темпера­тура­сы 1500 бен 3000°С құрайды. Мұндай төменгі температура­да сілтілік және сілтілік ж</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ер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металдар</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атомдары</a:t>
            </a:r>
            <a:r>
              <a:rPr lang="kk-KZ"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ғана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қозады</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Са</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бастап</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Бұл</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элементтерді</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анықтауда</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жалынды</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атомды-эмис­сиялық</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фотометрия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маңызды</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kk-KZ"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әдістердің бірі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болып</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келеді</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kk-KZ"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Атомды-абсорбциялық талдаудағы сияқты эмиссиялық режимде де жалынды атомдану з</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ерттелетін</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ерітінді</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kk-KZ"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бүріккіш</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түтікше</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арқылы</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үздіксіз</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жалынға</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шашырайды</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сәулелену</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қарқындылығы</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жалынды</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фотометр</a:t>
            </a:r>
            <a:r>
              <a:rPr lang="kk-KZ"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л</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ер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немесе</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спектрфотоме</a:t>
            </a:r>
            <a:r>
              <a:rPr lang="kk-KZ"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рлерде</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өлшенеді</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ru-RU" sz="1800" dirty="0">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0"/>
              </a:spcAft>
              <a:buNone/>
              <a:tabLst>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Lst>
            </a:pPr>
            <a:r>
              <a:rPr lang="kk-KZ"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Жоғары </a:t>
            </a:r>
            <a:r>
              <a:rPr lang="kk-KZ"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температураны қамтамасыз ету үшін басқа атомизаторлар қолданылады. Олардың қатарына доғалық және ұшқын разряды, сондай-ақ плазмаға</a:t>
            </a:r>
            <a:r>
              <a:rPr lang="kk-KZ" sz="1800" dirty="0">
                <a:latin typeface="Calibri" panose="020F0502020204030204" pitchFamily="34" charset="0"/>
                <a:ea typeface="Calibri" panose="020F0502020204030204" pitchFamily="34" charset="0"/>
                <a:cs typeface="Times New Roman" panose="02020603050405020304" pitchFamily="18" charset="0"/>
              </a:rPr>
              <a:t> </a:t>
            </a:r>
            <a:r>
              <a:rPr lang="kk-KZ"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(индуктивті немесе сыйымдылықты байланысқан)  негізделген атомизаторлар жатады.</a:t>
            </a:r>
            <a:endParaRPr lang="ru-RU" sz="1800" dirty="0">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
        <p:nvSpPr>
          <p:cNvPr id="4" name="Номер слайда 3"/>
          <p:cNvSpPr>
            <a:spLocks noGrp="1"/>
          </p:cNvSpPr>
          <p:nvPr>
            <p:ph type="sldNum" sz="quarter" idx="15"/>
          </p:nvPr>
        </p:nvSpPr>
        <p:spPr/>
        <p:txBody>
          <a:bodyPr/>
          <a:lstStyle/>
          <a:p>
            <a:fld id="{D6F87789-79C0-4369-89FF-5E19A7612EE5}" type="slidenum">
              <a:rPr lang="ru-RU" smtClean="0"/>
              <a:pPr/>
              <a:t>4</a:t>
            </a:fld>
            <a:endParaRPr lang="ru-RU"/>
          </a:p>
        </p:txBody>
      </p:sp>
    </p:spTree>
    <p:extLst>
      <p:ext uri="{BB962C8B-B14F-4D97-AF65-F5344CB8AC3E}">
        <p14:creationId xmlns:p14="http://schemas.microsoft.com/office/powerpoint/2010/main" val="27589498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p:cNvPicPr>
            <a:picLocks noGrp="1" noChangeAspect="1"/>
          </p:cNvPicPr>
          <p:nvPr>
            <p:ph sz="quarter" idx="1"/>
          </p:nvPr>
        </p:nvPicPr>
        <p:blipFill>
          <a:blip r:embed="rId2"/>
          <a:stretch>
            <a:fillRect/>
          </a:stretch>
        </p:blipFill>
        <p:spPr>
          <a:xfrm>
            <a:off x="395537" y="260648"/>
            <a:ext cx="8136904" cy="6336704"/>
          </a:xfrm>
          <a:prstGeom prst="rect">
            <a:avLst/>
          </a:prstGeom>
        </p:spPr>
      </p:pic>
      <p:sp>
        <p:nvSpPr>
          <p:cNvPr id="4" name="Номер слайда 3"/>
          <p:cNvSpPr>
            <a:spLocks noGrp="1"/>
          </p:cNvSpPr>
          <p:nvPr>
            <p:ph type="sldNum" sz="quarter" idx="15"/>
          </p:nvPr>
        </p:nvSpPr>
        <p:spPr/>
        <p:txBody>
          <a:bodyPr/>
          <a:lstStyle/>
          <a:p>
            <a:fld id="{D6F87789-79C0-4369-89FF-5E19A7612EE5}" type="slidenum">
              <a:rPr lang="ru-RU" smtClean="0"/>
              <a:pPr/>
              <a:t>5</a:t>
            </a:fld>
            <a:endParaRPr lang="ru-RU"/>
          </a:p>
        </p:txBody>
      </p:sp>
    </p:spTree>
    <p:extLst>
      <p:ext uri="{BB962C8B-B14F-4D97-AF65-F5344CB8AC3E}">
        <p14:creationId xmlns:p14="http://schemas.microsoft.com/office/powerpoint/2010/main" val="4353886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323528" y="404664"/>
            <a:ext cx="8280920" cy="6069288"/>
          </a:xfrm>
        </p:spPr>
        <p:txBody>
          <a:bodyPr>
            <a:normAutofit fontScale="85000" lnSpcReduction="10000"/>
          </a:bodyPr>
          <a:lstStyle/>
          <a:p>
            <a:pPr indent="0" algn="just">
              <a:lnSpc>
                <a:spcPct val="107000"/>
              </a:lnSpc>
              <a:spcAft>
                <a:spcPts val="0"/>
              </a:spcAft>
              <a:buNone/>
              <a:tabLst>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Lst>
            </a:pPr>
            <a:r>
              <a:rPr lang="kk-KZ" b="1"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Доғалық </a:t>
            </a:r>
            <a:r>
              <a:rPr lang="kk-KZ"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разряд</a:t>
            </a:r>
            <a:r>
              <a:rPr lang="kk-KZ"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 электродтар арасындағы стационарлық электрлік газ разряды, электродтар арасында кернеу 30-80В құрайды, ток күші 1-35А. доға пайда болады. Разряд плазмадағы иондар мен электрондардың тасымалдануынан туындайды. Доғалық разрядта жұмыс­шы температура 4000 мен 6000°С құрайды. Мұндай температурада көптеген элементтердің атомы иондалмаған күйде болады, сол себепті доғалық спектрлер атомдық сызықтардан тұрады. Үлгі құрамы туралы сандық  мәлімет алуға болады, дегенмен ұшқындық разрядпен салыстырғанда қайталанымдылығы төмен. Анықтау шегі де төмен. Көп жағдайда доғалық разряд сапалық талдау үшін қолданылады. Айнымалы ток көзі арқылы орындалатын доғалық разряд әлдеқайда сезімтал. Және доғалы атомизатордың </a:t>
            </a:r>
            <a:r>
              <a:rPr lang="kk-KZ"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кемшілігі </a:t>
            </a:r>
            <a:r>
              <a:rPr lang="kk-KZ"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тұрақты­лығының төмен болуында.</a:t>
            </a:r>
            <a:endParaRPr lang="ru-RU" sz="1800" dirty="0">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0"/>
              </a:spcAft>
              <a:buNone/>
              <a:tabLst>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Lst>
            </a:pPr>
            <a:r>
              <a:rPr lang="kk-KZ" b="1"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Ұшқындық </a:t>
            </a:r>
            <a:r>
              <a:rPr lang="kk-KZ"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разряд</a:t>
            </a:r>
            <a:r>
              <a:rPr lang="kk-KZ"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стационарлы емес болады.  Ол тербелмелі контурдың конденсаторы разряд саңылауына қысқа тұйықталу кезінде пайда болады. Тербелмелі жиілік 120-180Гц құрайды. Температурасы 10000-20000 дейін жетеді. Температура жоғары болғандықтан ұшқын спектрінде иондық сызықтар атомдық сызықтардан басым болады. Талдау арқылы қайталанымдылығы жоғары сандық мәлімет алынады.</a:t>
            </a:r>
            <a:endParaRPr lang="ru-RU" sz="1800" dirty="0">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
        <p:nvSpPr>
          <p:cNvPr id="4" name="Номер слайда 3"/>
          <p:cNvSpPr>
            <a:spLocks noGrp="1"/>
          </p:cNvSpPr>
          <p:nvPr>
            <p:ph type="sldNum" sz="quarter" idx="15"/>
          </p:nvPr>
        </p:nvSpPr>
        <p:spPr/>
        <p:txBody>
          <a:bodyPr/>
          <a:lstStyle/>
          <a:p>
            <a:fld id="{D6F87789-79C0-4369-89FF-5E19A7612EE5}" type="slidenum">
              <a:rPr lang="ru-RU" smtClean="0"/>
              <a:pPr/>
              <a:t>6</a:t>
            </a:fld>
            <a:endParaRPr lang="ru-RU"/>
          </a:p>
        </p:txBody>
      </p:sp>
    </p:spTree>
    <p:extLst>
      <p:ext uri="{BB962C8B-B14F-4D97-AF65-F5344CB8AC3E}">
        <p14:creationId xmlns:p14="http://schemas.microsoft.com/office/powerpoint/2010/main" val="17207016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p:cNvPicPr>
            <a:picLocks noGrp="1" noChangeAspect="1"/>
          </p:cNvPicPr>
          <p:nvPr>
            <p:ph sz="quarter" idx="1"/>
          </p:nvPr>
        </p:nvPicPr>
        <p:blipFill>
          <a:blip r:embed="rId2"/>
          <a:stretch>
            <a:fillRect/>
          </a:stretch>
        </p:blipFill>
        <p:spPr>
          <a:xfrm>
            <a:off x="539552" y="476672"/>
            <a:ext cx="7848871" cy="5997153"/>
          </a:xfrm>
          <a:prstGeom prst="rect">
            <a:avLst/>
          </a:prstGeom>
        </p:spPr>
      </p:pic>
      <p:sp>
        <p:nvSpPr>
          <p:cNvPr id="4" name="Номер слайда 3"/>
          <p:cNvSpPr>
            <a:spLocks noGrp="1"/>
          </p:cNvSpPr>
          <p:nvPr>
            <p:ph type="sldNum" sz="quarter" idx="15"/>
          </p:nvPr>
        </p:nvSpPr>
        <p:spPr/>
        <p:txBody>
          <a:bodyPr/>
          <a:lstStyle/>
          <a:p>
            <a:fld id="{D6F87789-79C0-4369-89FF-5E19A7612EE5}" type="slidenum">
              <a:rPr lang="ru-RU" smtClean="0"/>
              <a:pPr/>
              <a:t>7</a:t>
            </a:fld>
            <a:endParaRPr lang="ru-RU"/>
          </a:p>
        </p:txBody>
      </p:sp>
    </p:spTree>
    <p:extLst>
      <p:ext uri="{BB962C8B-B14F-4D97-AF65-F5344CB8AC3E}">
        <p14:creationId xmlns:p14="http://schemas.microsoft.com/office/powerpoint/2010/main" val="37246060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57200" y="188640"/>
            <a:ext cx="8003232" cy="6285312"/>
          </a:xfrm>
        </p:spPr>
        <p:txBody>
          <a:bodyPr>
            <a:normAutofit/>
          </a:bodyPr>
          <a:lstStyle/>
          <a:p>
            <a:pPr indent="0" algn="just">
              <a:lnSpc>
                <a:spcPct val="107000"/>
              </a:lnSpc>
              <a:spcAft>
                <a:spcPts val="0"/>
              </a:spcAft>
              <a:buNone/>
              <a:tabLst>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Lst>
            </a:pPr>
            <a:r>
              <a:rPr lang="kk-KZ"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Оның құрылысы күрделі, индуктивті байланысқан плазма көзі бір-біріне енгізілген (кон­центрлі) кварцты үш құбырлардан тұратын, күрделі құрылымды плазмалы оттықтан құралған, оған жоғары жылдамдықта аргон ағыны беріліп отырады. Үш құбырдың ішкісі үлгі ерітіндісін бүрку (себу) үшін, аралық құбыр плазма түзгіш, ал сыртқы құбыр плазманы суыту үшін қызмет атқарады. Бұл әдісте аргон ағынының шығыны жоғары (10-20 л/мин) және ол әдістің кемшілігі боп саналады. Аргондық плазма ұшқын разрядымен иницирленеді (жандырылады), одан кейін оттықтың жоғары бөлігін қамтитын жоғары жиілікті индуктивті катушка көмегімен тұрақтандырылады; осы жағдайда Аr</a:t>
            </a:r>
            <a:r>
              <a:rPr lang="kk-KZ" baseline="30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kk-KZ"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иондарының күшті сақиналы тогы пайда болады. ИБП-ның жұмысшы температурасы шамамен 10000°С-ты құрайды. </a:t>
            </a:r>
            <a:endParaRPr lang="ru-RU" sz="1800" dirty="0">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
        <p:nvSpPr>
          <p:cNvPr id="4" name="Номер слайда 3"/>
          <p:cNvSpPr>
            <a:spLocks noGrp="1"/>
          </p:cNvSpPr>
          <p:nvPr>
            <p:ph type="sldNum" sz="quarter" idx="15"/>
          </p:nvPr>
        </p:nvSpPr>
        <p:spPr/>
        <p:txBody>
          <a:bodyPr/>
          <a:lstStyle/>
          <a:p>
            <a:fld id="{D6F87789-79C0-4369-89FF-5E19A7612EE5}" type="slidenum">
              <a:rPr lang="ru-RU" smtClean="0"/>
              <a:pPr/>
              <a:t>8</a:t>
            </a:fld>
            <a:endParaRPr lang="ru-RU"/>
          </a:p>
        </p:txBody>
      </p:sp>
    </p:spTree>
    <p:extLst>
      <p:ext uri="{BB962C8B-B14F-4D97-AF65-F5344CB8AC3E}">
        <p14:creationId xmlns:p14="http://schemas.microsoft.com/office/powerpoint/2010/main" val="1593543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57200" y="404664"/>
            <a:ext cx="8147248" cy="6192688"/>
          </a:xfrm>
        </p:spPr>
        <p:txBody>
          <a:bodyPr>
            <a:normAutofit fontScale="92500" lnSpcReduction="10000"/>
          </a:bodyPr>
          <a:lstStyle/>
          <a:p>
            <a:pPr indent="0" algn="just">
              <a:lnSpc>
                <a:spcPct val="107000"/>
              </a:lnSpc>
              <a:spcAft>
                <a:spcPts val="0"/>
              </a:spcAft>
              <a:buNone/>
              <a:tabLst>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Lst>
            </a:pPr>
            <a:r>
              <a:rPr lang="kk-KZ" b="1" i="1"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Спектрдің </a:t>
            </a:r>
            <a:r>
              <a:rPr lang="kk-KZ"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тіркелуі</a:t>
            </a:r>
            <a:endParaRPr lang="ru-RU" sz="1800" dirty="0">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0"/>
              </a:spcAft>
              <a:buNone/>
              <a:tabLst>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Lst>
            </a:pPr>
            <a:r>
              <a:rPr lang="kk-KZ" dirty="0" smtClean="0">
                <a:latin typeface="Times New Roman" panose="02020603050405020304" pitchFamily="18" charset="0"/>
                <a:ea typeface="Times New Roman" panose="02020603050405020304" pitchFamily="18" charset="0"/>
                <a:cs typeface="Times New Roman" panose="02020603050405020304" pitchFamily="18" charset="0"/>
              </a:rPr>
              <a:t>	Атомды-эмиссиялық </a:t>
            </a:r>
            <a:r>
              <a:rPr lang="kk-KZ" dirty="0">
                <a:latin typeface="Times New Roman" panose="02020603050405020304" pitchFamily="18" charset="0"/>
                <a:ea typeface="Times New Roman" panose="02020603050405020304" pitchFamily="18" charset="0"/>
                <a:cs typeface="Times New Roman" panose="02020603050405020304" pitchFamily="18" charset="0"/>
              </a:rPr>
              <a:t>спектрлерін тір­кеу­дің бірнеше тәсілі бар. Олардың арасында ең көп тарағаны – фотографиялық, бұл жағдайда эмиссиялық спектрді фотоплас­тинкаға суретке түсіреді, қарқындылықтың өлшемі боп фо­тоэмуль­сияның қараю дәрежесі алынады. Екінші бір тәсілі фотоэлектрлік, спектрлердің қарқындылық өлшемі боп электр белгі шамасы (фототок күші) өлшенеді, ол Столетова заңына сәйкес келеді. Тез және жартылай сандық талдау үшін визуаль­ды индикациялы (стилоскоптар) спектроскоптар қолданы­лады. </a:t>
            </a:r>
            <a:endParaRPr lang="ru-RU" sz="1800" dirty="0">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0"/>
              </a:spcAft>
              <a:buNone/>
              <a:tabLst>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Lst>
            </a:pPr>
            <a:r>
              <a:rPr lang="kk-KZ" dirty="0" smtClean="0">
                <a:latin typeface="Times New Roman" panose="02020603050405020304" pitchFamily="18" charset="0"/>
                <a:ea typeface="Times New Roman" panose="02020603050405020304" pitchFamily="18" charset="0"/>
                <a:cs typeface="Times New Roman" panose="02020603050405020304" pitchFamily="18" charset="0"/>
              </a:rPr>
              <a:t>	Атом­ды-эмиссиялық </a:t>
            </a:r>
            <a:r>
              <a:rPr lang="kk-KZ" dirty="0">
                <a:latin typeface="Times New Roman" panose="02020603050405020304" pitchFamily="18" charset="0"/>
                <a:ea typeface="Times New Roman" panose="02020603050405020304" pitchFamily="18" charset="0"/>
                <a:cs typeface="Times New Roman" panose="02020603050405020304" pitchFamily="18" charset="0"/>
              </a:rPr>
              <a:t>әдісте қозған атом термиялық сипатқа ие. Қоз­ған күйдегі атомдар жиілігі әртүрлі фотондарды түсіре алады, олар көп </a:t>
            </a:r>
            <a:r>
              <a:rPr lang="kk-KZ" i="1" dirty="0">
                <a:latin typeface="Times New Roman" panose="02020603050405020304" pitchFamily="18" charset="0"/>
                <a:ea typeface="Times New Roman" panose="02020603050405020304" pitchFamily="18" charset="0"/>
                <a:cs typeface="Times New Roman" panose="02020603050405020304" pitchFamily="18" charset="0"/>
              </a:rPr>
              <a:t>сызықты спектрлер</a:t>
            </a:r>
            <a:r>
              <a:rPr lang="kk-KZ" dirty="0">
                <a:latin typeface="Times New Roman" panose="02020603050405020304" pitchFamily="18" charset="0"/>
                <a:ea typeface="Times New Roman" panose="02020603050405020304" pitchFamily="18" charset="0"/>
                <a:cs typeface="Times New Roman" panose="02020603050405020304" pitchFamily="18" charset="0"/>
              </a:rPr>
              <a:t> береді. Ауысулар негізгі күйді аяқтайтын резонансты сызықтар сериясынан құралады (сәйке­сін­ше, абсорбциялық спектрде резонансты сызықтар негізгі күйге ауысады). Атомды-эмиссиялық спектрлерде байқалатын сызықтар саны абсорбциямен салыстырғанда анағұрлым көп.</a:t>
            </a:r>
            <a:endParaRPr lang="ru-RU" sz="1800" dirty="0">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
        <p:nvSpPr>
          <p:cNvPr id="4" name="Номер слайда 3"/>
          <p:cNvSpPr>
            <a:spLocks noGrp="1"/>
          </p:cNvSpPr>
          <p:nvPr>
            <p:ph type="sldNum" sz="quarter" idx="15"/>
          </p:nvPr>
        </p:nvSpPr>
        <p:spPr/>
        <p:txBody>
          <a:bodyPr/>
          <a:lstStyle/>
          <a:p>
            <a:fld id="{D6F87789-79C0-4369-89FF-5E19A7612EE5}" type="slidenum">
              <a:rPr lang="ru-RU" smtClean="0"/>
              <a:pPr/>
              <a:t>9</a:t>
            </a:fld>
            <a:endParaRPr lang="ru-RU"/>
          </a:p>
        </p:txBody>
      </p:sp>
    </p:spTree>
    <p:extLst>
      <p:ext uri="{BB962C8B-B14F-4D97-AF65-F5344CB8AC3E}">
        <p14:creationId xmlns:p14="http://schemas.microsoft.com/office/powerpoint/2010/main" val="44714464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TM03090434[[fn=Дерево]]</Template>
  <TotalTime>6618</TotalTime>
  <Words>133</Words>
  <Application>Microsoft Office PowerPoint</Application>
  <PresentationFormat>Экран (4:3)</PresentationFormat>
  <Paragraphs>54</Paragraphs>
  <Slides>15</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15</vt:i4>
      </vt:variant>
    </vt:vector>
  </HeadingPairs>
  <TitlesOfParts>
    <vt:vector size="22" baseType="lpstr">
      <vt:lpstr>Calibri</vt:lpstr>
      <vt:lpstr>Cambria Math</vt:lpstr>
      <vt:lpstr>Century Schoolbook</vt:lpstr>
      <vt:lpstr>Times New Roman</vt:lpstr>
      <vt:lpstr>Wingdings</vt:lpstr>
      <vt:lpstr>Wingdings 2</vt:lpstr>
      <vt:lpstr>Эркер</vt:lpstr>
      <vt:lpstr>Әл-Фараби атындағы Қазақ ұлттық университеті Химия және химиялық технология факультеті</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Әль-Фараби атындағы Қазақ Ұлттық университеті Химия және химиялық технология факультеті</dc:title>
  <dc:creator>1</dc:creator>
  <cp:lastModifiedBy>Akmaral Ismailova</cp:lastModifiedBy>
  <cp:revision>234</cp:revision>
  <dcterms:created xsi:type="dcterms:W3CDTF">2012-02-27T19:01:21Z</dcterms:created>
  <dcterms:modified xsi:type="dcterms:W3CDTF">2024-03-26T03:03:13Z</dcterms:modified>
</cp:coreProperties>
</file>