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16"/>
  </p:notesMasterIdLst>
  <p:handoutMasterIdLst>
    <p:handoutMasterId r:id="rId17"/>
  </p:handoutMasterIdLst>
  <p:sldIdLst>
    <p:sldId id="292" r:id="rId4"/>
    <p:sldId id="283" r:id="rId5"/>
    <p:sldId id="291" r:id="rId6"/>
    <p:sldId id="284" r:id="rId7"/>
    <p:sldId id="297" r:id="rId8"/>
    <p:sldId id="298" r:id="rId9"/>
    <p:sldId id="299" r:id="rId10"/>
    <p:sldId id="301" r:id="rId11"/>
    <p:sldId id="300" r:id="rId12"/>
    <p:sldId id="302" r:id="rId13"/>
    <p:sldId id="303" r:id="rId14"/>
    <p:sldId id="296" r:id="rId15"/>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1" autoAdjust="0"/>
  </p:normalViewPr>
  <p:slideViewPr>
    <p:cSldViewPr snapToGrid="0">
      <p:cViewPr>
        <p:scale>
          <a:sx n="66" d="100"/>
          <a:sy n="66" d="100"/>
        </p:scale>
        <p:origin x="816" y="17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88AD4-C152-4400-B021-D604F5ED63F1}"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ru-RU"/>
        </a:p>
      </dgm:t>
    </dgm:pt>
    <dgm:pt modelId="{B3C60616-4792-4B88-A6AE-7961F3065449}">
      <dgm:prSet custT="1"/>
      <dgm:spPr/>
      <dgm:t>
        <a:bodyPr/>
        <a:lstStyle/>
        <a:p>
          <a:pPr rtl="0"/>
          <a:r>
            <a:rPr lang="ru-RU" sz="1400" b="1" kern="0" baseline="0" dirty="0" err="1" smtClean="0">
              <a:solidFill>
                <a:schemeClr val="accent1"/>
              </a:solidFill>
            </a:rPr>
            <a:t>Математикалық</a:t>
          </a:r>
          <a:r>
            <a:rPr lang="ru-RU" sz="1400" b="1" kern="0" baseline="0" dirty="0" smtClean="0">
              <a:solidFill>
                <a:schemeClr val="accent1"/>
              </a:solidFill>
            </a:rPr>
            <a:t> статистика </a:t>
          </a:r>
          <a:r>
            <a:rPr lang="ru-RU" sz="1400" b="1" kern="0" baseline="0" dirty="0" err="1" smtClean="0">
              <a:solidFill>
                <a:schemeClr val="accent1"/>
              </a:solidFill>
            </a:rPr>
            <a:t>және</a:t>
          </a:r>
          <a:r>
            <a:rPr lang="ru-RU" sz="1400" b="1" kern="0" baseline="0" dirty="0" smtClean="0">
              <a:solidFill>
                <a:schemeClr val="accent1"/>
              </a:solidFill>
            </a:rPr>
            <a:t> </a:t>
          </a:r>
          <a:r>
            <a:rPr lang="ru-RU" sz="1400" b="1" kern="0" baseline="0" dirty="0" err="1" smtClean="0">
              <a:solidFill>
                <a:schemeClr val="accent1"/>
              </a:solidFill>
            </a:rPr>
            <a:t>ықтималдық</a:t>
          </a:r>
          <a:r>
            <a:rPr lang="ru-RU" sz="1400" b="1" kern="0" baseline="0" dirty="0" smtClean="0">
              <a:solidFill>
                <a:schemeClr val="accent1"/>
              </a:solidFill>
            </a:rPr>
            <a:t> теория </a:t>
          </a:r>
          <a:r>
            <a:rPr lang="ru-RU" sz="1400" b="1" kern="0" baseline="0" dirty="0" err="1" smtClean="0">
              <a:solidFill>
                <a:schemeClr val="accent1"/>
              </a:solidFill>
            </a:rPr>
            <a:t>әдістері</a:t>
          </a:r>
          <a:r>
            <a:rPr lang="ru-RU" sz="1400" b="1" kern="0" baseline="0" dirty="0" smtClean="0">
              <a:solidFill>
                <a:schemeClr val="accent1"/>
              </a:solidFill>
            </a:rPr>
            <a:t> </a:t>
          </a:r>
          <a:r>
            <a:rPr lang="ru-RU" sz="1400" b="1" kern="0" baseline="0" dirty="0" err="1" smtClean="0">
              <a:solidFill>
                <a:schemeClr val="accent1"/>
              </a:solidFill>
            </a:rPr>
            <a:t>пайдаланылады</a:t>
          </a:r>
          <a:r>
            <a:rPr lang="ru-RU" sz="1400" b="1" kern="0" baseline="0" dirty="0" smtClean="0">
              <a:solidFill>
                <a:schemeClr val="accent1"/>
              </a:solidFill>
            </a:rPr>
            <a:t>:</a:t>
          </a:r>
          <a:endParaRPr lang="ru-RU" sz="1400" b="1" kern="0" baseline="0" dirty="0">
            <a:solidFill>
              <a:schemeClr val="accent1"/>
            </a:solidFill>
          </a:endParaRPr>
        </a:p>
      </dgm:t>
    </dgm:pt>
    <dgm:pt modelId="{95C1C6CB-EC10-435B-8E63-01BA09D827BD}" type="parTrans" cxnId="{5A07A0D7-3139-4AF0-81EC-8EE10EA36F47}">
      <dgm:prSet/>
      <dgm:spPr/>
      <dgm:t>
        <a:bodyPr/>
        <a:lstStyle/>
        <a:p>
          <a:endParaRPr lang="ru-RU" sz="1400" kern="0" baseline="0"/>
        </a:p>
      </dgm:t>
    </dgm:pt>
    <dgm:pt modelId="{12818010-4000-4269-BA1E-EB3874A4AE7C}" type="sibTrans" cxnId="{5A07A0D7-3139-4AF0-81EC-8EE10EA36F47}">
      <dgm:prSet/>
      <dgm:spPr/>
      <dgm:t>
        <a:bodyPr/>
        <a:lstStyle/>
        <a:p>
          <a:endParaRPr lang="ru-RU" sz="1400" kern="0" baseline="0"/>
        </a:p>
      </dgm:t>
    </dgm:pt>
    <dgm:pt modelId="{0B593658-4475-4864-826D-E565F57CCFF1}">
      <dgm:prSet custT="1"/>
      <dgm:spPr/>
      <dgm:t>
        <a:bodyPr/>
        <a:lstStyle/>
        <a:p>
          <a:pPr rtl="0"/>
          <a:r>
            <a:rPr lang="ru-RU" sz="1400" kern="0" baseline="0" dirty="0" err="1" smtClean="0"/>
            <a:t>гидрологиялық</a:t>
          </a:r>
          <a:r>
            <a:rPr lang="ru-RU" sz="1400" kern="0" baseline="0" dirty="0" smtClean="0"/>
            <a:t>, су </a:t>
          </a:r>
          <a:r>
            <a:rPr lang="ru-RU" sz="1400" kern="0" baseline="0" dirty="0" err="1" smtClean="0"/>
            <a:t>шаруашылықтық</a:t>
          </a:r>
          <a:r>
            <a:rPr lang="ru-RU" sz="1400" kern="0" baseline="0" dirty="0" smtClean="0"/>
            <a:t> </a:t>
          </a:r>
          <a:r>
            <a:rPr lang="ru-RU" sz="1400" kern="0" baseline="0" dirty="0" err="1" smtClean="0"/>
            <a:t>және</a:t>
          </a:r>
          <a:r>
            <a:rPr lang="ru-RU" sz="1400" kern="0" baseline="0" dirty="0" smtClean="0"/>
            <a:t> </a:t>
          </a:r>
          <a:r>
            <a:rPr lang="ru-RU" sz="1400" kern="0" baseline="0" dirty="0" err="1" smtClean="0"/>
            <a:t>гидроэнергетикалық</a:t>
          </a:r>
          <a:r>
            <a:rPr lang="ru-RU" sz="1400" kern="0" baseline="0" dirty="0" smtClean="0"/>
            <a:t> </a:t>
          </a:r>
          <a:r>
            <a:rPr lang="ru-RU" sz="1400" kern="0" baseline="0" dirty="0" err="1" smtClean="0"/>
            <a:t>есептерді</a:t>
          </a:r>
          <a:r>
            <a:rPr lang="ru-RU" sz="1400" kern="0" baseline="0" dirty="0" smtClean="0"/>
            <a:t> </a:t>
          </a:r>
          <a:r>
            <a:rPr lang="ru-RU" sz="1400" kern="0" baseline="0" dirty="0" err="1" smtClean="0"/>
            <a:t>жүргізу</a:t>
          </a:r>
          <a:r>
            <a:rPr lang="ru-RU" sz="1400" kern="0" baseline="0" dirty="0" smtClean="0"/>
            <a:t> </a:t>
          </a:r>
          <a:r>
            <a:rPr lang="ru-RU" sz="1400" kern="0" baseline="0" dirty="0" err="1" smtClean="0"/>
            <a:t>кезінде</a:t>
          </a:r>
          <a:r>
            <a:rPr lang="ru-RU" sz="1400" kern="0" baseline="0" dirty="0" smtClean="0"/>
            <a:t>;</a:t>
          </a:r>
          <a:endParaRPr lang="ru-RU" sz="1400" kern="0" baseline="0" dirty="0"/>
        </a:p>
      </dgm:t>
    </dgm:pt>
    <dgm:pt modelId="{D285A4D4-9F2B-43E4-982A-E8F545EB56A6}" type="parTrans" cxnId="{27F4B582-C2D5-44AE-BA2B-158A0D4A5FFD}">
      <dgm:prSet/>
      <dgm:spPr/>
      <dgm:t>
        <a:bodyPr/>
        <a:lstStyle/>
        <a:p>
          <a:endParaRPr lang="ru-RU" sz="1400" kern="0" baseline="0"/>
        </a:p>
      </dgm:t>
    </dgm:pt>
    <dgm:pt modelId="{2306D05F-3A75-4A5C-8A38-1C4DA71BD357}" type="sibTrans" cxnId="{27F4B582-C2D5-44AE-BA2B-158A0D4A5FFD}">
      <dgm:prSet/>
      <dgm:spPr/>
      <dgm:t>
        <a:bodyPr/>
        <a:lstStyle/>
        <a:p>
          <a:endParaRPr lang="ru-RU" sz="1400" kern="0" baseline="0"/>
        </a:p>
      </dgm:t>
    </dgm:pt>
    <dgm:pt modelId="{46681FBC-D051-4CD4-AABE-DF52E55A4822}">
      <dgm:prSet custT="1"/>
      <dgm:spPr/>
      <dgm:t>
        <a:bodyPr/>
        <a:lstStyle/>
        <a:p>
          <a:pPr rtl="0"/>
          <a:r>
            <a:rPr lang="ru-RU" sz="1400" kern="0" baseline="0" dirty="0" err="1" smtClean="0"/>
            <a:t>гидрологиялық</a:t>
          </a:r>
          <a:r>
            <a:rPr lang="ru-RU" sz="1400" kern="0" baseline="0" dirty="0" smtClean="0"/>
            <a:t> </a:t>
          </a:r>
          <a:r>
            <a:rPr lang="ru-RU" sz="1400" kern="0" baseline="0" dirty="0" err="1" smtClean="0"/>
            <a:t>болжамдарды</a:t>
          </a:r>
          <a:r>
            <a:rPr lang="ru-RU" sz="1400" kern="0" baseline="0" dirty="0" smtClean="0"/>
            <a:t> </a:t>
          </a:r>
          <a:r>
            <a:rPr lang="ru-RU" sz="1400" kern="0" baseline="0" dirty="0" err="1" smtClean="0"/>
            <a:t>құрастыру</a:t>
          </a:r>
          <a:r>
            <a:rPr lang="ru-RU" sz="1400" kern="0" baseline="0" dirty="0" smtClean="0"/>
            <a:t> </a:t>
          </a:r>
          <a:r>
            <a:rPr lang="ru-RU" sz="1400" kern="0" baseline="0" dirty="0" err="1" smtClean="0"/>
            <a:t>кезінде</a:t>
          </a:r>
          <a:r>
            <a:rPr lang="ru-RU" sz="1400" kern="0" baseline="0" dirty="0" smtClean="0"/>
            <a:t>;</a:t>
          </a:r>
          <a:endParaRPr lang="ru-RU" sz="1400" kern="0" baseline="0" dirty="0"/>
        </a:p>
      </dgm:t>
    </dgm:pt>
    <dgm:pt modelId="{29B6C45B-E151-450D-A2EF-DB35928FB172}" type="parTrans" cxnId="{EE4C721C-E6A6-42B9-928D-053081378F9D}">
      <dgm:prSet/>
      <dgm:spPr/>
      <dgm:t>
        <a:bodyPr/>
        <a:lstStyle/>
        <a:p>
          <a:endParaRPr lang="ru-RU" sz="1400" kern="0" baseline="0"/>
        </a:p>
      </dgm:t>
    </dgm:pt>
    <dgm:pt modelId="{3FC2D43D-7052-4977-836D-1C0D00D79E90}" type="sibTrans" cxnId="{EE4C721C-E6A6-42B9-928D-053081378F9D}">
      <dgm:prSet/>
      <dgm:spPr/>
      <dgm:t>
        <a:bodyPr/>
        <a:lstStyle/>
        <a:p>
          <a:endParaRPr lang="ru-RU" sz="1400" kern="0" baseline="0"/>
        </a:p>
      </dgm:t>
    </dgm:pt>
    <dgm:pt modelId="{A75418EB-954F-478F-BD54-0C3E1F27EE34}">
      <dgm:prSet custT="1"/>
      <dgm:spPr/>
      <dgm:t>
        <a:bodyPr/>
        <a:lstStyle/>
        <a:p>
          <a:pPr rtl="0"/>
          <a:r>
            <a:rPr lang="ru-RU" sz="1400" kern="0" baseline="0" dirty="0" err="1" smtClean="0"/>
            <a:t>экологиялық</a:t>
          </a:r>
          <a:r>
            <a:rPr lang="ru-RU" sz="1400" kern="0" baseline="0" dirty="0" smtClean="0"/>
            <a:t> мониторинг </a:t>
          </a:r>
          <a:r>
            <a:rPr lang="ru-RU" sz="1400" kern="0" baseline="0" dirty="0" err="1" smtClean="0"/>
            <a:t>процесінде</a:t>
          </a:r>
          <a:r>
            <a:rPr lang="ru-RU" sz="1400" kern="0" baseline="0" dirty="0" smtClean="0"/>
            <a:t>;</a:t>
          </a:r>
          <a:endParaRPr lang="ru-RU" sz="1400" kern="0" baseline="0" dirty="0"/>
        </a:p>
      </dgm:t>
    </dgm:pt>
    <dgm:pt modelId="{C33EF7A8-5E10-4847-A76C-726A8DCD3FD9}" type="parTrans" cxnId="{05AF693A-1750-414F-83DA-41A77B0D8FD0}">
      <dgm:prSet/>
      <dgm:spPr/>
      <dgm:t>
        <a:bodyPr/>
        <a:lstStyle/>
        <a:p>
          <a:endParaRPr lang="ru-RU" sz="1400" kern="0" baseline="0"/>
        </a:p>
      </dgm:t>
    </dgm:pt>
    <dgm:pt modelId="{CCD5D771-9F8D-4025-A568-FB9ABD171FF7}" type="sibTrans" cxnId="{05AF693A-1750-414F-83DA-41A77B0D8FD0}">
      <dgm:prSet/>
      <dgm:spPr/>
      <dgm:t>
        <a:bodyPr/>
        <a:lstStyle/>
        <a:p>
          <a:endParaRPr lang="ru-RU" sz="1400" kern="0" baseline="0"/>
        </a:p>
      </dgm:t>
    </dgm:pt>
    <dgm:pt modelId="{97931B9F-8FEC-4745-8178-6D5DD44A9FAA}">
      <dgm:prSet custT="1"/>
      <dgm:spPr/>
      <dgm:t>
        <a:bodyPr/>
        <a:lstStyle/>
        <a:p>
          <a:pPr rtl="0"/>
          <a:r>
            <a:rPr lang="ru-RU" sz="1400" kern="0" baseline="0" dirty="0" smtClean="0"/>
            <a:t>су </a:t>
          </a:r>
          <a:r>
            <a:rPr lang="ru-RU" sz="1400" kern="0" baseline="0" dirty="0" err="1" smtClean="0"/>
            <a:t>шаруашылығы</a:t>
          </a:r>
          <a:r>
            <a:rPr lang="ru-RU" sz="1400" kern="0" baseline="0" dirty="0" smtClean="0"/>
            <a:t> </a:t>
          </a:r>
          <a:r>
            <a:rPr lang="ru-RU" sz="1400" kern="0" baseline="0" dirty="0" err="1" smtClean="0"/>
            <a:t>жобаларының</a:t>
          </a:r>
          <a:r>
            <a:rPr lang="ru-RU" sz="1400" kern="0" baseline="0" dirty="0" smtClean="0"/>
            <a:t> </a:t>
          </a:r>
          <a:r>
            <a:rPr lang="ru-RU" sz="1400" kern="0" baseline="0" dirty="0" err="1" smtClean="0"/>
            <a:t>экономикалық</a:t>
          </a:r>
          <a:r>
            <a:rPr lang="ru-RU" sz="1400" kern="0" baseline="0" dirty="0" smtClean="0"/>
            <a:t> </a:t>
          </a:r>
          <a:r>
            <a:rPr lang="ru-RU" sz="1400" kern="0" baseline="0" dirty="0" err="1" smtClean="0"/>
            <a:t>тиімділігін</a:t>
          </a:r>
          <a:r>
            <a:rPr lang="ru-RU" sz="1400" kern="0" baseline="0" dirty="0" smtClean="0"/>
            <a:t> </a:t>
          </a:r>
          <a:r>
            <a:rPr lang="ru-RU" sz="1400" kern="0" baseline="0" dirty="0" err="1" smtClean="0"/>
            <a:t>бағалау</a:t>
          </a:r>
          <a:r>
            <a:rPr lang="ru-RU" sz="1400" kern="0" baseline="0" dirty="0" smtClean="0"/>
            <a:t> </a:t>
          </a:r>
          <a:r>
            <a:rPr lang="ru-RU" sz="1400" kern="0" baseline="0" dirty="0" err="1" smtClean="0"/>
            <a:t>кезінде</a:t>
          </a:r>
          <a:r>
            <a:rPr lang="ru-RU" sz="1400" kern="0" baseline="0" dirty="0" smtClean="0"/>
            <a:t> </a:t>
          </a:r>
          <a:r>
            <a:rPr lang="ru-RU" sz="1400" kern="0" baseline="0" dirty="0" err="1" smtClean="0"/>
            <a:t>және</a:t>
          </a:r>
          <a:r>
            <a:rPr lang="ru-RU" sz="1400" kern="0" baseline="0" dirty="0" smtClean="0"/>
            <a:t> т. б. </a:t>
          </a:r>
          <a:endParaRPr lang="ru-RU" sz="1400" kern="0" baseline="0" dirty="0"/>
        </a:p>
      </dgm:t>
    </dgm:pt>
    <dgm:pt modelId="{5EBA40C5-8787-4013-B2D1-48A9C39E64F2}" type="parTrans" cxnId="{FE8E6654-3F7A-4C31-92C5-824E52E01618}">
      <dgm:prSet/>
      <dgm:spPr/>
      <dgm:t>
        <a:bodyPr/>
        <a:lstStyle/>
        <a:p>
          <a:endParaRPr lang="ru-RU" sz="1400" kern="0" baseline="0"/>
        </a:p>
      </dgm:t>
    </dgm:pt>
    <dgm:pt modelId="{FBCBD6C7-8C47-4478-8DF0-D2166ADD6FC6}" type="sibTrans" cxnId="{FE8E6654-3F7A-4C31-92C5-824E52E01618}">
      <dgm:prSet/>
      <dgm:spPr/>
      <dgm:t>
        <a:bodyPr/>
        <a:lstStyle/>
        <a:p>
          <a:endParaRPr lang="ru-RU" sz="1400" kern="0" baseline="0"/>
        </a:p>
      </dgm:t>
    </dgm:pt>
    <dgm:pt modelId="{8C8D85AE-491D-4E00-8692-4AAF08629A57}" type="pres">
      <dgm:prSet presAssocID="{F9988AD4-C152-4400-B021-D604F5ED63F1}" presName="Name0" presStyleCnt="0">
        <dgm:presLayoutVars>
          <dgm:dir/>
          <dgm:resizeHandles/>
        </dgm:presLayoutVars>
      </dgm:prSet>
      <dgm:spPr/>
    </dgm:pt>
    <dgm:pt modelId="{57D5BB48-FE48-4C40-B1E1-70460C825085}" type="pres">
      <dgm:prSet presAssocID="{B3C60616-4792-4B88-A6AE-7961F3065449}" presName="compNode" presStyleCnt="0"/>
      <dgm:spPr/>
    </dgm:pt>
    <dgm:pt modelId="{28B3F358-FDF2-4415-BD7C-4A2AEFC71893}" type="pres">
      <dgm:prSet presAssocID="{B3C60616-4792-4B88-A6AE-7961F3065449}" presName="dummyConnPt" presStyleCnt="0"/>
      <dgm:spPr/>
    </dgm:pt>
    <dgm:pt modelId="{C4E4F289-85D8-4EB6-9CD1-91D65C7AB621}" type="pres">
      <dgm:prSet presAssocID="{B3C60616-4792-4B88-A6AE-7961F3065449}" presName="node" presStyleLbl="node1" presStyleIdx="0" presStyleCnt="5">
        <dgm:presLayoutVars>
          <dgm:bulletEnabled val="1"/>
        </dgm:presLayoutVars>
      </dgm:prSet>
      <dgm:spPr/>
    </dgm:pt>
    <dgm:pt modelId="{83AE1021-A60C-4881-B555-23812ECD2D6B}" type="pres">
      <dgm:prSet presAssocID="{12818010-4000-4269-BA1E-EB3874A4AE7C}" presName="sibTrans" presStyleLbl="bgSibTrans2D1" presStyleIdx="0" presStyleCnt="4"/>
      <dgm:spPr/>
    </dgm:pt>
    <dgm:pt modelId="{C0ADB7CB-CB86-4341-B1F7-22A00F79B052}" type="pres">
      <dgm:prSet presAssocID="{0B593658-4475-4864-826D-E565F57CCFF1}" presName="compNode" presStyleCnt="0"/>
      <dgm:spPr/>
    </dgm:pt>
    <dgm:pt modelId="{03F12C31-A06E-4940-9B04-85631C24B2B8}" type="pres">
      <dgm:prSet presAssocID="{0B593658-4475-4864-826D-E565F57CCFF1}" presName="dummyConnPt" presStyleCnt="0"/>
      <dgm:spPr/>
    </dgm:pt>
    <dgm:pt modelId="{B7EDA00D-C568-4B15-917F-11C3A6E9350D}" type="pres">
      <dgm:prSet presAssocID="{0B593658-4475-4864-826D-E565F57CCFF1}" presName="node" presStyleLbl="node1" presStyleIdx="1" presStyleCnt="5">
        <dgm:presLayoutVars>
          <dgm:bulletEnabled val="1"/>
        </dgm:presLayoutVars>
      </dgm:prSet>
      <dgm:spPr/>
    </dgm:pt>
    <dgm:pt modelId="{511D71CD-58DC-49D0-9A40-0C40FC8EC341}" type="pres">
      <dgm:prSet presAssocID="{2306D05F-3A75-4A5C-8A38-1C4DA71BD357}" presName="sibTrans" presStyleLbl="bgSibTrans2D1" presStyleIdx="1" presStyleCnt="4"/>
      <dgm:spPr/>
    </dgm:pt>
    <dgm:pt modelId="{97258F98-A99D-48A7-9748-B2C7598221E1}" type="pres">
      <dgm:prSet presAssocID="{46681FBC-D051-4CD4-AABE-DF52E55A4822}" presName="compNode" presStyleCnt="0"/>
      <dgm:spPr/>
    </dgm:pt>
    <dgm:pt modelId="{3C590850-7411-46B2-A0E4-4FAD467FEC3F}" type="pres">
      <dgm:prSet presAssocID="{46681FBC-D051-4CD4-AABE-DF52E55A4822}" presName="dummyConnPt" presStyleCnt="0"/>
      <dgm:spPr/>
    </dgm:pt>
    <dgm:pt modelId="{BF04EEEE-A365-4C6E-B790-DC59A998E05D}" type="pres">
      <dgm:prSet presAssocID="{46681FBC-D051-4CD4-AABE-DF52E55A4822}" presName="node" presStyleLbl="node1" presStyleIdx="2" presStyleCnt="5">
        <dgm:presLayoutVars>
          <dgm:bulletEnabled val="1"/>
        </dgm:presLayoutVars>
      </dgm:prSet>
      <dgm:spPr/>
    </dgm:pt>
    <dgm:pt modelId="{8C5C2F91-1620-48E3-9F3B-AB43F60685BB}" type="pres">
      <dgm:prSet presAssocID="{3FC2D43D-7052-4977-836D-1C0D00D79E90}" presName="sibTrans" presStyleLbl="bgSibTrans2D1" presStyleIdx="2" presStyleCnt="4"/>
      <dgm:spPr/>
    </dgm:pt>
    <dgm:pt modelId="{B939B54B-2264-4187-823B-37AB531A81D1}" type="pres">
      <dgm:prSet presAssocID="{A75418EB-954F-478F-BD54-0C3E1F27EE34}" presName="compNode" presStyleCnt="0"/>
      <dgm:spPr/>
    </dgm:pt>
    <dgm:pt modelId="{434746ED-D855-45CB-89EE-700F93242739}" type="pres">
      <dgm:prSet presAssocID="{A75418EB-954F-478F-BD54-0C3E1F27EE34}" presName="dummyConnPt" presStyleCnt="0"/>
      <dgm:spPr/>
    </dgm:pt>
    <dgm:pt modelId="{12F298B0-AFF7-47F7-BAA7-3BA41CB8DA59}" type="pres">
      <dgm:prSet presAssocID="{A75418EB-954F-478F-BD54-0C3E1F27EE34}" presName="node" presStyleLbl="node1" presStyleIdx="3" presStyleCnt="5">
        <dgm:presLayoutVars>
          <dgm:bulletEnabled val="1"/>
        </dgm:presLayoutVars>
      </dgm:prSet>
      <dgm:spPr/>
    </dgm:pt>
    <dgm:pt modelId="{5732DFC8-4D26-4A39-A3D4-FE7F31475403}" type="pres">
      <dgm:prSet presAssocID="{CCD5D771-9F8D-4025-A568-FB9ABD171FF7}" presName="sibTrans" presStyleLbl="bgSibTrans2D1" presStyleIdx="3" presStyleCnt="4"/>
      <dgm:spPr/>
    </dgm:pt>
    <dgm:pt modelId="{F31D1CFB-A6EB-44CE-8A47-EE221F50C10B}" type="pres">
      <dgm:prSet presAssocID="{97931B9F-8FEC-4745-8178-6D5DD44A9FAA}" presName="compNode" presStyleCnt="0"/>
      <dgm:spPr/>
    </dgm:pt>
    <dgm:pt modelId="{19AF1F26-9964-4715-B855-91841D31ED25}" type="pres">
      <dgm:prSet presAssocID="{97931B9F-8FEC-4745-8178-6D5DD44A9FAA}" presName="dummyConnPt" presStyleCnt="0"/>
      <dgm:spPr/>
    </dgm:pt>
    <dgm:pt modelId="{20D8E69A-AE2A-4714-B62A-6133AE70FB0A}" type="pres">
      <dgm:prSet presAssocID="{97931B9F-8FEC-4745-8178-6D5DD44A9FAA}" presName="node" presStyleLbl="node1" presStyleIdx="4" presStyleCnt="5" custLinFactNeighborX="6231">
        <dgm:presLayoutVars>
          <dgm:bulletEnabled val="1"/>
        </dgm:presLayoutVars>
      </dgm:prSet>
      <dgm:spPr/>
    </dgm:pt>
  </dgm:ptLst>
  <dgm:cxnLst>
    <dgm:cxn modelId="{83FE3425-0C0D-403B-8C63-799F568F8704}" type="presOf" srcId="{F9988AD4-C152-4400-B021-D604F5ED63F1}" destId="{8C8D85AE-491D-4E00-8692-4AAF08629A57}" srcOrd="0" destOrd="0" presId="urn:microsoft.com/office/officeart/2005/8/layout/bProcess4"/>
    <dgm:cxn modelId="{D9570B2F-8D99-4510-BC3B-57C162F1A53C}" type="presOf" srcId="{B3C60616-4792-4B88-A6AE-7961F3065449}" destId="{C4E4F289-85D8-4EB6-9CD1-91D65C7AB621}" srcOrd="0" destOrd="0" presId="urn:microsoft.com/office/officeart/2005/8/layout/bProcess4"/>
    <dgm:cxn modelId="{40C3A03D-5CE0-4428-8D6B-68A381F77FF2}" type="presOf" srcId="{A75418EB-954F-478F-BD54-0C3E1F27EE34}" destId="{12F298B0-AFF7-47F7-BAA7-3BA41CB8DA59}" srcOrd="0" destOrd="0" presId="urn:microsoft.com/office/officeart/2005/8/layout/bProcess4"/>
    <dgm:cxn modelId="{26CF1A97-BC9A-4068-B10F-82D3335EE7AB}" type="presOf" srcId="{97931B9F-8FEC-4745-8178-6D5DD44A9FAA}" destId="{20D8E69A-AE2A-4714-B62A-6133AE70FB0A}" srcOrd="0" destOrd="0" presId="urn:microsoft.com/office/officeart/2005/8/layout/bProcess4"/>
    <dgm:cxn modelId="{1EA1C885-79CB-4EFC-8495-E4B2B4E1F5F5}" type="presOf" srcId="{CCD5D771-9F8D-4025-A568-FB9ABD171FF7}" destId="{5732DFC8-4D26-4A39-A3D4-FE7F31475403}" srcOrd="0" destOrd="0" presId="urn:microsoft.com/office/officeart/2005/8/layout/bProcess4"/>
    <dgm:cxn modelId="{FE8E6654-3F7A-4C31-92C5-824E52E01618}" srcId="{F9988AD4-C152-4400-B021-D604F5ED63F1}" destId="{97931B9F-8FEC-4745-8178-6D5DD44A9FAA}" srcOrd="4" destOrd="0" parTransId="{5EBA40C5-8787-4013-B2D1-48A9C39E64F2}" sibTransId="{FBCBD6C7-8C47-4478-8DF0-D2166ADD6FC6}"/>
    <dgm:cxn modelId="{D8E60B0E-82DA-4FD3-9055-B34293C862FB}" type="presOf" srcId="{3FC2D43D-7052-4977-836D-1C0D00D79E90}" destId="{8C5C2F91-1620-48E3-9F3B-AB43F60685BB}" srcOrd="0" destOrd="0" presId="urn:microsoft.com/office/officeart/2005/8/layout/bProcess4"/>
    <dgm:cxn modelId="{EE4C721C-E6A6-42B9-928D-053081378F9D}" srcId="{F9988AD4-C152-4400-B021-D604F5ED63F1}" destId="{46681FBC-D051-4CD4-AABE-DF52E55A4822}" srcOrd="2" destOrd="0" parTransId="{29B6C45B-E151-450D-A2EF-DB35928FB172}" sibTransId="{3FC2D43D-7052-4977-836D-1C0D00D79E90}"/>
    <dgm:cxn modelId="{B922A641-6A42-4D14-A81D-BDB60E8DD2B0}" type="presOf" srcId="{46681FBC-D051-4CD4-AABE-DF52E55A4822}" destId="{BF04EEEE-A365-4C6E-B790-DC59A998E05D}" srcOrd="0" destOrd="0" presId="urn:microsoft.com/office/officeart/2005/8/layout/bProcess4"/>
    <dgm:cxn modelId="{9EA2AB65-BE3E-445D-A651-D1486E782F7A}" type="presOf" srcId="{12818010-4000-4269-BA1E-EB3874A4AE7C}" destId="{83AE1021-A60C-4881-B555-23812ECD2D6B}" srcOrd="0" destOrd="0" presId="urn:microsoft.com/office/officeart/2005/8/layout/bProcess4"/>
    <dgm:cxn modelId="{5A07A0D7-3139-4AF0-81EC-8EE10EA36F47}" srcId="{F9988AD4-C152-4400-B021-D604F5ED63F1}" destId="{B3C60616-4792-4B88-A6AE-7961F3065449}" srcOrd="0" destOrd="0" parTransId="{95C1C6CB-EC10-435B-8E63-01BA09D827BD}" sibTransId="{12818010-4000-4269-BA1E-EB3874A4AE7C}"/>
    <dgm:cxn modelId="{7E24D7EF-380F-4832-B06D-55756E2D7999}" type="presOf" srcId="{0B593658-4475-4864-826D-E565F57CCFF1}" destId="{B7EDA00D-C568-4B15-917F-11C3A6E9350D}" srcOrd="0" destOrd="0" presId="urn:microsoft.com/office/officeart/2005/8/layout/bProcess4"/>
    <dgm:cxn modelId="{CF260563-EF3B-4BCF-B49A-A1C8BD95C4B8}" type="presOf" srcId="{2306D05F-3A75-4A5C-8A38-1C4DA71BD357}" destId="{511D71CD-58DC-49D0-9A40-0C40FC8EC341}" srcOrd="0" destOrd="0" presId="urn:microsoft.com/office/officeart/2005/8/layout/bProcess4"/>
    <dgm:cxn modelId="{27F4B582-C2D5-44AE-BA2B-158A0D4A5FFD}" srcId="{F9988AD4-C152-4400-B021-D604F5ED63F1}" destId="{0B593658-4475-4864-826D-E565F57CCFF1}" srcOrd="1" destOrd="0" parTransId="{D285A4D4-9F2B-43E4-982A-E8F545EB56A6}" sibTransId="{2306D05F-3A75-4A5C-8A38-1C4DA71BD357}"/>
    <dgm:cxn modelId="{05AF693A-1750-414F-83DA-41A77B0D8FD0}" srcId="{F9988AD4-C152-4400-B021-D604F5ED63F1}" destId="{A75418EB-954F-478F-BD54-0C3E1F27EE34}" srcOrd="3" destOrd="0" parTransId="{C33EF7A8-5E10-4847-A76C-726A8DCD3FD9}" sibTransId="{CCD5D771-9F8D-4025-A568-FB9ABD171FF7}"/>
    <dgm:cxn modelId="{AC6A5999-3BEC-41BF-9F19-BC85996FAD9B}" type="presParOf" srcId="{8C8D85AE-491D-4E00-8692-4AAF08629A57}" destId="{57D5BB48-FE48-4C40-B1E1-70460C825085}" srcOrd="0" destOrd="0" presId="urn:microsoft.com/office/officeart/2005/8/layout/bProcess4"/>
    <dgm:cxn modelId="{4ACEA721-E91D-459C-9FD2-AD76D99C10FF}" type="presParOf" srcId="{57D5BB48-FE48-4C40-B1E1-70460C825085}" destId="{28B3F358-FDF2-4415-BD7C-4A2AEFC71893}" srcOrd="0" destOrd="0" presId="urn:microsoft.com/office/officeart/2005/8/layout/bProcess4"/>
    <dgm:cxn modelId="{02D62573-883B-41A4-99CA-24127871B189}" type="presParOf" srcId="{57D5BB48-FE48-4C40-B1E1-70460C825085}" destId="{C4E4F289-85D8-4EB6-9CD1-91D65C7AB621}" srcOrd="1" destOrd="0" presId="urn:microsoft.com/office/officeart/2005/8/layout/bProcess4"/>
    <dgm:cxn modelId="{2795D40F-4394-4E1C-8FD4-255C0A0008FE}" type="presParOf" srcId="{8C8D85AE-491D-4E00-8692-4AAF08629A57}" destId="{83AE1021-A60C-4881-B555-23812ECD2D6B}" srcOrd="1" destOrd="0" presId="urn:microsoft.com/office/officeart/2005/8/layout/bProcess4"/>
    <dgm:cxn modelId="{CA0BDD8B-F595-456D-BE5C-B46D2C5F70DC}" type="presParOf" srcId="{8C8D85AE-491D-4E00-8692-4AAF08629A57}" destId="{C0ADB7CB-CB86-4341-B1F7-22A00F79B052}" srcOrd="2" destOrd="0" presId="urn:microsoft.com/office/officeart/2005/8/layout/bProcess4"/>
    <dgm:cxn modelId="{88221B35-59D3-4164-A7C9-9ABDEFE541C6}" type="presParOf" srcId="{C0ADB7CB-CB86-4341-B1F7-22A00F79B052}" destId="{03F12C31-A06E-4940-9B04-85631C24B2B8}" srcOrd="0" destOrd="0" presId="urn:microsoft.com/office/officeart/2005/8/layout/bProcess4"/>
    <dgm:cxn modelId="{D929BA1E-CD76-43A9-A082-9803E644F02F}" type="presParOf" srcId="{C0ADB7CB-CB86-4341-B1F7-22A00F79B052}" destId="{B7EDA00D-C568-4B15-917F-11C3A6E9350D}" srcOrd="1" destOrd="0" presId="urn:microsoft.com/office/officeart/2005/8/layout/bProcess4"/>
    <dgm:cxn modelId="{C04A8E44-6ADF-4AE3-85C0-D8614FF7A643}" type="presParOf" srcId="{8C8D85AE-491D-4E00-8692-4AAF08629A57}" destId="{511D71CD-58DC-49D0-9A40-0C40FC8EC341}" srcOrd="3" destOrd="0" presId="urn:microsoft.com/office/officeart/2005/8/layout/bProcess4"/>
    <dgm:cxn modelId="{F5BF096D-F9B5-4E0D-9538-565EA8D98091}" type="presParOf" srcId="{8C8D85AE-491D-4E00-8692-4AAF08629A57}" destId="{97258F98-A99D-48A7-9748-B2C7598221E1}" srcOrd="4" destOrd="0" presId="urn:microsoft.com/office/officeart/2005/8/layout/bProcess4"/>
    <dgm:cxn modelId="{215DD8E3-0E1B-4DE9-8461-CEB1249FF35E}" type="presParOf" srcId="{97258F98-A99D-48A7-9748-B2C7598221E1}" destId="{3C590850-7411-46B2-A0E4-4FAD467FEC3F}" srcOrd="0" destOrd="0" presId="urn:microsoft.com/office/officeart/2005/8/layout/bProcess4"/>
    <dgm:cxn modelId="{E13BB041-0378-4DF1-8D17-5D3428AED159}" type="presParOf" srcId="{97258F98-A99D-48A7-9748-B2C7598221E1}" destId="{BF04EEEE-A365-4C6E-B790-DC59A998E05D}" srcOrd="1" destOrd="0" presId="urn:microsoft.com/office/officeart/2005/8/layout/bProcess4"/>
    <dgm:cxn modelId="{5C86D227-EB71-4247-A2B7-1B54377A900F}" type="presParOf" srcId="{8C8D85AE-491D-4E00-8692-4AAF08629A57}" destId="{8C5C2F91-1620-48E3-9F3B-AB43F60685BB}" srcOrd="5" destOrd="0" presId="urn:microsoft.com/office/officeart/2005/8/layout/bProcess4"/>
    <dgm:cxn modelId="{E7BFDB74-E12A-4197-8555-765F7D5F58AD}" type="presParOf" srcId="{8C8D85AE-491D-4E00-8692-4AAF08629A57}" destId="{B939B54B-2264-4187-823B-37AB531A81D1}" srcOrd="6" destOrd="0" presId="urn:microsoft.com/office/officeart/2005/8/layout/bProcess4"/>
    <dgm:cxn modelId="{4A0E7258-6430-41D5-99DA-54F5A3900EA9}" type="presParOf" srcId="{B939B54B-2264-4187-823B-37AB531A81D1}" destId="{434746ED-D855-45CB-89EE-700F93242739}" srcOrd="0" destOrd="0" presId="urn:microsoft.com/office/officeart/2005/8/layout/bProcess4"/>
    <dgm:cxn modelId="{0045A3F0-9087-4705-AEB7-DA11777B2A5C}" type="presParOf" srcId="{B939B54B-2264-4187-823B-37AB531A81D1}" destId="{12F298B0-AFF7-47F7-BAA7-3BA41CB8DA59}" srcOrd="1" destOrd="0" presId="urn:microsoft.com/office/officeart/2005/8/layout/bProcess4"/>
    <dgm:cxn modelId="{01A548F4-A078-4828-8B0F-52C850111AA5}" type="presParOf" srcId="{8C8D85AE-491D-4E00-8692-4AAF08629A57}" destId="{5732DFC8-4D26-4A39-A3D4-FE7F31475403}" srcOrd="7" destOrd="0" presId="urn:microsoft.com/office/officeart/2005/8/layout/bProcess4"/>
    <dgm:cxn modelId="{8D689E1A-29F2-4FAC-9BFE-2AD91D6652CE}" type="presParOf" srcId="{8C8D85AE-491D-4E00-8692-4AAF08629A57}" destId="{F31D1CFB-A6EB-44CE-8A47-EE221F50C10B}" srcOrd="8" destOrd="0" presId="urn:microsoft.com/office/officeart/2005/8/layout/bProcess4"/>
    <dgm:cxn modelId="{9F08BEA6-BE9E-46DA-9810-83F255164556}" type="presParOf" srcId="{F31D1CFB-A6EB-44CE-8A47-EE221F50C10B}" destId="{19AF1F26-9964-4715-B855-91841D31ED25}" srcOrd="0" destOrd="0" presId="urn:microsoft.com/office/officeart/2005/8/layout/bProcess4"/>
    <dgm:cxn modelId="{95892DD1-050E-4FF6-9272-1E87F3A76C2A}" type="presParOf" srcId="{F31D1CFB-A6EB-44CE-8A47-EE221F50C10B}" destId="{20D8E69A-AE2A-4714-B62A-6133AE70FB0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B47EC1-2F1C-4744-8E55-86E119F50C88}"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868E0B75-E353-4B0B-B148-E2694D8F0FF2}">
      <dgm:prSet/>
      <dgm:spPr/>
      <dgm:t>
        <a:bodyPr/>
        <a:lstStyle/>
        <a:p>
          <a:pPr rtl="0"/>
          <a:r>
            <a:rPr lang="ru-RU" b="1" dirty="0" err="1" smtClean="0">
              <a:solidFill>
                <a:schemeClr val="tx1"/>
              </a:solidFill>
            </a:rPr>
            <a:t>Үлестірім</a:t>
          </a:r>
          <a:r>
            <a:rPr lang="ru-RU" b="1" dirty="0" smtClean="0">
              <a:solidFill>
                <a:schemeClr val="tx1"/>
              </a:solidFill>
            </a:rPr>
            <a:t> </a:t>
          </a:r>
          <a:r>
            <a:rPr lang="ru-RU" b="1" dirty="0" err="1" smtClean="0">
              <a:solidFill>
                <a:schemeClr val="tx1"/>
              </a:solidFill>
            </a:rPr>
            <a:t>тығыздығының</a:t>
          </a:r>
          <a:r>
            <a:rPr lang="ru-RU" b="1" dirty="0" smtClean="0">
              <a:solidFill>
                <a:schemeClr val="tx1"/>
              </a:solidFill>
            </a:rPr>
            <a:t> </a:t>
          </a:r>
          <a:r>
            <a:rPr lang="ru-RU" b="1" dirty="0" err="1" smtClean="0">
              <a:solidFill>
                <a:schemeClr val="tx1"/>
              </a:solidFill>
            </a:rPr>
            <a:t>негізгі</a:t>
          </a:r>
          <a:r>
            <a:rPr lang="ru-RU" b="1" dirty="0" smtClean="0">
              <a:solidFill>
                <a:schemeClr val="tx1"/>
              </a:solidFill>
            </a:rPr>
            <a:t> </a:t>
          </a:r>
          <a:r>
            <a:rPr lang="ru-RU" b="1" dirty="0" err="1" smtClean="0">
              <a:solidFill>
                <a:schemeClr val="tx1"/>
              </a:solidFill>
            </a:rPr>
            <a:t>қасиеттері</a:t>
          </a:r>
          <a:r>
            <a:rPr lang="ru-RU" b="1" dirty="0" smtClean="0">
              <a:solidFill>
                <a:schemeClr val="tx1"/>
              </a:solidFill>
            </a:rPr>
            <a:t>: </a:t>
          </a:r>
          <a:endParaRPr lang="ru-RU" b="1" dirty="0">
            <a:solidFill>
              <a:schemeClr val="tx1"/>
            </a:solidFill>
          </a:endParaRPr>
        </a:p>
      </dgm:t>
    </dgm:pt>
    <dgm:pt modelId="{5D0562EA-5568-46B2-ADEF-8FF131137B42}" type="parTrans" cxnId="{4B1D9DE2-50B6-4590-9C27-934E97DB665C}">
      <dgm:prSet/>
      <dgm:spPr/>
      <dgm:t>
        <a:bodyPr/>
        <a:lstStyle/>
        <a:p>
          <a:endParaRPr lang="ru-RU"/>
        </a:p>
      </dgm:t>
    </dgm:pt>
    <dgm:pt modelId="{A75CA1A1-12E9-456F-822C-28398B441DD9}" type="sibTrans" cxnId="{4B1D9DE2-50B6-4590-9C27-934E97DB665C}">
      <dgm:prSet/>
      <dgm:spPr/>
      <dgm:t>
        <a:bodyPr/>
        <a:lstStyle/>
        <a:p>
          <a:endParaRPr lang="ru-RU"/>
        </a:p>
      </dgm:t>
    </dgm:pt>
    <dgm:pt modelId="{5D7AF525-25CD-403E-8B79-E4F054A2BB06}">
      <dgm:prSet/>
      <dgm:spPr/>
      <dgm:t>
        <a:bodyPr/>
        <a:lstStyle/>
        <a:p>
          <a:pPr rtl="0"/>
          <a:r>
            <a:rPr lang="ru-RU" dirty="0" err="1" smtClean="0"/>
            <a:t>үлестірім</a:t>
          </a:r>
          <a:r>
            <a:rPr lang="ru-RU" dirty="0" smtClean="0"/>
            <a:t> </a:t>
          </a:r>
          <a:r>
            <a:rPr lang="ru-RU" dirty="0" err="1" smtClean="0"/>
            <a:t>тығыздығы</a:t>
          </a:r>
          <a:r>
            <a:rPr lang="ru-RU" dirty="0" smtClean="0"/>
            <a:t> </a:t>
          </a:r>
          <a:r>
            <a:rPr lang="ru-RU" dirty="0" err="1" smtClean="0"/>
            <a:t>теріс</a:t>
          </a:r>
          <a:r>
            <a:rPr lang="ru-RU" dirty="0" smtClean="0"/>
            <a:t> функция </a:t>
          </a:r>
          <a:r>
            <a:rPr lang="ru-RU" dirty="0" err="1" smtClean="0"/>
            <a:t>болмайды</a:t>
          </a:r>
          <a:r>
            <a:rPr lang="ru-RU" dirty="0" smtClean="0"/>
            <a:t>, </a:t>
          </a:r>
          <a:r>
            <a:rPr lang="ru-RU" dirty="0" err="1" smtClean="0"/>
            <a:t>яғни</a:t>
          </a:r>
          <a:r>
            <a:rPr lang="ru-RU" dirty="0" smtClean="0"/>
            <a:t> </a:t>
          </a:r>
          <a:r>
            <a:rPr lang="kk-KZ" dirty="0" smtClean="0"/>
            <a:t>f(х)&gt;0;</a:t>
          </a:r>
          <a:endParaRPr lang="ru-RU" dirty="0"/>
        </a:p>
      </dgm:t>
    </dgm:pt>
    <dgm:pt modelId="{2B1A4310-82C2-4EC1-9604-7FE91C1A2E40}" type="parTrans" cxnId="{C1F0F2EF-87D7-416F-A340-02F368A1FEF3}">
      <dgm:prSet/>
      <dgm:spPr/>
      <dgm:t>
        <a:bodyPr/>
        <a:lstStyle/>
        <a:p>
          <a:endParaRPr lang="ru-RU"/>
        </a:p>
      </dgm:t>
    </dgm:pt>
    <dgm:pt modelId="{F50AA9CD-F2A4-4989-9CCF-19B06B602FD8}" type="sibTrans" cxnId="{C1F0F2EF-87D7-416F-A340-02F368A1FEF3}">
      <dgm:prSet/>
      <dgm:spPr/>
      <dgm:t>
        <a:bodyPr/>
        <a:lstStyle/>
        <a:p>
          <a:endParaRPr lang="ru-RU"/>
        </a:p>
      </dgm:t>
    </dgm:pt>
    <dgm:pt modelId="{B66DC1B4-5EEF-4D9A-87D7-4313777F15A4}">
      <dgm:prSet/>
      <dgm:spPr/>
      <dgm:t>
        <a:bodyPr/>
        <a:lstStyle/>
        <a:p>
          <a:pPr rtl="0"/>
          <a:r>
            <a:rPr lang="kk-KZ" smtClean="0"/>
            <a:t>үлестірім тығыздығының шексіз интегралы 1-ге тең: </a:t>
          </a:r>
          <a:endParaRPr lang="ru-RU"/>
        </a:p>
      </dgm:t>
    </dgm:pt>
    <dgm:pt modelId="{4C7A1810-A58A-4EDF-B1DC-12F91C80D155}" type="parTrans" cxnId="{EE30CB4B-A3C9-494A-AADA-4D857286393E}">
      <dgm:prSet/>
      <dgm:spPr/>
      <dgm:t>
        <a:bodyPr/>
        <a:lstStyle/>
        <a:p>
          <a:endParaRPr lang="ru-RU"/>
        </a:p>
      </dgm:t>
    </dgm:pt>
    <dgm:pt modelId="{3ADD8AD9-EB7F-42F4-9BDA-C09F7DCA990B}" type="sibTrans" cxnId="{EE30CB4B-A3C9-494A-AADA-4D857286393E}">
      <dgm:prSet/>
      <dgm:spPr/>
      <dgm:t>
        <a:bodyPr/>
        <a:lstStyle/>
        <a:p>
          <a:endParaRPr lang="ru-RU"/>
        </a:p>
      </dgm:t>
    </dgm:pt>
    <dgm:pt modelId="{C50A2AD2-5179-4637-908F-A9A0EC087CEA}">
      <dgm:prSet/>
      <dgm:spPr/>
      <dgm:t>
        <a:bodyPr/>
        <a:lstStyle/>
        <a:p>
          <a:pPr rtl="0"/>
          <a:r>
            <a:rPr lang="ru-RU" smtClean="0"/>
            <a:t>барлық </a:t>
          </a:r>
          <a:r>
            <a:rPr lang="en-US" smtClean="0"/>
            <a:t> </a:t>
          </a:r>
          <a:r>
            <a:rPr lang="kk-KZ" smtClean="0"/>
            <a:t>үлестірім</a:t>
          </a:r>
          <a:r>
            <a:rPr lang="ru-RU" smtClean="0"/>
            <a:t> қисығы абсцисса осінен төмен жатпайды;</a:t>
          </a:r>
          <a:endParaRPr lang="ru-RU"/>
        </a:p>
      </dgm:t>
    </dgm:pt>
    <dgm:pt modelId="{CE1A0855-8589-43F3-ACBB-8DC5C4AC5AA4}" type="parTrans" cxnId="{F66C64F7-CEAD-4AA6-ADC6-1FC43B1756CD}">
      <dgm:prSet/>
      <dgm:spPr/>
      <dgm:t>
        <a:bodyPr/>
        <a:lstStyle/>
        <a:p>
          <a:endParaRPr lang="ru-RU"/>
        </a:p>
      </dgm:t>
    </dgm:pt>
    <dgm:pt modelId="{043C4C9C-C01F-496D-84AE-5B651E241D19}" type="sibTrans" cxnId="{F66C64F7-CEAD-4AA6-ADC6-1FC43B1756CD}">
      <dgm:prSet/>
      <dgm:spPr/>
      <dgm:t>
        <a:bodyPr/>
        <a:lstStyle/>
        <a:p>
          <a:endParaRPr lang="ru-RU"/>
        </a:p>
      </dgm:t>
    </dgm:pt>
    <dgm:pt modelId="{9A79F181-A7EC-44C9-99D4-E3A39BEA638E}">
      <dgm:prSet/>
      <dgm:spPr/>
      <dgm:t>
        <a:bodyPr/>
        <a:lstStyle/>
        <a:p>
          <a:pPr rtl="0"/>
          <a:r>
            <a:rPr lang="ru-RU" smtClean="0"/>
            <a:t>үлестірім қисығы мен абцисса осімен шектелген толық аудан бірге тең екендігін көрсетеді.</a:t>
          </a:r>
          <a:endParaRPr lang="ru-RU"/>
        </a:p>
      </dgm:t>
    </dgm:pt>
    <dgm:pt modelId="{0CBAAE98-4510-4546-9830-094B78D660DE}" type="parTrans" cxnId="{02BA5CE6-9FF1-4B9E-B358-10A1BB67A54E}">
      <dgm:prSet/>
      <dgm:spPr/>
      <dgm:t>
        <a:bodyPr/>
        <a:lstStyle/>
        <a:p>
          <a:endParaRPr lang="ru-RU"/>
        </a:p>
      </dgm:t>
    </dgm:pt>
    <dgm:pt modelId="{4CCE7900-4982-4930-AC20-3560A8F28EC9}" type="sibTrans" cxnId="{02BA5CE6-9FF1-4B9E-B358-10A1BB67A54E}">
      <dgm:prSet/>
      <dgm:spPr/>
      <dgm:t>
        <a:bodyPr/>
        <a:lstStyle/>
        <a:p>
          <a:endParaRPr lang="ru-RU"/>
        </a:p>
      </dgm:t>
    </dgm:pt>
    <dgm:pt modelId="{F72B6E85-5B41-40C7-8733-2E5A1B0D4F67}" type="pres">
      <dgm:prSet presAssocID="{17B47EC1-2F1C-4744-8E55-86E119F50C88}" presName="CompostProcess" presStyleCnt="0">
        <dgm:presLayoutVars>
          <dgm:dir/>
          <dgm:resizeHandles val="exact"/>
        </dgm:presLayoutVars>
      </dgm:prSet>
      <dgm:spPr/>
    </dgm:pt>
    <dgm:pt modelId="{0560D934-1130-487C-8C8D-D95B6FCBF1D1}" type="pres">
      <dgm:prSet presAssocID="{17B47EC1-2F1C-4744-8E55-86E119F50C88}" presName="arrow" presStyleLbl="bgShp" presStyleIdx="0" presStyleCnt="1"/>
      <dgm:spPr/>
    </dgm:pt>
    <dgm:pt modelId="{927380A3-1C04-4EBE-A846-6E9634B780E9}" type="pres">
      <dgm:prSet presAssocID="{17B47EC1-2F1C-4744-8E55-86E119F50C88}" presName="linearProcess" presStyleCnt="0"/>
      <dgm:spPr/>
    </dgm:pt>
    <dgm:pt modelId="{7EAD5FF3-2B39-4750-AB8C-DD17A355942E}" type="pres">
      <dgm:prSet presAssocID="{868E0B75-E353-4B0B-B148-E2694D8F0FF2}" presName="textNode" presStyleLbl="node1" presStyleIdx="0" presStyleCnt="5">
        <dgm:presLayoutVars>
          <dgm:bulletEnabled val="1"/>
        </dgm:presLayoutVars>
      </dgm:prSet>
      <dgm:spPr/>
    </dgm:pt>
    <dgm:pt modelId="{53F552EF-F190-44F7-BA26-51BB41084F29}" type="pres">
      <dgm:prSet presAssocID="{A75CA1A1-12E9-456F-822C-28398B441DD9}" presName="sibTrans" presStyleCnt="0"/>
      <dgm:spPr/>
    </dgm:pt>
    <dgm:pt modelId="{B5D76F5F-B54A-4AB0-A0E3-5BEF515D9E0B}" type="pres">
      <dgm:prSet presAssocID="{5D7AF525-25CD-403E-8B79-E4F054A2BB06}" presName="textNode" presStyleLbl="node1" presStyleIdx="1" presStyleCnt="5">
        <dgm:presLayoutVars>
          <dgm:bulletEnabled val="1"/>
        </dgm:presLayoutVars>
      </dgm:prSet>
      <dgm:spPr/>
    </dgm:pt>
    <dgm:pt modelId="{B36543FD-ADAC-43ED-ACAA-5C61C03F8C9B}" type="pres">
      <dgm:prSet presAssocID="{F50AA9CD-F2A4-4989-9CCF-19B06B602FD8}" presName="sibTrans" presStyleCnt="0"/>
      <dgm:spPr/>
    </dgm:pt>
    <dgm:pt modelId="{A6483750-D512-4201-A809-57553AD1CB47}" type="pres">
      <dgm:prSet presAssocID="{B66DC1B4-5EEF-4D9A-87D7-4313777F15A4}" presName="textNode" presStyleLbl="node1" presStyleIdx="2" presStyleCnt="5">
        <dgm:presLayoutVars>
          <dgm:bulletEnabled val="1"/>
        </dgm:presLayoutVars>
      </dgm:prSet>
      <dgm:spPr/>
    </dgm:pt>
    <dgm:pt modelId="{5123E201-E4FD-4616-8B60-E4868285CCB0}" type="pres">
      <dgm:prSet presAssocID="{3ADD8AD9-EB7F-42F4-9BDA-C09F7DCA990B}" presName="sibTrans" presStyleCnt="0"/>
      <dgm:spPr/>
    </dgm:pt>
    <dgm:pt modelId="{62A7B617-E838-4D0B-87A4-9B4F6E58737D}" type="pres">
      <dgm:prSet presAssocID="{C50A2AD2-5179-4637-908F-A9A0EC087CEA}" presName="textNode" presStyleLbl="node1" presStyleIdx="3" presStyleCnt="5">
        <dgm:presLayoutVars>
          <dgm:bulletEnabled val="1"/>
        </dgm:presLayoutVars>
      </dgm:prSet>
      <dgm:spPr/>
    </dgm:pt>
    <dgm:pt modelId="{572E19F5-40B5-4F76-8B45-582D1F87E554}" type="pres">
      <dgm:prSet presAssocID="{043C4C9C-C01F-496D-84AE-5B651E241D19}" presName="sibTrans" presStyleCnt="0"/>
      <dgm:spPr/>
    </dgm:pt>
    <dgm:pt modelId="{6C02C5CD-683A-4BD7-BF40-8092EA2B568D}" type="pres">
      <dgm:prSet presAssocID="{9A79F181-A7EC-44C9-99D4-E3A39BEA638E}" presName="textNode" presStyleLbl="node1" presStyleIdx="4" presStyleCnt="5">
        <dgm:presLayoutVars>
          <dgm:bulletEnabled val="1"/>
        </dgm:presLayoutVars>
      </dgm:prSet>
      <dgm:spPr/>
    </dgm:pt>
  </dgm:ptLst>
  <dgm:cxnLst>
    <dgm:cxn modelId="{02BA5CE6-9FF1-4B9E-B358-10A1BB67A54E}" srcId="{17B47EC1-2F1C-4744-8E55-86E119F50C88}" destId="{9A79F181-A7EC-44C9-99D4-E3A39BEA638E}" srcOrd="4" destOrd="0" parTransId="{0CBAAE98-4510-4546-9830-094B78D660DE}" sibTransId="{4CCE7900-4982-4930-AC20-3560A8F28EC9}"/>
    <dgm:cxn modelId="{21AB23AF-7A27-4520-9AB7-6D9D8FF6ED7B}" type="presOf" srcId="{C50A2AD2-5179-4637-908F-A9A0EC087CEA}" destId="{62A7B617-E838-4D0B-87A4-9B4F6E58737D}" srcOrd="0" destOrd="0" presId="urn:microsoft.com/office/officeart/2005/8/layout/hProcess9"/>
    <dgm:cxn modelId="{D8596651-188C-4330-8B5F-9B1B0A012943}" type="presOf" srcId="{868E0B75-E353-4B0B-B148-E2694D8F0FF2}" destId="{7EAD5FF3-2B39-4750-AB8C-DD17A355942E}" srcOrd="0" destOrd="0" presId="urn:microsoft.com/office/officeart/2005/8/layout/hProcess9"/>
    <dgm:cxn modelId="{F66C64F7-CEAD-4AA6-ADC6-1FC43B1756CD}" srcId="{17B47EC1-2F1C-4744-8E55-86E119F50C88}" destId="{C50A2AD2-5179-4637-908F-A9A0EC087CEA}" srcOrd="3" destOrd="0" parTransId="{CE1A0855-8589-43F3-ACBB-8DC5C4AC5AA4}" sibTransId="{043C4C9C-C01F-496D-84AE-5B651E241D19}"/>
    <dgm:cxn modelId="{CF1E3C7E-4676-4F0F-B32C-69CE305F3624}" type="presOf" srcId="{9A79F181-A7EC-44C9-99D4-E3A39BEA638E}" destId="{6C02C5CD-683A-4BD7-BF40-8092EA2B568D}" srcOrd="0" destOrd="0" presId="urn:microsoft.com/office/officeart/2005/8/layout/hProcess9"/>
    <dgm:cxn modelId="{EE30CB4B-A3C9-494A-AADA-4D857286393E}" srcId="{17B47EC1-2F1C-4744-8E55-86E119F50C88}" destId="{B66DC1B4-5EEF-4D9A-87D7-4313777F15A4}" srcOrd="2" destOrd="0" parTransId="{4C7A1810-A58A-4EDF-B1DC-12F91C80D155}" sibTransId="{3ADD8AD9-EB7F-42F4-9BDA-C09F7DCA990B}"/>
    <dgm:cxn modelId="{C4912768-A995-430E-8C73-07503210CE6F}" type="presOf" srcId="{17B47EC1-2F1C-4744-8E55-86E119F50C88}" destId="{F72B6E85-5B41-40C7-8733-2E5A1B0D4F67}" srcOrd="0" destOrd="0" presId="urn:microsoft.com/office/officeart/2005/8/layout/hProcess9"/>
    <dgm:cxn modelId="{4B1D9DE2-50B6-4590-9C27-934E97DB665C}" srcId="{17B47EC1-2F1C-4744-8E55-86E119F50C88}" destId="{868E0B75-E353-4B0B-B148-E2694D8F0FF2}" srcOrd="0" destOrd="0" parTransId="{5D0562EA-5568-46B2-ADEF-8FF131137B42}" sibTransId="{A75CA1A1-12E9-456F-822C-28398B441DD9}"/>
    <dgm:cxn modelId="{C1F0F2EF-87D7-416F-A340-02F368A1FEF3}" srcId="{17B47EC1-2F1C-4744-8E55-86E119F50C88}" destId="{5D7AF525-25CD-403E-8B79-E4F054A2BB06}" srcOrd="1" destOrd="0" parTransId="{2B1A4310-82C2-4EC1-9604-7FE91C1A2E40}" sibTransId="{F50AA9CD-F2A4-4989-9CCF-19B06B602FD8}"/>
    <dgm:cxn modelId="{5D1A7B6F-E253-404D-AF75-72DC1B043B14}" type="presOf" srcId="{5D7AF525-25CD-403E-8B79-E4F054A2BB06}" destId="{B5D76F5F-B54A-4AB0-A0E3-5BEF515D9E0B}" srcOrd="0" destOrd="0" presId="urn:microsoft.com/office/officeart/2005/8/layout/hProcess9"/>
    <dgm:cxn modelId="{B4A87C70-20CA-4AB0-88F8-532E07F6DFA8}" type="presOf" srcId="{B66DC1B4-5EEF-4D9A-87D7-4313777F15A4}" destId="{A6483750-D512-4201-A809-57553AD1CB47}" srcOrd="0" destOrd="0" presId="urn:microsoft.com/office/officeart/2005/8/layout/hProcess9"/>
    <dgm:cxn modelId="{0D3DE0BE-0760-4143-948B-05D3C96CB4AC}" type="presParOf" srcId="{F72B6E85-5B41-40C7-8733-2E5A1B0D4F67}" destId="{0560D934-1130-487C-8C8D-D95B6FCBF1D1}" srcOrd="0" destOrd="0" presId="urn:microsoft.com/office/officeart/2005/8/layout/hProcess9"/>
    <dgm:cxn modelId="{020074AC-9E19-42FA-B290-D472D2250A03}" type="presParOf" srcId="{F72B6E85-5B41-40C7-8733-2E5A1B0D4F67}" destId="{927380A3-1C04-4EBE-A846-6E9634B780E9}" srcOrd="1" destOrd="0" presId="urn:microsoft.com/office/officeart/2005/8/layout/hProcess9"/>
    <dgm:cxn modelId="{A5658B5D-BAF2-4958-9C2D-A5783E9AF9CF}" type="presParOf" srcId="{927380A3-1C04-4EBE-A846-6E9634B780E9}" destId="{7EAD5FF3-2B39-4750-AB8C-DD17A355942E}" srcOrd="0" destOrd="0" presId="urn:microsoft.com/office/officeart/2005/8/layout/hProcess9"/>
    <dgm:cxn modelId="{904DB160-8816-4FBD-BFA8-15EEE55B3795}" type="presParOf" srcId="{927380A3-1C04-4EBE-A846-6E9634B780E9}" destId="{53F552EF-F190-44F7-BA26-51BB41084F29}" srcOrd="1" destOrd="0" presId="urn:microsoft.com/office/officeart/2005/8/layout/hProcess9"/>
    <dgm:cxn modelId="{CA7BE3C2-D7C3-4139-85CB-5B9EB3C596C6}" type="presParOf" srcId="{927380A3-1C04-4EBE-A846-6E9634B780E9}" destId="{B5D76F5F-B54A-4AB0-A0E3-5BEF515D9E0B}" srcOrd="2" destOrd="0" presId="urn:microsoft.com/office/officeart/2005/8/layout/hProcess9"/>
    <dgm:cxn modelId="{95116C72-0561-4DA0-8FEF-4442AADB8B83}" type="presParOf" srcId="{927380A3-1C04-4EBE-A846-6E9634B780E9}" destId="{B36543FD-ADAC-43ED-ACAA-5C61C03F8C9B}" srcOrd="3" destOrd="0" presId="urn:microsoft.com/office/officeart/2005/8/layout/hProcess9"/>
    <dgm:cxn modelId="{118A1221-2B39-4225-A391-47B4D8333040}" type="presParOf" srcId="{927380A3-1C04-4EBE-A846-6E9634B780E9}" destId="{A6483750-D512-4201-A809-57553AD1CB47}" srcOrd="4" destOrd="0" presId="urn:microsoft.com/office/officeart/2005/8/layout/hProcess9"/>
    <dgm:cxn modelId="{E6F20D1D-0CCC-4866-A26C-1CEBFE41AF9B}" type="presParOf" srcId="{927380A3-1C04-4EBE-A846-6E9634B780E9}" destId="{5123E201-E4FD-4616-8B60-E4868285CCB0}" srcOrd="5" destOrd="0" presId="urn:microsoft.com/office/officeart/2005/8/layout/hProcess9"/>
    <dgm:cxn modelId="{4CDA3E4A-24C1-4319-87AB-645A8F4844DC}" type="presParOf" srcId="{927380A3-1C04-4EBE-A846-6E9634B780E9}" destId="{62A7B617-E838-4D0B-87A4-9B4F6E58737D}" srcOrd="6" destOrd="0" presId="urn:microsoft.com/office/officeart/2005/8/layout/hProcess9"/>
    <dgm:cxn modelId="{88175BE5-67AA-4CCB-B2F9-04C0597D7201}" type="presParOf" srcId="{927380A3-1C04-4EBE-A846-6E9634B780E9}" destId="{572E19F5-40B5-4F76-8B45-582D1F87E554}" srcOrd="7" destOrd="0" presId="urn:microsoft.com/office/officeart/2005/8/layout/hProcess9"/>
    <dgm:cxn modelId="{9644916E-83A8-4F35-97BD-AF0D19013EF3}" type="presParOf" srcId="{927380A3-1C04-4EBE-A846-6E9634B780E9}" destId="{6C02C5CD-683A-4BD7-BF40-8092EA2B568D}"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E1021-A60C-4881-B555-23812ECD2D6B}">
      <dsp:nvSpPr>
        <dsp:cNvPr id="0" name=""/>
        <dsp:cNvSpPr/>
      </dsp:nvSpPr>
      <dsp:spPr>
        <a:xfrm rot="5400000">
          <a:off x="-303218" y="1079139"/>
          <a:ext cx="1360335" cy="16509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E4F289-85D8-4EB6-9CD1-91D65C7AB621}">
      <dsp:nvSpPr>
        <dsp:cNvPr id="0" name=""/>
        <dsp:cNvSpPr/>
      </dsp:nvSpPr>
      <dsp:spPr>
        <a:xfrm>
          <a:off x="2360" y="200101"/>
          <a:ext cx="1834359" cy="110061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0" baseline="0" dirty="0" err="1" smtClean="0">
              <a:solidFill>
                <a:schemeClr val="accent1"/>
              </a:solidFill>
            </a:rPr>
            <a:t>Математикалық</a:t>
          </a:r>
          <a:r>
            <a:rPr lang="ru-RU" sz="1400" b="1" kern="0" baseline="0" dirty="0" smtClean="0">
              <a:solidFill>
                <a:schemeClr val="accent1"/>
              </a:solidFill>
            </a:rPr>
            <a:t> статистика </a:t>
          </a:r>
          <a:r>
            <a:rPr lang="ru-RU" sz="1400" b="1" kern="0" baseline="0" dirty="0" err="1" smtClean="0">
              <a:solidFill>
                <a:schemeClr val="accent1"/>
              </a:solidFill>
            </a:rPr>
            <a:t>және</a:t>
          </a:r>
          <a:r>
            <a:rPr lang="ru-RU" sz="1400" b="1" kern="0" baseline="0" dirty="0" smtClean="0">
              <a:solidFill>
                <a:schemeClr val="accent1"/>
              </a:solidFill>
            </a:rPr>
            <a:t> </a:t>
          </a:r>
          <a:r>
            <a:rPr lang="ru-RU" sz="1400" b="1" kern="0" baseline="0" dirty="0" err="1" smtClean="0">
              <a:solidFill>
                <a:schemeClr val="accent1"/>
              </a:solidFill>
            </a:rPr>
            <a:t>ықтималдық</a:t>
          </a:r>
          <a:r>
            <a:rPr lang="ru-RU" sz="1400" b="1" kern="0" baseline="0" dirty="0" smtClean="0">
              <a:solidFill>
                <a:schemeClr val="accent1"/>
              </a:solidFill>
            </a:rPr>
            <a:t> теория </a:t>
          </a:r>
          <a:r>
            <a:rPr lang="ru-RU" sz="1400" b="1" kern="0" baseline="0" dirty="0" err="1" smtClean="0">
              <a:solidFill>
                <a:schemeClr val="accent1"/>
              </a:solidFill>
            </a:rPr>
            <a:t>әдістері</a:t>
          </a:r>
          <a:r>
            <a:rPr lang="ru-RU" sz="1400" b="1" kern="0" baseline="0" dirty="0" smtClean="0">
              <a:solidFill>
                <a:schemeClr val="accent1"/>
              </a:solidFill>
            </a:rPr>
            <a:t> </a:t>
          </a:r>
          <a:r>
            <a:rPr lang="ru-RU" sz="1400" b="1" kern="0" baseline="0" dirty="0" err="1" smtClean="0">
              <a:solidFill>
                <a:schemeClr val="accent1"/>
              </a:solidFill>
            </a:rPr>
            <a:t>пайдаланылады</a:t>
          </a:r>
          <a:r>
            <a:rPr lang="ru-RU" sz="1400" b="1" kern="0" baseline="0" dirty="0" smtClean="0">
              <a:solidFill>
                <a:schemeClr val="accent1"/>
              </a:solidFill>
            </a:rPr>
            <a:t>:</a:t>
          </a:r>
          <a:endParaRPr lang="ru-RU" sz="1400" b="1" kern="0" baseline="0" dirty="0">
            <a:solidFill>
              <a:schemeClr val="accent1"/>
            </a:solidFill>
          </a:endParaRPr>
        </a:p>
      </dsp:txBody>
      <dsp:txXfrm>
        <a:off x="34596" y="232337"/>
        <a:ext cx="1769887" cy="1036143"/>
      </dsp:txXfrm>
    </dsp:sp>
    <dsp:sp modelId="{511D71CD-58DC-49D0-9A40-0C40FC8EC341}">
      <dsp:nvSpPr>
        <dsp:cNvPr id="0" name=""/>
        <dsp:cNvSpPr/>
      </dsp:nvSpPr>
      <dsp:spPr>
        <a:xfrm rot="5400000">
          <a:off x="-303218" y="2454908"/>
          <a:ext cx="1360335" cy="16509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EDA00D-C568-4B15-917F-11C3A6E9350D}">
      <dsp:nvSpPr>
        <dsp:cNvPr id="0" name=""/>
        <dsp:cNvSpPr/>
      </dsp:nvSpPr>
      <dsp:spPr>
        <a:xfrm>
          <a:off x="2360" y="1575871"/>
          <a:ext cx="1834359" cy="110061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0" baseline="0" dirty="0" err="1" smtClean="0"/>
            <a:t>гидрологиялық</a:t>
          </a:r>
          <a:r>
            <a:rPr lang="ru-RU" sz="1400" kern="0" baseline="0" dirty="0" smtClean="0"/>
            <a:t>, су </a:t>
          </a:r>
          <a:r>
            <a:rPr lang="ru-RU" sz="1400" kern="0" baseline="0" dirty="0" err="1" smtClean="0"/>
            <a:t>шаруашылықтық</a:t>
          </a:r>
          <a:r>
            <a:rPr lang="ru-RU" sz="1400" kern="0" baseline="0" dirty="0" smtClean="0"/>
            <a:t> </a:t>
          </a:r>
          <a:r>
            <a:rPr lang="ru-RU" sz="1400" kern="0" baseline="0" dirty="0" err="1" smtClean="0"/>
            <a:t>және</a:t>
          </a:r>
          <a:r>
            <a:rPr lang="ru-RU" sz="1400" kern="0" baseline="0" dirty="0" smtClean="0"/>
            <a:t> </a:t>
          </a:r>
          <a:r>
            <a:rPr lang="ru-RU" sz="1400" kern="0" baseline="0" dirty="0" err="1" smtClean="0"/>
            <a:t>гидроэнергетикалық</a:t>
          </a:r>
          <a:r>
            <a:rPr lang="ru-RU" sz="1400" kern="0" baseline="0" dirty="0" smtClean="0"/>
            <a:t> </a:t>
          </a:r>
          <a:r>
            <a:rPr lang="ru-RU" sz="1400" kern="0" baseline="0" dirty="0" err="1" smtClean="0"/>
            <a:t>есептерді</a:t>
          </a:r>
          <a:r>
            <a:rPr lang="ru-RU" sz="1400" kern="0" baseline="0" dirty="0" smtClean="0"/>
            <a:t> </a:t>
          </a:r>
          <a:r>
            <a:rPr lang="ru-RU" sz="1400" kern="0" baseline="0" dirty="0" err="1" smtClean="0"/>
            <a:t>жүргізу</a:t>
          </a:r>
          <a:r>
            <a:rPr lang="ru-RU" sz="1400" kern="0" baseline="0" dirty="0" smtClean="0"/>
            <a:t> </a:t>
          </a:r>
          <a:r>
            <a:rPr lang="ru-RU" sz="1400" kern="0" baseline="0" dirty="0" err="1" smtClean="0"/>
            <a:t>кезінде</a:t>
          </a:r>
          <a:r>
            <a:rPr lang="ru-RU" sz="1400" kern="0" baseline="0" dirty="0" smtClean="0"/>
            <a:t>;</a:t>
          </a:r>
          <a:endParaRPr lang="ru-RU" sz="1400" kern="0" baseline="0" dirty="0"/>
        </a:p>
      </dsp:txBody>
      <dsp:txXfrm>
        <a:off x="34596" y="1608107"/>
        <a:ext cx="1769887" cy="1036143"/>
      </dsp:txXfrm>
    </dsp:sp>
    <dsp:sp modelId="{8C5C2F91-1620-48E3-9F3B-AB43F60685BB}">
      <dsp:nvSpPr>
        <dsp:cNvPr id="0" name=""/>
        <dsp:cNvSpPr/>
      </dsp:nvSpPr>
      <dsp:spPr>
        <a:xfrm>
          <a:off x="384666" y="3142793"/>
          <a:ext cx="2424264" cy="16509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04EEEE-A365-4C6E-B790-DC59A998E05D}">
      <dsp:nvSpPr>
        <dsp:cNvPr id="0" name=""/>
        <dsp:cNvSpPr/>
      </dsp:nvSpPr>
      <dsp:spPr>
        <a:xfrm>
          <a:off x="2360" y="2951640"/>
          <a:ext cx="1834359" cy="110061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0" baseline="0" dirty="0" err="1" smtClean="0"/>
            <a:t>гидрологиялық</a:t>
          </a:r>
          <a:r>
            <a:rPr lang="ru-RU" sz="1400" kern="0" baseline="0" dirty="0" smtClean="0"/>
            <a:t> </a:t>
          </a:r>
          <a:r>
            <a:rPr lang="ru-RU" sz="1400" kern="0" baseline="0" dirty="0" err="1" smtClean="0"/>
            <a:t>болжамдарды</a:t>
          </a:r>
          <a:r>
            <a:rPr lang="ru-RU" sz="1400" kern="0" baseline="0" dirty="0" smtClean="0"/>
            <a:t> </a:t>
          </a:r>
          <a:r>
            <a:rPr lang="ru-RU" sz="1400" kern="0" baseline="0" dirty="0" err="1" smtClean="0"/>
            <a:t>құрастыру</a:t>
          </a:r>
          <a:r>
            <a:rPr lang="ru-RU" sz="1400" kern="0" baseline="0" dirty="0" smtClean="0"/>
            <a:t> </a:t>
          </a:r>
          <a:r>
            <a:rPr lang="ru-RU" sz="1400" kern="0" baseline="0" dirty="0" err="1" smtClean="0"/>
            <a:t>кезінде</a:t>
          </a:r>
          <a:r>
            <a:rPr lang="ru-RU" sz="1400" kern="0" baseline="0" dirty="0" smtClean="0"/>
            <a:t>;</a:t>
          </a:r>
          <a:endParaRPr lang="ru-RU" sz="1400" kern="0" baseline="0" dirty="0"/>
        </a:p>
      </dsp:txBody>
      <dsp:txXfrm>
        <a:off x="34596" y="2983876"/>
        <a:ext cx="1769887" cy="1036143"/>
      </dsp:txXfrm>
    </dsp:sp>
    <dsp:sp modelId="{5732DFC8-4D26-4A39-A3D4-FE7F31475403}">
      <dsp:nvSpPr>
        <dsp:cNvPr id="0" name=""/>
        <dsp:cNvSpPr/>
      </dsp:nvSpPr>
      <dsp:spPr>
        <a:xfrm rot="16205966">
          <a:off x="2137658" y="2454908"/>
          <a:ext cx="1360337" cy="16509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F298B0-AFF7-47F7-BAA7-3BA41CB8DA59}">
      <dsp:nvSpPr>
        <dsp:cNvPr id="0" name=""/>
        <dsp:cNvSpPr/>
      </dsp:nvSpPr>
      <dsp:spPr>
        <a:xfrm>
          <a:off x="2442058" y="2951640"/>
          <a:ext cx="1834359" cy="110061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0" baseline="0" dirty="0" err="1" smtClean="0"/>
            <a:t>экологиялық</a:t>
          </a:r>
          <a:r>
            <a:rPr lang="ru-RU" sz="1400" kern="0" baseline="0" dirty="0" smtClean="0"/>
            <a:t> мониторинг </a:t>
          </a:r>
          <a:r>
            <a:rPr lang="ru-RU" sz="1400" kern="0" baseline="0" dirty="0" err="1" smtClean="0"/>
            <a:t>процесінде</a:t>
          </a:r>
          <a:r>
            <a:rPr lang="ru-RU" sz="1400" kern="0" baseline="0" dirty="0" smtClean="0"/>
            <a:t>;</a:t>
          </a:r>
          <a:endParaRPr lang="ru-RU" sz="1400" kern="0" baseline="0" dirty="0"/>
        </a:p>
      </dsp:txBody>
      <dsp:txXfrm>
        <a:off x="2474294" y="2983876"/>
        <a:ext cx="1769887" cy="1036143"/>
      </dsp:txXfrm>
    </dsp:sp>
    <dsp:sp modelId="{20D8E69A-AE2A-4714-B62A-6133AE70FB0A}">
      <dsp:nvSpPr>
        <dsp:cNvPr id="0" name=""/>
        <dsp:cNvSpPr/>
      </dsp:nvSpPr>
      <dsp:spPr>
        <a:xfrm>
          <a:off x="2444419" y="1575871"/>
          <a:ext cx="1834359" cy="110061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0" baseline="0" dirty="0" smtClean="0"/>
            <a:t>су </a:t>
          </a:r>
          <a:r>
            <a:rPr lang="ru-RU" sz="1400" kern="0" baseline="0" dirty="0" err="1" smtClean="0"/>
            <a:t>шаруашылығы</a:t>
          </a:r>
          <a:r>
            <a:rPr lang="ru-RU" sz="1400" kern="0" baseline="0" dirty="0" smtClean="0"/>
            <a:t> </a:t>
          </a:r>
          <a:r>
            <a:rPr lang="ru-RU" sz="1400" kern="0" baseline="0" dirty="0" err="1" smtClean="0"/>
            <a:t>жобаларының</a:t>
          </a:r>
          <a:r>
            <a:rPr lang="ru-RU" sz="1400" kern="0" baseline="0" dirty="0" smtClean="0"/>
            <a:t> </a:t>
          </a:r>
          <a:r>
            <a:rPr lang="ru-RU" sz="1400" kern="0" baseline="0" dirty="0" err="1" smtClean="0"/>
            <a:t>экономикалық</a:t>
          </a:r>
          <a:r>
            <a:rPr lang="ru-RU" sz="1400" kern="0" baseline="0" dirty="0" smtClean="0"/>
            <a:t> </a:t>
          </a:r>
          <a:r>
            <a:rPr lang="ru-RU" sz="1400" kern="0" baseline="0" dirty="0" err="1" smtClean="0"/>
            <a:t>тиімділігін</a:t>
          </a:r>
          <a:r>
            <a:rPr lang="ru-RU" sz="1400" kern="0" baseline="0" dirty="0" smtClean="0"/>
            <a:t> </a:t>
          </a:r>
          <a:r>
            <a:rPr lang="ru-RU" sz="1400" kern="0" baseline="0" dirty="0" err="1" smtClean="0"/>
            <a:t>бағалау</a:t>
          </a:r>
          <a:r>
            <a:rPr lang="ru-RU" sz="1400" kern="0" baseline="0" dirty="0" smtClean="0"/>
            <a:t> </a:t>
          </a:r>
          <a:r>
            <a:rPr lang="ru-RU" sz="1400" kern="0" baseline="0" dirty="0" err="1" smtClean="0"/>
            <a:t>кезінде</a:t>
          </a:r>
          <a:r>
            <a:rPr lang="ru-RU" sz="1400" kern="0" baseline="0" dirty="0" smtClean="0"/>
            <a:t> </a:t>
          </a:r>
          <a:r>
            <a:rPr lang="ru-RU" sz="1400" kern="0" baseline="0" dirty="0" err="1" smtClean="0"/>
            <a:t>және</a:t>
          </a:r>
          <a:r>
            <a:rPr lang="ru-RU" sz="1400" kern="0" baseline="0" dirty="0" smtClean="0"/>
            <a:t> т. б. </a:t>
          </a:r>
          <a:endParaRPr lang="ru-RU" sz="1400" kern="0" baseline="0" dirty="0"/>
        </a:p>
      </dsp:txBody>
      <dsp:txXfrm>
        <a:off x="2476655" y="1608107"/>
        <a:ext cx="1769887" cy="1036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0D934-1130-487C-8C8D-D95B6FCBF1D1}">
      <dsp:nvSpPr>
        <dsp:cNvPr id="0" name=""/>
        <dsp:cNvSpPr/>
      </dsp:nvSpPr>
      <dsp:spPr>
        <a:xfrm>
          <a:off x="855414" y="0"/>
          <a:ext cx="9694698" cy="258354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AD5FF3-2B39-4750-AB8C-DD17A355942E}">
      <dsp:nvSpPr>
        <dsp:cNvPr id="0" name=""/>
        <dsp:cNvSpPr/>
      </dsp:nvSpPr>
      <dsp:spPr>
        <a:xfrm>
          <a:off x="5012" y="775062"/>
          <a:ext cx="2191443" cy="1033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err="1" smtClean="0">
              <a:solidFill>
                <a:schemeClr val="tx1"/>
              </a:solidFill>
            </a:rPr>
            <a:t>Үлестірім</a:t>
          </a:r>
          <a:r>
            <a:rPr lang="ru-RU" sz="1400" b="1" kern="1200" dirty="0" smtClean="0">
              <a:solidFill>
                <a:schemeClr val="tx1"/>
              </a:solidFill>
            </a:rPr>
            <a:t> </a:t>
          </a:r>
          <a:r>
            <a:rPr lang="ru-RU" sz="1400" b="1" kern="1200" dirty="0" err="1" smtClean="0">
              <a:solidFill>
                <a:schemeClr val="tx1"/>
              </a:solidFill>
            </a:rPr>
            <a:t>тығыздығының</a:t>
          </a:r>
          <a:r>
            <a:rPr lang="ru-RU" sz="1400" b="1" kern="1200" dirty="0" smtClean="0">
              <a:solidFill>
                <a:schemeClr val="tx1"/>
              </a:solidFill>
            </a:rPr>
            <a:t> </a:t>
          </a:r>
          <a:r>
            <a:rPr lang="ru-RU" sz="1400" b="1" kern="1200" dirty="0" err="1" smtClean="0">
              <a:solidFill>
                <a:schemeClr val="tx1"/>
              </a:solidFill>
            </a:rPr>
            <a:t>негізгі</a:t>
          </a:r>
          <a:r>
            <a:rPr lang="ru-RU" sz="1400" b="1" kern="1200" dirty="0" smtClean="0">
              <a:solidFill>
                <a:schemeClr val="tx1"/>
              </a:solidFill>
            </a:rPr>
            <a:t> </a:t>
          </a:r>
          <a:r>
            <a:rPr lang="ru-RU" sz="1400" b="1" kern="1200" dirty="0" err="1" smtClean="0">
              <a:solidFill>
                <a:schemeClr val="tx1"/>
              </a:solidFill>
            </a:rPr>
            <a:t>қасиеттері</a:t>
          </a:r>
          <a:r>
            <a:rPr lang="ru-RU" sz="1400" b="1" kern="1200" dirty="0" smtClean="0">
              <a:solidFill>
                <a:schemeClr val="tx1"/>
              </a:solidFill>
            </a:rPr>
            <a:t>: </a:t>
          </a:r>
          <a:endParaRPr lang="ru-RU" sz="1400" b="1" kern="1200" dirty="0">
            <a:solidFill>
              <a:schemeClr val="tx1"/>
            </a:solidFill>
          </a:endParaRPr>
        </a:p>
      </dsp:txBody>
      <dsp:txXfrm>
        <a:off x="55459" y="825509"/>
        <a:ext cx="2090549" cy="932523"/>
      </dsp:txXfrm>
    </dsp:sp>
    <dsp:sp modelId="{B5D76F5F-B54A-4AB0-A0E3-5BEF515D9E0B}">
      <dsp:nvSpPr>
        <dsp:cNvPr id="0" name=""/>
        <dsp:cNvSpPr/>
      </dsp:nvSpPr>
      <dsp:spPr>
        <a:xfrm>
          <a:off x="2306027" y="775062"/>
          <a:ext cx="2191443" cy="1033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err="1" smtClean="0"/>
            <a:t>үлестірім</a:t>
          </a:r>
          <a:r>
            <a:rPr lang="ru-RU" sz="1400" kern="1200" dirty="0" smtClean="0"/>
            <a:t> </a:t>
          </a:r>
          <a:r>
            <a:rPr lang="ru-RU" sz="1400" kern="1200" dirty="0" err="1" smtClean="0"/>
            <a:t>тығыздығы</a:t>
          </a:r>
          <a:r>
            <a:rPr lang="ru-RU" sz="1400" kern="1200" dirty="0" smtClean="0"/>
            <a:t> </a:t>
          </a:r>
          <a:r>
            <a:rPr lang="ru-RU" sz="1400" kern="1200" dirty="0" err="1" smtClean="0"/>
            <a:t>теріс</a:t>
          </a:r>
          <a:r>
            <a:rPr lang="ru-RU" sz="1400" kern="1200" dirty="0" smtClean="0"/>
            <a:t> функция </a:t>
          </a:r>
          <a:r>
            <a:rPr lang="ru-RU" sz="1400" kern="1200" dirty="0" err="1" smtClean="0"/>
            <a:t>болмайды</a:t>
          </a:r>
          <a:r>
            <a:rPr lang="ru-RU" sz="1400" kern="1200" dirty="0" smtClean="0"/>
            <a:t>, </a:t>
          </a:r>
          <a:r>
            <a:rPr lang="ru-RU" sz="1400" kern="1200" dirty="0" err="1" smtClean="0"/>
            <a:t>яғни</a:t>
          </a:r>
          <a:r>
            <a:rPr lang="ru-RU" sz="1400" kern="1200" dirty="0" smtClean="0"/>
            <a:t> </a:t>
          </a:r>
          <a:r>
            <a:rPr lang="kk-KZ" sz="1400" kern="1200" dirty="0" smtClean="0"/>
            <a:t>f(х)&gt;0;</a:t>
          </a:r>
          <a:endParaRPr lang="ru-RU" sz="1400" kern="1200" dirty="0"/>
        </a:p>
      </dsp:txBody>
      <dsp:txXfrm>
        <a:off x="2356474" y="825509"/>
        <a:ext cx="2090549" cy="932523"/>
      </dsp:txXfrm>
    </dsp:sp>
    <dsp:sp modelId="{A6483750-D512-4201-A809-57553AD1CB47}">
      <dsp:nvSpPr>
        <dsp:cNvPr id="0" name=""/>
        <dsp:cNvSpPr/>
      </dsp:nvSpPr>
      <dsp:spPr>
        <a:xfrm>
          <a:off x="4607042" y="775062"/>
          <a:ext cx="2191443" cy="1033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kk-KZ" sz="1400" kern="1200" smtClean="0"/>
            <a:t>үлестірім тығыздығының шексіз интегралы 1-ге тең: </a:t>
          </a:r>
          <a:endParaRPr lang="ru-RU" sz="1400" kern="1200"/>
        </a:p>
      </dsp:txBody>
      <dsp:txXfrm>
        <a:off x="4657489" y="825509"/>
        <a:ext cx="2090549" cy="932523"/>
      </dsp:txXfrm>
    </dsp:sp>
    <dsp:sp modelId="{62A7B617-E838-4D0B-87A4-9B4F6E58737D}">
      <dsp:nvSpPr>
        <dsp:cNvPr id="0" name=""/>
        <dsp:cNvSpPr/>
      </dsp:nvSpPr>
      <dsp:spPr>
        <a:xfrm>
          <a:off x="6908057" y="775062"/>
          <a:ext cx="2191443" cy="1033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smtClean="0"/>
            <a:t>барлық </a:t>
          </a:r>
          <a:r>
            <a:rPr lang="en-US" sz="1400" kern="1200" smtClean="0"/>
            <a:t> </a:t>
          </a:r>
          <a:r>
            <a:rPr lang="kk-KZ" sz="1400" kern="1200" smtClean="0"/>
            <a:t>үлестірім</a:t>
          </a:r>
          <a:r>
            <a:rPr lang="ru-RU" sz="1400" kern="1200" smtClean="0"/>
            <a:t> қисығы абсцисса осінен төмен жатпайды;</a:t>
          </a:r>
          <a:endParaRPr lang="ru-RU" sz="1400" kern="1200"/>
        </a:p>
      </dsp:txBody>
      <dsp:txXfrm>
        <a:off x="6958504" y="825509"/>
        <a:ext cx="2090549" cy="932523"/>
      </dsp:txXfrm>
    </dsp:sp>
    <dsp:sp modelId="{6C02C5CD-683A-4BD7-BF40-8092EA2B568D}">
      <dsp:nvSpPr>
        <dsp:cNvPr id="0" name=""/>
        <dsp:cNvSpPr/>
      </dsp:nvSpPr>
      <dsp:spPr>
        <a:xfrm>
          <a:off x="9209072" y="775062"/>
          <a:ext cx="2191443" cy="1033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smtClean="0"/>
            <a:t>үлестірім қисығы мен абцисса осімен шектелген толық аудан бірге тең екендігін көрсетеді.</a:t>
          </a:r>
          <a:endParaRPr lang="ru-RU" sz="1400" kern="1200"/>
        </a:p>
      </dsp:txBody>
      <dsp:txXfrm>
        <a:off x="9259519" y="825509"/>
        <a:ext cx="2090549" cy="93252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a16="http://schemas.microsoft.com/office/drawing/2014/main" xmlns=""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0A5C064-84A7-4F33-A3C5-616A674BA786}" type="datetime1">
              <a:rPr lang="ru-RU" smtClean="0"/>
              <a:t>26.01.2021</a:t>
            </a:fld>
            <a:endParaRPr lang="ru-RU" dirty="0"/>
          </a:p>
        </p:txBody>
      </p:sp>
      <p:sp>
        <p:nvSpPr>
          <p:cNvPr id="4" name="Нижний колонтитул 3">
            <a:extLst>
              <a:ext uri="{FF2B5EF4-FFF2-40B4-BE49-F238E27FC236}">
                <a16:creationId xmlns:a16="http://schemas.microsoft.com/office/drawing/2014/main" xmlns=""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a16="http://schemas.microsoft.com/office/drawing/2014/main" xmlns=""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ru-RU" smtClean="0"/>
              <a:t>‹#›</a:t>
            </a:fld>
            <a:endParaRPr lang="ru-RU"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B300C-53C0-476E-919C-7CE08E363BA7}" type="datetime1">
              <a:rPr lang="ru-RU" smtClean="0"/>
              <a:pPr/>
              <a:t>26.01.2021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ru-RU" noProof="0" smtClean="0"/>
              <a:t>‹#›</a:t>
            </a:fld>
            <a:endParaRPr lang="ru-RU"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a:t>
            </a:fld>
            <a:endParaRPr lang="ru-RU" dirty="0"/>
          </a:p>
        </p:txBody>
      </p:sp>
    </p:spTree>
    <p:extLst>
      <p:ext uri="{BB962C8B-B14F-4D97-AF65-F5344CB8AC3E}">
        <p14:creationId xmlns:p14="http://schemas.microsoft.com/office/powerpoint/2010/main" val="156567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10</a:t>
            </a:fld>
            <a:endParaRPr lang="ru-RU" dirty="0"/>
          </a:p>
        </p:txBody>
      </p:sp>
    </p:spTree>
    <p:extLst>
      <p:ext uri="{BB962C8B-B14F-4D97-AF65-F5344CB8AC3E}">
        <p14:creationId xmlns:p14="http://schemas.microsoft.com/office/powerpoint/2010/main" val="83151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11</a:t>
            </a:fld>
            <a:endParaRPr lang="ru-RU" dirty="0"/>
          </a:p>
        </p:txBody>
      </p:sp>
    </p:spTree>
    <p:extLst>
      <p:ext uri="{BB962C8B-B14F-4D97-AF65-F5344CB8AC3E}">
        <p14:creationId xmlns:p14="http://schemas.microsoft.com/office/powerpoint/2010/main" val="4261473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12</a:t>
            </a:fld>
            <a:endParaRPr lang="ru-RU" dirty="0"/>
          </a:p>
        </p:txBody>
      </p:sp>
    </p:spTree>
    <p:extLst>
      <p:ext uri="{BB962C8B-B14F-4D97-AF65-F5344CB8AC3E}">
        <p14:creationId xmlns:p14="http://schemas.microsoft.com/office/powerpoint/2010/main" val="10794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2</a:t>
            </a:fld>
            <a:endParaRPr lang="ru-RU" dirty="0"/>
          </a:p>
        </p:txBody>
      </p:sp>
    </p:spTree>
    <p:extLst>
      <p:ext uri="{BB962C8B-B14F-4D97-AF65-F5344CB8AC3E}">
        <p14:creationId xmlns:p14="http://schemas.microsoft.com/office/powerpoint/2010/main" val="2396725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3</a:t>
            </a:fld>
            <a:endParaRPr lang="ru-RU" dirty="0"/>
          </a:p>
        </p:txBody>
      </p:sp>
    </p:spTree>
    <p:extLst>
      <p:ext uri="{BB962C8B-B14F-4D97-AF65-F5344CB8AC3E}">
        <p14:creationId xmlns:p14="http://schemas.microsoft.com/office/powerpoint/2010/main" val="2589200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4</a:t>
            </a:fld>
            <a:endParaRPr lang="ru-RU" dirty="0"/>
          </a:p>
        </p:txBody>
      </p:sp>
    </p:spTree>
    <p:extLst>
      <p:ext uri="{BB962C8B-B14F-4D97-AF65-F5344CB8AC3E}">
        <p14:creationId xmlns:p14="http://schemas.microsoft.com/office/powerpoint/2010/main" val="311075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5</a:t>
            </a:fld>
            <a:endParaRPr lang="ru-RU" dirty="0"/>
          </a:p>
        </p:txBody>
      </p:sp>
    </p:spTree>
    <p:extLst>
      <p:ext uri="{BB962C8B-B14F-4D97-AF65-F5344CB8AC3E}">
        <p14:creationId xmlns:p14="http://schemas.microsoft.com/office/powerpoint/2010/main" val="4118736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6</a:t>
            </a:fld>
            <a:endParaRPr lang="ru-RU" dirty="0"/>
          </a:p>
        </p:txBody>
      </p:sp>
    </p:spTree>
    <p:extLst>
      <p:ext uri="{BB962C8B-B14F-4D97-AF65-F5344CB8AC3E}">
        <p14:creationId xmlns:p14="http://schemas.microsoft.com/office/powerpoint/2010/main" val="1207702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7</a:t>
            </a:fld>
            <a:endParaRPr lang="ru-RU" dirty="0"/>
          </a:p>
        </p:txBody>
      </p:sp>
    </p:spTree>
    <p:extLst>
      <p:ext uri="{BB962C8B-B14F-4D97-AF65-F5344CB8AC3E}">
        <p14:creationId xmlns:p14="http://schemas.microsoft.com/office/powerpoint/2010/main" val="226069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8</a:t>
            </a:fld>
            <a:endParaRPr lang="ru-RU" dirty="0"/>
          </a:p>
        </p:txBody>
      </p:sp>
    </p:spTree>
    <p:extLst>
      <p:ext uri="{BB962C8B-B14F-4D97-AF65-F5344CB8AC3E}">
        <p14:creationId xmlns:p14="http://schemas.microsoft.com/office/powerpoint/2010/main" val="517836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9</a:t>
            </a:fld>
            <a:endParaRPr lang="ru-RU" dirty="0"/>
          </a:p>
        </p:txBody>
      </p:sp>
    </p:spTree>
    <p:extLst>
      <p:ext uri="{BB962C8B-B14F-4D97-AF65-F5344CB8AC3E}">
        <p14:creationId xmlns:p14="http://schemas.microsoft.com/office/powerpoint/2010/main" val="754110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9" name="Рисунок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tx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a16="http://schemas.microsoft.com/office/drawing/2014/main" xmlns="" id="{C9980B88-3F4A-4688-9ED0-17EF37E62D93}"/>
              </a:ext>
            </a:extLst>
          </p:cNvPr>
          <p:cNvSpPr>
            <a:spLocks noGrp="1"/>
          </p:cNvSpPr>
          <p:nvPr>
            <p:ph type="subTitle" idx="1"/>
          </p:nvPr>
        </p:nvSpPr>
        <p:spPr>
          <a:xfrm>
            <a:off x="7311904" y="4650539"/>
            <a:ext cx="3401478" cy="1192038"/>
          </a:xfrm>
          <a:solidFill>
            <a:schemeClr val="tx1"/>
          </a:solidFill>
        </p:spPr>
        <p:txBody>
          <a:bodyPr lIns="252000" tIns="0" rtlCol="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a16="http://schemas.microsoft.com/office/drawing/2014/main" xmlns="" id="{7DEBF36F-ADC5-48FF-BFAF-3BED06924FD3}"/>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A22238F2-C6EC-476F-8371-119AECBA5622}"/>
              </a:ext>
            </a:extLst>
          </p:cNvPr>
          <p:cNvSpPr>
            <a:spLocks noGrp="1"/>
          </p:cNvSpPr>
          <p:nvPr>
            <p:ph sz="half" idx="1"/>
          </p:nvPr>
        </p:nvSpPr>
        <p:spPr>
          <a:xfrm>
            <a:off x="432000" y="1512000"/>
            <a:ext cx="4500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6" name="Текст 4">
            <a:extLst>
              <a:ext uri="{FF2B5EF4-FFF2-40B4-BE49-F238E27FC236}">
                <a16:creationId xmlns:a16="http://schemas.microsoft.com/office/drawing/2014/main" xmlns="" id="{7867C73D-EE16-41D1-B7CE-A35C765E3B8D}"/>
              </a:ext>
            </a:extLst>
          </p:cNvPr>
          <p:cNvSpPr>
            <a:spLocks noGrp="1"/>
          </p:cNvSpPr>
          <p:nvPr>
            <p:ph type="body" sz="quarter" idx="12"/>
          </p:nvPr>
        </p:nvSpPr>
        <p:spPr>
          <a:xfrm>
            <a:off x="5129800" y="1511250"/>
            <a:ext cx="4500000" cy="468000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a16="http://schemas.microsoft.com/office/drawing/2014/main" xmlns="" id="{CD4FE60C-ACE5-4516-8CB6-EEDD96DB7358}"/>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столбц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a16="http://schemas.microsoft.com/office/drawing/2014/main" xmlns="" id="{F94EB5D3-F8CB-4E76-8D7E-FF441818EECB}"/>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B1948E38-8FB0-4E51-A01C-C88794372E50}"/>
              </a:ext>
            </a:extLst>
          </p:cNvPr>
          <p:cNvSpPr>
            <a:spLocks noGrp="1"/>
          </p:cNvSpPr>
          <p:nvPr>
            <p:ph idx="1"/>
          </p:nvPr>
        </p:nvSpPr>
        <p:spPr>
          <a:xfrm>
            <a:off x="432000" y="1512000"/>
            <a:ext cx="2916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a16="http://schemas.microsoft.com/office/drawing/2014/main" xmlns="" id="{16A38E24-EB1C-472F-B631-5DF32F9C4CF5}"/>
              </a:ext>
            </a:extLst>
          </p:cNvPr>
          <p:cNvSpPr>
            <a:spLocks noGrp="1"/>
          </p:cNvSpPr>
          <p:nvPr>
            <p:ph type="body" sz="quarter" idx="12"/>
          </p:nvPr>
        </p:nvSpPr>
        <p:spPr>
          <a:xfrm>
            <a:off x="3572900" y="1511476"/>
            <a:ext cx="2916000" cy="467924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1" name="Текст 5">
            <a:extLst>
              <a:ext uri="{FF2B5EF4-FFF2-40B4-BE49-F238E27FC236}">
                <a16:creationId xmlns:a16="http://schemas.microsoft.com/office/drawing/2014/main" xmlns="" id="{5B4A252E-78C9-4F76-98A4-A4B580AD072A}"/>
              </a:ext>
            </a:extLst>
          </p:cNvPr>
          <p:cNvSpPr>
            <a:spLocks noGrp="1"/>
          </p:cNvSpPr>
          <p:nvPr>
            <p:ph type="body" sz="quarter" idx="13"/>
          </p:nvPr>
        </p:nvSpPr>
        <p:spPr>
          <a:xfrm>
            <a:off x="6713800" y="1511475"/>
            <a:ext cx="2916000" cy="467925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6D4BCA97-F31B-451D-82F8-6E000DF2118A}"/>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0817AAC4-A657-4D75-A527-0307AFF2B17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столбцов">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a16="http://schemas.microsoft.com/office/drawing/2014/main" xmlns="" id="{9D7ACCB5-9A86-4F46-89E2-B79F48C9EC1D}"/>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B1948E38-8FB0-4E51-A01C-C88794372E50}"/>
              </a:ext>
            </a:extLst>
          </p:cNvPr>
          <p:cNvSpPr>
            <a:spLocks noGrp="1"/>
          </p:cNvSpPr>
          <p:nvPr>
            <p:ph idx="1"/>
          </p:nvPr>
        </p:nvSpPr>
        <p:spPr>
          <a:xfrm>
            <a:off x="432000" y="1512000"/>
            <a:ext cx="1764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a16="http://schemas.microsoft.com/office/drawing/2014/main" xmlns="" id="{1F5B3657-F2AE-455A-BF81-1A0C2ACECD20}"/>
              </a:ext>
            </a:extLst>
          </p:cNvPr>
          <p:cNvSpPr>
            <a:spLocks noGrp="1"/>
          </p:cNvSpPr>
          <p:nvPr>
            <p:ph type="body" sz="quarter" idx="12"/>
          </p:nvPr>
        </p:nvSpPr>
        <p:spPr>
          <a:xfrm>
            <a:off x="229045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3" name="Текст 5">
            <a:extLst>
              <a:ext uri="{FF2B5EF4-FFF2-40B4-BE49-F238E27FC236}">
                <a16:creationId xmlns:a16="http://schemas.microsoft.com/office/drawing/2014/main" xmlns="" id="{6A983D98-E0AB-429A-9EC2-B50D4216D691}"/>
              </a:ext>
            </a:extLst>
          </p:cNvPr>
          <p:cNvSpPr>
            <a:spLocks noGrp="1"/>
          </p:cNvSpPr>
          <p:nvPr>
            <p:ph type="body" sz="quarter" idx="13"/>
          </p:nvPr>
        </p:nvSpPr>
        <p:spPr>
          <a:xfrm>
            <a:off x="414890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5" name="Текст 6">
            <a:extLst>
              <a:ext uri="{FF2B5EF4-FFF2-40B4-BE49-F238E27FC236}">
                <a16:creationId xmlns:a16="http://schemas.microsoft.com/office/drawing/2014/main" xmlns="" id="{755213BF-EF6D-45DC-A01B-DE6C2F23A6D2}"/>
              </a:ext>
            </a:extLst>
          </p:cNvPr>
          <p:cNvSpPr>
            <a:spLocks noGrp="1"/>
          </p:cNvSpPr>
          <p:nvPr>
            <p:ph type="body" sz="quarter" idx="14"/>
          </p:nvPr>
        </p:nvSpPr>
        <p:spPr>
          <a:xfrm>
            <a:off x="6007350" y="1507535"/>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7" name="Текст 7">
            <a:extLst>
              <a:ext uri="{FF2B5EF4-FFF2-40B4-BE49-F238E27FC236}">
                <a16:creationId xmlns:a16="http://schemas.microsoft.com/office/drawing/2014/main" xmlns="" id="{77D6BBBA-F4A3-45D4-91BC-A405FFDC7C3D}"/>
              </a:ext>
            </a:extLst>
          </p:cNvPr>
          <p:cNvSpPr>
            <a:spLocks noGrp="1"/>
          </p:cNvSpPr>
          <p:nvPr>
            <p:ph type="body" sz="quarter" idx="15"/>
          </p:nvPr>
        </p:nvSpPr>
        <p:spPr>
          <a:xfrm>
            <a:off x="7865800" y="1507535"/>
            <a:ext cx="1764000" cy="4683715"/>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2D09234E-176D-4BBF-9391-7B6F018C51AB}"/>
              </a:ext>
            </a:extLst>
          </p:cNvPr>
          <p:cNvSpPr>
            <a:spLocks noGrp="1"/>
          </p:cNvSpPr>
          <p:nvPr>
            <p:ph type="ftr" sz="quarter" idx="16"/>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B5A8293F-A5B5-4FCC-BF27-A25B1BAFF245}"/>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C626A5-4FF6-42BD-858A-AE4B2C23A6BC}"/>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5" name="Подзаголовок 2">
            <a:extLst>
              <a:ext uri="{FF2B5EF4-FFF2-40B4-BE49-F238E27FC236}">
                <a16:creationId xmlns:a16="http://schemas.microsoft.com/office/drawing/2014/main" xmlns="" id="{10727B06-56A8-44A2-B6C2-9ED183D107F3}"/>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Нижний колонтитул 2">
            <a:extLst>
              <a:ext uri="{FF2B5EF4-FFF2-40B4-BE49-F238E27FC236}">
                <a16:creationId xmlns:a16="http://schemas.microsoft.com/office/drawing/2014/main" xmlns="" id="{08CCB8C2-B6A2-4C69-8D3A-57420A034BA4}"/>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4" name="Номер слайда 3">
            <a:extLst>
              <a:ext uri="{FF2B5EF4-FFF2-40B4-BE49-F238E27FC236}">
                <a16:creationId xmlns:a16="http://schemas.microsoft.com/office/drawing/2014/main" xmlns="" id="{8E801980-CBAE-4A50-886D-54D7BB2E1947}"/>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a16="http://schemas.microsoft.com/office/drawing/2014/main" xmlns="" id="{16D0504D-4610-4E9E-A2DB-8B701F044BBC}"/>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3" name="Номер слайда 2">
            <a:extLst>
              <a:ext uri="{FF2B5EF4-FFF2-40B4-BE49-F238E27FC236}">
                <a16:creationId xmlns:a16="http://schemas.microsoft.com/office/drawing/2014/main" xmlns="" id="{2310D190-B83D-438A-91BC-470C41B22A29}"/>
              </a:ext>
            </a:extLst>
          </p:cNvPr>
          <p:cNvSpPr>
            <a:spLocks noGrp="1"/>
          </p:cNvSpPr>
          <p:nvPr>
            <p:ph type="sldNum" sz="quarter" idx="1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 2">
    <p:bg>
      <p:bgPr>
        <a:solidFill>
          <a:schemeClr val="bg1"/>
        </a:solidFill>
        <a:effectLst/>
      </p:bgPr>
    </p:bg>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xmlns=""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a16="http://schemas.microsoft.com/office/drawing/2014/main" xmlns=""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a16="http://schemas.microsoft.com/office/drawing/2014/main" xmlns=""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итульный слайд 3">
    <p:bg>
      <p:bgPr>
        <a:solidFill>
          <a:schemeClr val="bg1"/>
        </a:solidFill>
        <a:effectLst/>
      </p:bgPr>
    </p:bg>
    <p:spTree>
      <p:nvGrpSpPr>
        <p:cNvPr id="1" name=""/>
        <p:cNvGrpSpPr/>
        <p:nvPr/>
      </p:nvGrpSpPr>
      <p:grpSpPr>
        <a:xfrm>
          <a:off x="0" y="0"/>
          <a:ext cx="0" cy="0"/>
          <a:chOff x="0" y="0"/>
          <a:chExt cx="0" cy="0"/>
        </a:xfrm>
      </p:grpSpPr>
      <p:sp>
        <p:nvSpPr>
          <p:cNvPr id="9" name="Рисунок 1">
            <a:extLst>
              <a:ext uri="{FF2B5EF4-FFF2-40B4-BE49-F238E27FC236}">
                <a16:creationId xmlns:a16="http://schemas.microsoft.com/office/drawing/2014/main" xmlns=""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a16="http://schemas.microsoft.com/office/drawing/2014/main" xmlns=""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a16="http://schemas.microsoft.com/office/drawing/2014/main" xmlns=""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1">
    <p:spTree>
      <p:nvGrpSpPr>
        <p:cNvPr id="1" name=""/>
        <p:cNvGrpSpPr/>
        <p:nvPr/>
      </p:nvGrpSpPr>
      <p:grpSpPr>
        <a:xfrm>
          <a:off x="0" y="0"/>
          <a:ext cx="0" cy="0"/>
          <a:chOff x="0" y="0"/>
          <a:chExt cx="0" cy="0"/>
        </a:xfrm>
      </p:grpSpPr>
      <p:sp>
        <p:nvSpPr>
          <p:cNvPr id="8" name="Рисунок 1">
            <a:extLst>
              <a:ext uri="{FF2B5EF4-FFF2-40B4-BE49-F238E27FC236}">
                <a16:creationId xmlns:a16="http://schemas.microsoft.com/office/drawing/2014/main" xmlns=""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445086" y="1807950"/>
            <a:ext cx="5184913" cy="432000"/>
          </a:xfrm>
        </p:spPr>
        <p:txBody>
          <a:bodyPr rtlCol="0"/>
          <a:lstStyle>
            <a:lvl1pPr algn="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a16="http://schemas.microsoft.com/office/drawing/2014/main" xmlns="" id="{3FAEED1D-0E66-4F74-9455-675F5CB7EAD4}"/>
              </a:ext>
            </a:extLst>
          </p:cNvPr>
          <p:cNvSpPr>
            <a:spLocks noGrp="1"/>
          </p:cNvSpPr>
          <p:nvPr>
            <p:ph type="body" sz="quarter" idx="32" hasCustomPrompt="1"/>
          </p:nvPr>
        </p:nvSpPr>
        <p:spPr>
          <a:xfrm>
            <a:off x="4444886" y="2383950"/>
            <a:ext cx="5184913" cy="360000"/>
          </a:xfrm>
        </p:spPr>
        <p:txBody>
          <a:bodyPr rtlCol="0"/>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A22238F2-C6EC-476F-8371-119AECBA5622}"/>
              </a:ext>
            </a:extLst>
          </p:cNvPr>
          <p:cNvSpPr>
            <a:spLocks noGrp="1"/>
          </p:cNvSpPr>
          <p:nvPr>
            <p:ph sz="half" idx="1"/>
          </p:nvPr>
        </p:nvSpPr>
        <p:spPr>
          <a:xfrm>
            <a:off x="4445000" y="2908300"/>
            <a:ext cx="5184800" cy="3283700"/>
          </a:xfrm>
          <a:solidFill>
            <a:schemeClr val="bg1"/>
          </a:solidFill>
        </p:spPr>
        <p:txBody>
          <a:bodyPr lIns="180000" tIns="252000" rIns="252000" rtlCol="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lvl1pPr>
              <a:defRPr/>
            </a:lvl1pPr>
          </a:lstStyle>
          <a:p>
            <a:r>
              <a:rPr lang="ru-RU" dirty="0" err="1" smtClean="0"/>
              <a:t>Гидрологиялық</a:t>
            </a:r>
            <a:r>
              <a:rPr lang="ru-RU" dirty="0" smtClean="0"/>
              <a:t> </a:t>
            </a:r>
            <a:r>
              <a:rPr lang="ru-RU" dirty="0" err="1" smtClean="0"/>
              <a:t>ақпаратты</a:t>
            </a:r>
            <a:r>
              <a:rPr lang="ru-RU" dirty="0" smtClean="0"/>
              <a:t> </a:t>
            </a:r>
            <a:r>
              <a:rPr lang="ru-RU" dirty="0" err="1" smtClean="0"/>
              <a:t>статистикалық</a:t>
            </a:r>
            <a:r>
              <a:rPr lang="ru-RU" dirty="0" smtClean="0"/>
              <a:t> </a:t>
            </a:r>
            <a:r>
              <a:rPr lang="ru-RU" dirty="0" err="1" smtClean="0"/>
              <a:t>өңдеудің</a:t>
            </a:r>
            <a:r>
              <a:rPr lang="ru-RU" dirty="0" smtClean="0"/>
              <a:t> </a:t>
            </a:r>
            <a:r>
              <a:rPr lang="ru-RU" dirty="0" err="1" smtClean="0"/>
              <a:t>заманауи</a:t>
            </a:r>
            <a:r>
              <a:rPr lang="ru-RU" dirty="0" smtClean="0"/>
              <a:t> </a:t>
            </a:r>
            <a:r>
              <a:rPr lang="ru-RU" dirty="0" err="1" smtClean="0"/>
              <a:t>әдістері</a:t>
            </a:r>
            <a:endParaRPr lang="ru-RU" dirty="0"/>
          </a:p>
        </p:txBody>
      </p:sp>
      <p:sp>
        <p:nvSpPr>
          <p:cNvPr id="5" name="Номер слайда 4">
            <a:extLst>
              <a:ext uri="{FF2B5EF4-FFF2-40B4-BE49-F238E27FC236}">
                <a16:creationId xmlns:a16="http://schemas.microsoft.com/office/drawing/2014/main" xmlns=""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2">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a16="http://schemas.microsoft.com/office/drawing/2014/main" xmlns=""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
        <p:nvSpPr>
          <p:cNvPr id="9" name="Рисунок 6">
            <a:extLst>
              <a:ext uri="{FF2B5EF4-FFF2-40B4-BE49-F238E27FC236}">
                <a16:creationId xmlns:a16="http://schemas.microsoft.com/office/drawing/2014/main" xmlns=""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6" name="Заголовок 5">
            <a:extLst>
              <a:ext uri="{FF2B5EF4-FFF2-40B4-BE49-F238E27FC236}">
                <a16:creationId xmlns:a16="http://schemas.microsoft.com/office/drawing/2014/main" xmlns="" id="{7F4F1543-153D-4F77-A4A9-C9BBA1C2052E}"/>
              </a:ext>
            </a:extLst>
          </p:cNvPr>
          <p:cNvSpPr>
            <a:spLocks noGrp="1"/>
          </p:cNvSpPr>
          <p:nvPr>
            <p:ph type="title"/>
          </p:nvPr>
        </p:nvSpPr>
        <p:spPr>
          <a:xfrm>
            <a:off x="432000" y="432000"/>
            <a:ext cx="9131100" cy="432000"/>
          </a:xfrm>
        </p:spPr>
        <p:txBody>
          <a:bodyPr rtlCol="0"/>
          <a:lstStyle/>
          <a:p>
            <a:pPr rtl="0"/>
            <a:r>
              <a:rPr lang="ru-RU" noProof="0" smtClean="0"/>
              <a:t>Образец заголовка</a:t>
            </a:r>
            <a:endParaRPr lang="ru-RU" noProof="0" dirty="0"/>
          </a:p>
        </p:txBody>
      </p:sp>
      <p:sp>
        <p:nvSpPr>
          <p:cNvPr id="11" name="Подзаголовок 2">
            <a:extLst>
              <a:ext uri="{FF2B5EF4-FFF2-40B4-BE49-F238E27FC236}">
                <a16:creationId xmlns:a16="http://schemas.microsoft.com/office/drawing/2014/main" xmlns="" id="{9FAA210E-391A-499A-89D5-F222045FD1A4}"/>
              </a:ext>
            </a:extLst>
          </p:cNvPr>
          <p:cNvSpPr>
            <a:spLocks noGrp="1"/>
          </p:cNvSpPr>
          <p:nvPr>
            <p:ph type="body" sz="quarter" idx="32" hasCustomPrompt="1"/>
          </p:nvPr>
        </p:nvSpPr>
        <p:spPr>
          <a:xfrm>
            <a:off x="431800" y="1008000"/>
            <a:ext cx="68959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Tree>
    <p:extLst>
      <p:ext uri="{BB962C8B-B14F-4D97-AF65-F5344CB8AC3E}">
        <p14:creationId xmlns:p14="http://schemas.microsoft.com/office/powerpoint/2010/main" val="234719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F288DD7-6DAF-436D-B04A-EBCCAA36917C}"/>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a16="http://schemas.microsoft.com/office/drawing/2014/main" xmlns="" id="{E4633398-8EC3-417B-BEA6-101D8F224678}"/>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Сравнение слева — заполнитель 1">
            <a:extLst>
              <a:ext uri="{FF2B5EF4-FFF2-40B4-BE49-F238E27FC236}">
                <a16:creationId xmlns:a16="http://schemas.microsoft.com/office/drawing/2014/main" xmlns="" id="{9322B50D-6A7D-41C6-BA57-613BC231DF36}"/>
              </a:ext>
            </a:extLst>
          </p:cNvPr>
          <p:cNvSpPr>
            <a:spLocks noGrp="1"/>
          </p:cNvSpPr>
          <p:nvPr>
            <p:ph type="body" idx="1"/>
          </p:nvPr>
        </p:nvSpPr>
        <p:spPr>
          <a:xfrm>
            <a:off x="432000" y="1432296"/>
            <a:ext cx="4500000" cy="527076"/>
          </a:xfrm>
          <a:solidFill>
            <a:schemeClr val="tx1"/>
          </a:solidFill>
        </p:spPr>
        <p:txBody>
          <a:bodyPr lIns="180000" tIns="36000" rtlCol="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2">
            <a:extLst>
              <a:ext uri="{FF2B5EF4-FFF2-40B4-BE49-F238E27FC236}">
                <a16:creationId xmlns:a16="http://schemas.microsoft.com/office/drawing/2014/main" xmlns="" id="{9FD584DA-F775-47B8-A1D7-6556AD5FCBD2}"/>
              </a:ext>
            </a:extLst>
          </p:cNvPr>
          <p:cNvSpPr>
            <a:spLocks noGrp="1"/>
          </p:cNvSpPr>
          <p:nvPr>
            <p:ph sz="half" idx="2"/>
          </p:nvPr>
        </p:nvSpPr>
        <p:spPr>
          <a:xfrm>
            <a:off x="432000" y="2023668"/>
            <a:ext cx="4500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2" name="Сравнение слева — заполнитель 2">
            <a:extLst>
              <a:ext uri="{FF2B5EF4-FFF2-40B4-BE49-F238E27FC236}">
                <a16:creationId xmlns:a16="http://schemas.microsoft.com/office/drawing/2014/main" xmlns=""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rtlCol="0" anchor="ctr"/>
          <a:lstStyle>
            <a:lvl1pPr marL="0" indent="0">
              <a:buNone/>
              <a:defRPr sz="2400" b="1" spc="-150">
                <a:solidFill>
                  <a:schemeClr val="bg1"/>
                </a:solidFill>
                <a:latin typeface="+mj-lt"/>
              </a:defRPr>
            </a:lvl1pPr>
          </a:lstStyle>
          <a:p>
            <a:pPr lvl="0" rtl="0"/>
            <a:r>
              <a:rPr lang="ru-RU" noProof="0" smtClean="0"/>
              <a:t>Образец текста</a:t>
            </a:r>
          </a:p>
        </p:txBody>
      </p:sp>
      <p:sp>
        <p:nvSpPr>
          <p:cNvPr id="8" name="Текст 4">
            <a:extLst>
              <a:ext uri="{FF2B5EF4-FFF2-40B4-BE49-F238E27FC236}">
                <a16:creationId xmlns:a16="http://schemas.microsoft.com/office/drawing/2014/main" xmlns="" id="{DF0A5256-B267-47DA-858A-0F3867CB6139}"/>
              </a:ext>
            </a:extLst>
          </p:cNvPr>
          <p:cNvSpPr>
            <a:spLocks noGrp="1"/>
          </p:cNvSpPr>
          <p:nvPr>
            <p:ph type="body" sz="quarter" idx="12"/>
          </p:nvPr>
        </p:nvSpPr>
        <p:spPr>
          <a:xfrm>
            <a:off x="5129800" y="2020359"/>
            <a:ext cx="4500000" cy="4170891"/>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Нижний колонтитул 4">
            <a:extLst>
              <a:ext uri="{FF2B5EF4-FFF2-40B4-BE49-F238E27FC236}">
                <a16:creationId xmlns:a16="http://schemas.microsoft.com/office/drawing/2014/main" xmlns="" id="{646B8F99-FAB0-4B33-87ED-9FF46D11A907}"/>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275D237A-BD90-4D90-B328-7F1A502A266D}"/>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е фото">
    <p:spTree>
      <p:nvGrpSpPr>
        <p:cNvPr id="1" name=""/>
        <p:cNvGrpSpPr/>
        <p:nvPr/>
      </p:nvGrpSpPr>
      <p:grpSpPr>
        <a:xfrm>
          <a:off x="0" y="0"/>
          <a:ext cx="0" cy="0"/>
          <a:chOff x="0" y="0"/>
          <a:chExt cx="0" cy="0"/>
        </a:xfrm>
      </p:grpSpPr>
      <p:sp>
        <p:nvSpPr>
          <p:cNvPr id="7" name="Рисунок 6">
            <a:extLst>
              <a:ext uri="{FF2B5EF4-FFF2-40B4-BE49-F238E27FC236}">
                <a16:creationId xmlns:a16="http://schemas.microsoft.com/office/drawing/2014/main" xmlns=""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3" name="Объект 2">
            <a:extLst>
              <a:ext uri="{FF2B5EF4-FFF2-40B4-BE49-F238E27FC236}">
                <a16:creationId xmlns:a16="http://schemas.microsoft.com/office/drawing/2014/main" xmlns="" id="{A22238F2-C6EC-476F-8371-119AECBA5622}"/>
              </a:ext>
            </a:extLst>
          </p:cNvPr>
          <p:cNvSpPr>
            <a:spLocks noGrp="1"/>
          </p:cNvSpPr>
          <p:nvPr>
            <p:ph sz="half" idx="1" hasCustomPrompt="1"/>
          </p:nvPr>
        </p:nvSpPr>
        <p:spPr>
          <a:xfrm>
            <a:off x="3875314" y="5096632"/>
            <a:ext cx="2028686" cy="1094618"/>
          </a:xfrm>
        </p:spPr>
        <p:txBody>
          <a:bodyPr rtlCol="0"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dirty="0"/>
              <a:t>Введите подпись</a:t>
            </a:r>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2" name="Номер слайда 1">
            <a:extLst>
              <a:ext uri="{FF2B5EF4-FFF2-40B4-BE49-F238E27FC236}">
                <a16:creationId xmlns:a16="http://schemas.microsoft.com/office/drawing/2014/main" xmlns="" id="{E25951D2-91DB-40E7-95D5-4B372602DEB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Слайд с благодарност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174360" y="2112793"/>
            <a:ext cx="6798250" cy="1674470"/>
          </a:xfrm>
        </p:spPr>
        <p:txBody>
          <a:bodyPr rtlCol="0" anchor="ctr"/>
          <a:lstStyle>
            <a:lvl1pPr algn="ctr">
              <a:lnSpc>
                <a:spcPct val="100000"/>
              </a:lnSpc>
              <a:defRPr sz="6000" b="1" cap="all" spc="-300" baseline="0">
                <a:solidFill>
                  <a:schemeClr val="tx1"/>
                </a:solidFill>
                <a:latin typeface="+mj-lt"/>
              </a:defRPr>
            </a:lvl1pPr>
          </a:lstStyle>
          <a:p>
            <a:pPr rtl="0"/>
            <a:r>
              <a:rPr lang="ru-RU" noProof="0" dirty="0"/>
              <a:t>Спасибо</a:t>
            </a:r>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Текст 5">
            <a:extLst>
              <a:ext uri="{FF2B5EF4-FFF2-40B4-BE49-F238E27FC236}">
                <a16:creationId xmlns:a16="http://schemas.microsoft.com/office/drawing/2014/main" xmlns="" id="{CA3EFDD3-A9D2-4EB6-BB2A-F6999D9F7EA6}"/>
              </a:ext>
            </a:extLst>
          </p:cNvPr>
          <p:cNvSpPr>
            <a:spLocks noGrp="1"/>
          </p:cNvSpPr>
          <p:nvPr>
            <p:ph type="body" sz="quarter" idx="15" hasCustomPrompt="1"/>
          </p:nvPr>
        </p:nvSpPr>
        <p:spPr>
          <a:xfrm>
            <a:off x="2174361" y="4035727"/>
            <a:ext cx="3329850" cy="382887"/>
          </a:xfrm>
        </p:spPr>
        <p:txBody>
          <a:bodyPr rtlCol="0"/>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Полное имя</a:t>
            </a:r>
          </a:p>
        </p:txBody>
      </p:sp>
      <p:sp>
        <p:nvSpPr>
          <p:cNvPr id="12" name="Текст 6">
            <a:extLst>
              <a:ext uri="{FF2B5EF4-FFF2-40B4-BE49-F238E27FC236}">
                <a16:creationId xmlns:a16="http://schemas.microsoft.com/office/drawing/2014/main" xmlns="" id="{261ED1F7-B623-43D9-9BDA-8808C5CFAFFB}"/>
              </a:ext>
            </a:extLst>
          </p:cNvPr>
          <p:cNvSpPr>
            <a:spLocks noGrp="1"/>
          </p:cNvSpPr>
          <p:nvPr>
            <p:ph type="body" sz="quarter" idx="16" hasCustomPrompt="1"/>
          </p:nvPr>
        </p:nvSpPr>
        <p:spPr>
          <a:xfrm>
            <a:off x="6062268" y="4150118"/>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Номер телефона</a:t>
            </a:r>
          </a:p>
        </p:txBody>
      </p:sp>
      <p:sp>
        <p:nvSpPr>
          <p:cNvPr id="13" name="Текст 7">
            <a:extLst>
              <a:ext uri="{FF2B5EF4-FFF2-40B4-BE49-F238E27FC236}">
                <a16:creationId xmlns:a16="http://schemas.microsoft.com/office/drawing/2014/main" xmlns="" id="{E27366FC-4115-4122-9CE2-5FA9D424AD51}"/>
              </a:ext>
            </a:extLst>
          </p:cNvPr>
          <p:cNvSpPr>
            <a:spLocks noGrp="1"/>
          </p:cNvSpPr>
          <p:nvPr>
            <p:ph type="body" sz="quarter" idx="17" hasCustomPrompt="1"/>
          </p:nvPr>
        </p:nvSpPr>
        <p:spPr>
          <a:xfrm>
            <a:off x="6062268" y="4540691"/>
            <a:ext cx="2910342" cy="238016"/>
          </a:xfrm>
        </p:spPr>
        <p:txBody>
          <a:bodyPr rtlCol="0"/>
          <a:lstStyle>
            <a:lvl1pPr marL="0" indent="0" algn="l">
              <a:lnSpc>
                <a:spcPct val="80000"/>
              </a:lnSpc>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Электронная почта или контакт в социальной сети</a:t>
            </a:r>
          </a:p>
        </p:txBody>
      </p:sp>
      <p:sp>
        <p:nvSpPr>
          <p:cNvPr id="14" name="Текст 8">
            <a:extLst>
              <a:ext uri="{FF2B5EF4-FFF2-40B4-BE49-F238E27FC236}">
                <a16:creationId xmlns:a16="http://schemas.microsoft.com/office/drawing/2014/main" xmlns="" id="{DEB36829-2F8B-4E22-AB6D-4111D18AF847}"/>
              </a:ext>
            </a:extLst>
          </p:cNvPr>
          <p:cNvSpPr>
            <a:spLocks noGrp="1"/>
          </p:cNvSpPr>
          <p:nvPr>
            <p:ph type="body" sz="quarter" idx="18" hasCustomPrompt="1"/>
          </p:nvPr>
        </p:nvSpPr>
        <p:spPr>
          <a:xfrm>
            <a:off x="6062268" y="4931263"/>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Веб-сайт компании</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FF4C50-933F-41F9-AD11-BD02410AA7D5}"/>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a16="http://schemas.microsoft.com/office/drawing/2014/main" xmlns="" id="{E97A9A62-1AA6-47A9-A1A0-54196823744C}"/>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B1948E38-8FB0-4E51-A01C-C88794372E50}"/>
              </a:ext>
            </a:extLst>
          </p:cNvPr>
          <p:cNvSpPr>
            <a:spLocks noGrp="1"/>
          </p:cNvSpPr>
          <p:nvPr>
            <p:ph idx="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E8FE0EB3-0FF4-4285-B9D3-90A5751B7BBF}"/>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a16="http://schemas.microsoft.com/office/drawing/2014/main" xmlns="" id="{3442953D-28FC-41B5-A1BB-BB3BA7CA40BE}"/>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xmlns="" id="{32C8D0EF-1DB6-4ADC-8F31-5AE53BF5EAF4}"/>
              </a:ext>
            </a:extLst>
          </p:cNvPr>
          <p:cNvSpPr/>
          <p:nvPr userDrawn="1"/>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7" name="Прямоугольник 6">
            <a:extLst>
              <a:ext uri="{FF2B5EF4-FFF2-40B4-BE49-F238E27FC236}">
                <a16:creationId xmlns:a16="http://schemas.microsoft.com/office/drawing/2014/main" xmlns="" id="{62F208ED-79A0-4B2C-A5EE-9D27466BCA3F}"/>
              </a:ext>
            </a:extLst>
          </p:cNvPr>
          <p:cNvSpPr/>
          <p:nvPr userDrawn="1"/>
        </p:nvSpPr>
        <p:spPr>
          <a:xfrm>
            <a:off x="11407775" y="6356350"/>
            <a:ext cx="784225"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a16="http://schemas.microsoft.com/office/drawing/2014/main" xmlns=""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pPr rtl="0"/>
            <a:r>
              <a:rPr lang="ru-RU" noProof="0" dirty="0"/>
              <a:t>Щелкните, чтобы изменить заголовок</a:t>
            </a:r>
          </a:p>
        </p:txBody>
      </p:sp>
      <p:sp>
        <p:nvSpPr>
          <p:cNvPr id="3" name="Текст 2">
            <a:extLst>
              <a:ext uri="{FF2B5EF4-FFF2-40B4-BE49-F238E27FC236}">
                <a16:creationId xmlns:a16="http://schemas.microsoft.com/office/drawing/2014/main" xmlns=""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a:extLst>
              <a:ext uri="{FF2B5EF4-FFF2-40B4-BE49-F238E27FC236}">
                <a16:creationId xmlns:a16="http://schemas.microsoft.com/office/drawing/2014/main" xmlns=""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defRPr>
            </a:lvl1pPr>
          </a:lstStyle>
          <a:p>
            <a:pPr rtl="0"/>
            <a:fld id="{19B51A1E-902D-48AF-9020-955120F399B6}" type="slidenum">
              <a:rPr lang="ru-RU" noProof="0" smtClean="0"/>
              <a:pPr/>
              <a:t>‹#›</a:t>
            </a:fld>
            <a:endParaRPr lang="ru-RU" noProof="0" dirty="0"/>
          </a:p>
        </p:txBody>
      </p:sp>
      <p:sp>
        <p:nvSpPr>
          <p:cNvPr id="4" name="Надпись 3">
            <a:extLst>
              <a:ext uri="{FF2B5EF4-FFF2-40B4-BE49-F238E27FC236}">
                <a16:creationId xmlns:a16="http://schemas.microsoft.com/office/drawing/2014/main" xmlns="" id="{34FDC6F9-37F9-4E25-AECA-D307B8421C73}"/>
              </a:ext>
            </a:extLst>
          </p:cNvPr>
          <p:cNvSpPr txBox="1"/>
          <p:nvPr userDrawn="1"/>
        </p:nvSpPr>
        <p:spPr>
          <a:xfrm>
            <a:off x="9630116" y="6346108"/>
            <a:ext cx="1662546" cy="225121"/>
          </a:xfrm>
          <a:prstGeom prst="rect">
            <a:avLst/>
          </a:prstGeom>
          <a:noFill/>
        </p:spPr>
        <p:txBody>
          <a:bodyPr wrap="square" lIns="0" tIns="36000" rIns="0" bIns="0" rtlCol="0">
            <a:spAutoFit/>
          </a:bodyPr>
          <a:lstStyle/>
          <a:p>
            <a:pPr algn="r" rtl="0">
              <a:lnSpc>
                <a:spcPts val="1400"/>
              </a:lnSpc>
            </a:pPr>
            <a:r>
              <a:rPr lang="en-US" sz="1600" b="1" spc="-100" noProof="0" dirty="0" smtClean="0">
                <a:solidFill>
                  <a:schemeClr val="tx1">
                    <a:lumMod val="50000"/>
                    <a:lumOff val="50000"/>
                  </a:schemeClr>
                </a:solidFill>
                <a:latin typeface="Corbel" panose="020B0503020204020204" pitchFamily="34" charset="0"/>
              </a:rPr>
              <a:t>1-</a:t>
            </a:r>
            <a:r>
              <a:rPr lang="kk-KZ" sz="1600" b="1" spc="-100" noProof="0" dirty="0" smtClean="0">
                <a:solidFill>
                  <a:schemeClr val="tx1">
                    <a:lumMod val="50000"/>
                    <a:lumOff val="50000"/>
                  </a:schemeClr>
                </a:solidFill>
                <a:latin typeface="Corbel" panose="020B0503020204020204" pitchFamily="34" charset="0"/>
              </a:rPr>
              <a:t>дәріс</a:t>
            </a:r>
            <a:endParaRPr lang="ru-RU" sz="1600" b="1" spc="-100" noProof="0" dirty="0">
              <a:solidFill>
                <a:schemeClr val="tx1"/>
              </a:solidFill>
              <a:latin typeface="Corbel" panose="020B0503020204020204" pitchFamily="34" charset="0"/>
            </a:endParaRPr>
          </a:p>
        </p:txBody>
      </p:sp>
      <p:sp>
        <p:nvSpPr>
          <p:cNvPr id="8" name="Прямоугольник 7">
            <a:extLst>
              <a:ext uri="{FF2B5EF4-FFF2-40B4-BE49-F238E27FC236}">
                <a16:creationId xmlns:a16="http://schemas.microsoft.com/office/drawing/2014/main" xmlns="" id="{6B322F68-670D-45A0-A54F-7E70BCEAED3F}"/>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Прямоугольник 9">
            <a:extLst>
              <a:ext uri="{FF2B5EF4-FFF2-40B4-BE49-F238E27FC236}">
                <a16:creationId xmlns:a16="http://schemas.microsoft.com/office/drawing/2014/main" xmlns="" id="{E69B5F15-353A-4344-8D61-F4E25AA9FB6C}"/>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2FA0C0AA-FCE8-4A7F-928A-54C96BBA9053}"/>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Lst>
  <p:hf hdr="0" ft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10.xml"/><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image" Target="../media/image9.wmf"/><Relationship Id="rId4" Type="http://schemas.openxmlformats.org/officeDocument/2006/relationships/oleObject" Target="../embeddings/oleObject5.bin"/><Relationship Id="rId9"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hyperlink" Target="mailto:Ainur.Musina@kaznu.kz"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15.png"/><Relationship Id="rId4" Type="http://schemas.openxmlformats.org/officeDocument/2006/relationships/image" Target="../media/image7.svg"/><Relationship Id="rId9" Type="http://schemas.openxmlformats.org/officeDocument/2006/relationships/image" Target="../media/image11.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9.xml"/><Relationship Id="rId7" Type="http://schemas.openxmlformats.org/officeDocument/2006/relationships/diagramColors" Target="../diagrams/colors2.xml"/><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8.wmf"/><Relationship Id="rId4" Type="http://schemas.openxmlformats.org/officeDocument/2006/relationships/diagramData" Target="../diagrams/data2.xml"/><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xmlns="" id="{200B3D2B-613A-41BE-987D-E6A1324B456D}"/>
              </a:ext>
            </a:extLst>
          </p:cNvPr>
          <p:cNvSpPr>
            <a:spLocks noGrp="1"/>
          </p:cNvSpPr>
          <p:nvPr>
            <p:ph type="ctrTitle"/>
          </p:nvPr>
        </p:nvSpPr>
        <p:spPr>
          <a:xfrm>
            <a:off x="2380129" y="3334870"/>
            <a:ext cx="7394522" cy="2954837"/>
          </a:xfrm>
        </p:spPr>
        <p:txBody>
          <a:bodyPr rtlCol="0"/>
          <a:lstStyle/>
          <a:p>
            <a:r>
              <a:rPr lang="ru-RU" sz="5000" kern="0" spc="0" dirty="0" err="1"/>
              <a:t>Кездейсоқ</a:t>
            </a:r>
            <a:r>
              <a:rPr lang="ru-RU" sz="5000" kern="0" spc="0" dirty="0"/>
              <a:t> </a:t>
            </a:r>
            <a:r>
              <a:rPr lang="ru-RU" sz="5000" kern="0" spc="0" dirty="0" err="1"/>
              <a:t>шамалар</a:t>
            </a:r>
            <a:r>
              <a:rPr lang="ru-RU" sz="5000" kern="0" spc="0" dirty="0"/>
              <a:t> </a:t>
            </a:r>
            <a:r>
              <a:rPr lang="ru-RU" sz="5000" kern="0" spc="0" dirty="0" err="1"/>
              <a:t>және</a:t>
            </a:r>
            <a:r>
              <a:rPr lang="ru-RU" sz="5000" kern="0" spc="0" dirty="0"/>
              <a:t> </a:t>
            </a:r>
            <a:r>
              <a:rPr lang="ru-RU" sz="5000" kern="0" spc="0" dirty="0" err="1"/>
              <a:t>олардың</a:t>
            </a:r>
            <a:r>
              <a:rPr lang="ru-RU" sz="5000" kern="0" spc="0" dirty="0"/>
              <a:t> </a:t>
            </a:r>
            <a:r>
              <a:rPr lang="ru-RU" sz="5000" kern="0" spc="0" dirty="0" err="1"/>
              <a:t>үлестірім</a:t>
            </a:r>
            <a:r>
              <a:rPr lang="ru-RU" sz="5000" kern="0" spc="0" dirty="0"/>
              <a:t> </a:t>
            </a:r>
            <a:r>
              <a:rPr lang="ru-RU" sz="5000" kern="0" spc="0" dirty="0" err="1"/>
              <a:t>заңдары</a:t>
            </a:r>
            <a:endParaRPr lang="ru-RU" sz="5000" kern="0" spc="0" dirty="0"/>
          </a:p>
        </p:txBody>
      </p:sp>
      <p:sp>
        <p:nvSpPr>
          <p:cNvPr id="5" name="Номер слайда 4">
            <a:extLst>
              <a:ext uri="{FF2B5EF4-FFF2-40B4-BE49-F238E27FC236}">
                <a16:creationId xmlns:a16="http://schemas.microsoft.com/office/drawing/2014/main" xmlns="" id="{BDD5A594-D852-43BB-B591-E9D9027253BD}"/>
              </a:ext>
            </a:extLst>
          </p:cNvPr>
          <p:cNvSpPr>
            <a:spLocks noGrp="1"/>
          </p:cNvSpPr>
          <p:nvPr>
            <p:ph type="sldNum" sz="quarter" idx="11"/>
          </p:nvPr>
        </p:nvSpPr>
        <p:spPr/>
        <p:txBody>
          <a:bodyPr rtlCol="0"/>
          <a:lstStyle/>
          <a:p>
            <a:pPr rtl="0"/>
            <a:fld id="{19B51A1E-902D-48AF-9020-955120F399B6}" type="slidenum">
              <a:rPr lang="ru-RU" smtClean="0"/>
              <a:pPr rtl="0"/>
              <a:t>1</a:t>
            </a:fld>
            <a:endParaRPr lang="ru-RU" dirty="0"/>
          </a:p>
        </p:txBody>
      </p:sp>
    </p:spTree>
    <p:extLst>
      <p:ext uri="{BB962C8B-B14F-4D97-AF65-F5344CB8AC3E}">
        <p14:creationId xmlns:p14="http://schemas.microsoft.com/office/powerpoint/2010/main" val="4091674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10</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646100"/>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функциясы</a:t>
            </a:r>
            <a:r>
              <a:rPr lang="ru-RU" sz="2400" kern="0" spc="0" dirty="0"/>
              <a:t> </a:t>
            </a:r>
            <a:r>
              <a:rPr lang="ru-RU" sz="2400" kern="0" spc="0" dirty="0" err="1"/>
              <a:t>және</a:t>
            </a:r>
            <a:r>
              <a:rPr lang="ru-RU" sz="2400" kern="0" spc="0" dirty="0"/>
              <a:t> </a:t>
            </a:r>
            <a:r>
              <a:rPr lang="ru-RU" sz="2400" kern="0" spc="0" dirty="0" err="1"/>
              <a:t>қамтамасыздығы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55450" y="1282811"/>
            <a:ext cx="4363949" cy="2128045"/>
          </a:xfrm>
          <a:prstGeom prst="rect">
            <a:avLst/>
          </a:prstGeom>
          <a:solidFill>
            <a:schemeClr val="bg1">
              <a:lumMod val="85000"/>
            </a:schemeClr>
          </a:solidFill>
          <a:ln w="19050">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ru-RU" sz="1800" b="0" kern="0" spc="0" dirty="0" err="1">
                <a:solidFill>
                  <a:schemeClr val="tx2"/>
                </a:solidFill>
                <a:latin typeface="+mn-lt"/>
              </a:rPr>
              <a:t>Берілген</a:t>
            </a:r>
            <a:r>
              <a:rPr lang="ru-RU" sz="1800" b="0" kern="0" spc="0" dirty="0">
                <a:solidFill>
                  <a:schemeClr val="tx2"/>
                </a:solidFill>
                <a:latin typeface="+mn-lt"/>
              </a:rPr>
              <a:t> </a:t>
            </a:r>
            <a:r>
              <a:rPr lang="ru-RU" sz="1800" b="0" kern="0" spc="0" dirty="0" err="1">
                <a:solidFill>
                  <a:schemeClr val="tx2"/>
                </a:solidFill>
                <a:latin typeface="+mn-lt"/>
              </a:rPr>
              <a:t>интервалда</a:t>
            </a:r>
            <a:r>
              <a:rPr lang="ru-RU" sz="1800" b="0" kern="0" spc="0" dirty="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a:t>
            </a:r>
            <a:r>
              <a:rPr lang="ru-RU" sz="1800" b="0" kern="0" spc="0" dirty="0" err="1">
                <a:solidFill>
                  <a:schemeClr val="tx2"/>
                </a:solidFill>
                <a:latin typeface="+mn-lt"/>
              </a:rPr>
              <a:t>пайда</a:t>
            </a:r>
            <a:r>
              <a:rPr lang="ru-RU" sz="1800" b="0" kern="0" spc="0" dirty="0">
                <a:solidFill>
                  <a:schemeClr val="tx2"/>
                </a:solidFill>
                <a:latin typeface="+mn-lt"/>
              </a:rPr>
              <a:t> болу </a:t>
            </a:r>
            <a:r>
              <a:rPr lang="ru-RU" sz="1800" b="0" kern="0" spc="0" dirty="0" err="1">
                <a:solidFill>
                  <a:schemeClr val="tx2"/>
                </a:solidFill>
                <a:latin typeface="+mn-lt"/>
              </a:rPr>
              <a:t>ықтималдығы</a:t>
            </a:r>
            <a:r>
              <a:rPr lang="ru-RU" sz="1800" b="0" kern="0" spc="0" dirty="0">
                <a:solidFill>
                  <a:schemeClr val="tx2"/>
                </a:solidFill>
                <a:latin typeface="+mn-lt"/>
              </a:rPr>
              <a:t> </a:t>
            </a:r>
            <a:r>
              <a:rPr lang="ru-RU" sz="1800" b="0" kern="0" spc="0" dirty="0" smtClean="0">
                <a:solidFill>
                  <a:schemeClr val="tx2"/>
                </a:solidFill>
                <a:latin typeface="+mn-lt"/>
              </a:rPr>
              <a:t>интервал </a:t>
            </a:r>
            <a:r>
              <a:rPr lang="ru-RU" sz="1800" b="0" kern="0" spc="0" dirty="0" err="1" smtClean="0">
                <a:solidFill>
                  <a:schemeClr val="tx2"/>
                </a:solidFill>
                <a:latin typeface="+mn-lt"/>
              </a:rPr>
              <a:t>шектеріндегі</a:t>
            </a:r>
            <a:r>
              <a:rPr lang="ru-RU"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a:t>
            </a:r>
            <a:r>
              <a:rPr lang="ru-RU" sz="1800" b="0" kern="0" spc="0" dirty="0">
                <a:solidFill>
                  <a:schemeClr val="tx2"/>
                </a:solidFill>
                <a:latin typeface="+mn-lt"/>
              </a:rPr>
              <a:t> </a:t>
            </a:r>
            <a:r>
              <a:rPr lang="ru-RU" sz="1800" b="0" kern="0" spc="0" dirty="0" err="1">
                <a:solidFill>
                  <a:schemeClr val="tx2"/>
                </a:solidFill>
                <a:latin typeface="+mn-lt"/>
              </a:rPr>
              <a:t>мәндерінің</a:t>
            </a:r>
            <a:r>
              <a:rPr lang="ru-RU" sz="1800" b="0" kern="0" spc="0" dirty="0">
                <a:solidFill>
                  <a:schemeClr val="tx2"/>
                </a:solidFill>
                <a:latin typeface="+mn-lt"/>
              </a:rPr>
              <a:t> </a:t>
            </a:r>
            <a:r>
              <a:rPr lang="ru-RU" sz="1800" b="0" kern="0" spc="0" dirty="0" err="1" smtClean="0">
                <a:solidFill>
                  <a:schemeClr val="tx2"/>
                </a:solidFill>
                <a:latin typeface="+mn-lt"/>
              </a:rPr>
              <a:t>айырмасына</a:t>
            </a:r>
            <a:r>
              <a:rPr lang="ru-RU" sz="1800" b="0" kern="0" spc="0" dirty="0" smtClean="0">
                <a:solidFill>
                  <a:schemeClr val="tx2"/>
                </a:solidFill>
                <a:latin typeface="+mn-lt"/>
              </a:rPr>
              <a:t> </a:t>
            </a:r>
            <a:r>
              <a:rPr lang="ru-RU" sz="1800" b="0" kern="0" spc="0" dirty="0" err="1" smtClean="0">
                <a:solidFill>
                  <a:schemeClr val="tx2"/>
                </a:solidFill>
                <a:latin typeface="+mn-lt"/>
              </a:rPr>
              <a:t>тең</a:t>
            </a:r>
            <a:r>
              <a:rPr lang="ru-RU" sz="1800" b="0" kern="0" spc="0" dirty="0" smtClean="0">
                <a:solidFill>
                  <a:schemeClr val="tx2"/>
                </a:solidFill>
                <a:latin typeface="+mn-lt"/>
              </a:rPr>
              <a:t>:</a:t>
            </a:r>
            <a:endParaRPr lang="en-US" sz="1800" b="0" kern="0" spc="0" dirty="0" smtClean="0">
              <a:solidFill>
                <a:schemeClr val="tx2"/>
              </a:solidFill>
              <a:latin typeface="+mn-lt"/>
            </a:endParaRPr>
          </a:p>
          <a:p>
            <a:pPr indent="520700" algn="just">
              <a:lnSpc>
                <a:spcPct val="100000"/>
              </a:lnSpc>
              <a:spcBef>
                <a:spcPts val="0"/>
              </a:spcBef>
            </a:pPr>
            <a:endParaRPr lang="en-US" sz="1800" b="0" kern="0" spc="0" dirty="0">
              <a:solidFill>
                <a:schemeClr val="tx2"/>
              </a:solidFill>
              <a:latin typeface="+mn-lt"/>
            </a:endParaRPr>
          </a:p>
          <a:p>
            <a:pPr indent="520700" algn="just">
              <a:lnSpc>
                <a:spcPct val="100000"/>
              </a:lnSpc>
              <a:spcBef>
                <a:spcPts val="0"/>
              </a:spcBef>
            </a:pPr>
            <a:endParaRPr lang="en-US" sz="1800" b="0" kern="0" spc="0" dirty="0" smtClean="0">
              <a:solidFill>
                <a:schemeClr val="tx2"/>
              </a:solidFill>
              <a:latin typeface="+mn-lt"/>
            </a:endParaRPr>
          </a:p>
          <a:p>
            <a:pPr indent="520700" algn="just">
              <a:lnSpc>
                <a:spcPct val="100000"/>
              </a:lnSpc>
              <a:spcBef>
                <a:spcPts val="0"/>
              </a:spcBef>
            </a:pPr>
            <a:endParaRPr lang="ru-RU" sz="1800" b="0" kern="0" spc="0" dirty="0" smtClean="0">
              <a:solidFill>
                <a:schemeClr val="tx2"/>
              </a:solidFill>
              <a:latin typeface="+mn-lt"/>
            </a:endParaRPr>
          </a:p>
          <a:p>
            <a:pPr indent="520700" algn="ctr">
              <a:lnSpc>
                <a:spcPct val="100000"/>
              </a:lnSpc>
              <a:spcBef>
                <a:spcPts val="0"/>
              </a:spcBef>
            </a:pPr>
            <a:endParaRPr lang="kk-KZ" sz="1800" b="0" kern="0" spc="0" dirty="0">
              <a:solidFill>
                <a:schemeClr val="tx2"/>
              </a:solidFill>
              <a:latin typeface="+mn-lt"/>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val="745497227"/>
              </p:ext>
            </p:extLst>
          </p:nvPr>
        </p:nvGraphicFramePr>
        <p:xfrm>
          <a:off x="1466669" y="2600100"/>
          <a:ext cx="1778000" cy="203200"/>
        </p:xfrm>
        <a:graphic>
          <a:graphicData uri="http://schemas.openxmlformats.org/presentationml/2006/ole">
            <mc:AlternateContent xmlns:mc="http://schemas.openxmlformats.org/markup-compatibility/2006">
              <mc:Choice xmlns:v="urn:schemas-microsoft-com:vml" Requires="v">
                <p:oleObj spid="_x0000_s7181" name="Уравнение" r:id="rId4" imgW="1777680" imgH="203040" progId="Equation.3">
                  <p:embed/>
                </p:oleObj>
              </mc:Choice>
              <mc:Fallback>
                <p:oleObj name="Уравнение" r:id="rId4" imgW="1777680" imgH="203040" progId="Equation.3">
                  <p:embed/>
                  <p:pic>
                    <p:nvPicPr>
                      <p:cNvPr id="0" name=""/>
                      <p:cNvPicPr/>
                      <p:nvPr/>
                    </p:nvPicPr>
                    <p:blipFill>
                      <a:blip r:embed="rId5"/>
                      <a:stretch>
                        <a:fillRect/>
                      </a:stretch>
                    </p:blipFill>
                    <p:spPr>
                      <a:xfrm>
                        <a:off x="1466669" y="2600100"/>
                        <a:ext cx="1778000" cy="203200"/>
                      </a:xfrm>
                      <a:prstGeom prst="rect">
                        <a:avLst/>
                      </a:prstGeom>
                    </p:spPr>
                  </p:pic>
                </p:oleObj>
              </mc:Fallback>
            </mc:AlternateContent>
          </a:graphicData>
        </a:graphic>
      </p:graphicFrame>
      <p:pic>
        <p:nvPicPr>
          <p:cNvPr id="7171" name="Рисунок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931" y="3675292"/>
            <a:ext cx="4481469" cy="217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5264906" y="1255825"/>
            <a:ext cx="4706408" cy="2031325"/>
          </a:xfrm>
          <a:prstGeom prst="rect">
            <a:avLst/>
          </a:prstGeom>
          <a:solidFill>
            <a:schemeClr val="bg1">
              <a:lumMod val="85000"/>
            </a:schemeClr>
          </a:solidFill>
          <a:ln>
            <a:solidFill>
              <a:schemeClr val="accent1"/>
            </a:solidFill>
          </a:ln>
        </p:spPr>
        <p:txBody>
          <a:bodyPr wrap="square">
            <a:spAutoFit/>
          </a:bodyPr>
          <a:lstStyle/>
          <a:p>
            <a:pPr algn="just"/>
            <a:r>
              <a:rPr lang="ru-RU" dirty="0" err="1"/>
              <a:t>Кездейсоқ</a:t>
            </a:r>
            <a:r>
              <a:rPr lang="ru-RU" dirty="0"/>
              <a:t> x </a:t>
            </a:r>
            <a:r>
              <a:rPr lang="ru-RU" dirty="0" err="1"/>
              <a:t>шамасының</a:t>
            </a:r>
            <a:r>
              <a:rPr lang="ru-RU" dirty="0"/>
              <a:t> </a:t>
            </a:r>
            <a:r>
              <a:rPr lang="ru-RU" dirty="0" err="1"/>
              <a:t>берілген</a:t>
            </a:r>
            <a:r>
              <a:rPr lang="ru-RU" dirty="0"/>
              <a:t> </a:t>
            </a:r>
            <a:r>
              <a:rPr lang="ru-RU" dirty="0" err="1"/>
              <a:t>сегментке</a:t>
            </a:r>
            <a:r>
              <a:rPr lang="ru-RU" dirty="0"/>
              <a:t> </a:t>
            </a:r>
            <a:r>
              <a:rPr lang="ru-RU" dirty="0" err="1"/>
              <a:t>түсу</a:t>
            </a:r>
            <a:r>
              <a:rPr lang="ru-RU" dirty="0"/>
              <a:t> </a:t>
            </a:r>
            <a:r>
              <a:rPr lang="ru-RU" dirty="0" err="1"/>
              <a:t>ықтималдығын</a:t>
            </a:r>
            <a:r>
              <a:rPr lang="ru-RU" dirty="0"/>
              <a:t> </a:t>
            </a:r>
            <a:r>
              <a:rPr lang="ru-RU" dirty="0" err="1" smtClean="0"/>
              <a:t>үлестірім</a:t>
            </a:r>
            <a:r>
              <a:rPr lang="ru-RU" dirty="0" smtClean="0"/>
              <a:t> </a:t>
            </a:r>
            <a:r>
              <a:rPr lang="ru-RU" dirty="0" err="1"/>
              <a:t>тығыздығы</a:t>
            </a:r>
            <a:r>
              <a:rPr lang="ru-RU" dirty="0"/>
              <a:t> </a:t>
            </a:r>
            <a:r>
              <a:rPr lang="ru-RU" dirty="0" err="1"/>
              <a:t>арқылы</a:t>
            </a:r>
            <a:r>
              <a:rPr lang="ru-RU" dirty="0"/>
              <a:t> </a:t>
            </a:r>
            <a:r>
              <a:rPr lang="ru-RU" dirty="0" err="1"/>
              <a:t>анықтауға</a:t>
            </a:r>
            <a:r>
              <a:rPr lang="ru-RU" dirty="0"/>
              <a:t> </a:t>
            </a:r>
            <a:r>
              <a:rPr lang="ru-RU" dirty="0" err="1"/>
              <a:t>болады</a:t>
            </a:r>
            <a:r>
              <a:rPr lang="ru-RU" dirty="0"/>
              <a:t>. </a:t>
            </a:r>
            <a:r>
              <a:rPr lang="ru-RU" dirty="0" err="1"/>
              <a:t>Бұл</a:t>
            </a:r>
            <a:r>
              <a:rPr lang="ru-RU" dirty="0"/>
              <a:t> </a:t>
            </a:r>
            <a:r>
              <a:rPr lang="ru-RU" dirty="0" err="1"/>
              <a:t>барлық</a:t>
            </a:r>
            <a:r>
              <a:rPr lang="ru-RU" dirty="0"/>
              <a:t> осы </a:t>
            </a:r>
            <a:r>
              <a:rPr lang="ru-RU" dirty="0" err="1" smtClean="0"/>
              <a:t>учаскедегі</a:t>
            </a:r>
            <a:r>
              <a:rPr lang="ru-RU" dirty="0" smtClean="0"/>
              <a:t> </a:t>
            </a:r>
            <a:r>
              <a:rPr lang="ru-RU" dirty="0" err="1"/>
              <a:t>ықтималдық</a:t>
            </a:r>
            <a:r>
              <a:rPr lang="ru-RU" dirty="0"/>
              <a:t> </a:t>
            </a:r>
            <a:r>
              <a:rPr lang="ru-RU" dirty="0" err="1"/>
              <a:t>элементтерінің</a:t>
            </a:r>
            <a:r>
              <a:rPr lang="ru-RU" dirty="0"/>
              <a:t> </a:t>
            </a:r>
            <a:r>
              <a:rPr lang="ru-RU" dirty="0" err="1"/>
              <a:t>қосындысына</a:t>
            </a:r>
            <a:r>
              <a:rPr lang="ru-RU" dirty="0"/>
              <a:t> </a:t>
            </a:r>
            <a:r>
              <a:rPr lang="ru-RU" dirty="0" err="1" smtClean="0"/>
              <a:t>тең</a:t>
            </a:r>
            <a:r>
              <a:rPr lang="ru-RU" dirty="0" smtClean="0"/>
              <a:t>:</a:t>
            </a:r>
            <a:endParaRPr lang="en-US" dirty="0" smtClean="0"/>
          </a:p>
          <a:p>
            <a:endParaRPr lang="en-US" dirty="0" smtClean="0"/>
          </a:p>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4290380423"/>
              </p:ext>
            </p:extLst>
          </p:nvPr>
        </p:nvGraphicFramePr>
        <p:xfrm>
          <a:off x="6831693" y="2600100"/>
          <a:ext cx="1910038" cy="631143"/>
        </p:xfrm>
        <a:graphic>
          <a:graphicData uri="http://schemas.openxmlformats.org/presentationml/2006/ole">
            <mc:AlternateContent xmlns:mc="http://schemas.openxmlformats.org/markup-compatibility/2006">
              <mc:Choice xmlns:v="urn:schemas-microsoft-com:vml" Requires="v">
                <p:oleObj spid="_x0000_s7182" name="Уравнение" r:id="rId7" imgW="1460160" imgH="482400" progId="Equation.3">
                  <p:embed/>
                </p:oleObj>
              </mc:Choice>
              <mc:Fallback>
                <p:oleObj name="Уравнение" r:id="rId7" imgW="1460160" imgH="482400" progId="Equation.3">
                  <p:embed/>
                  <p:pic>
                    <p:nvPicPr>
                      <p:cNvPr id="0" name=""/>
                      <p:cNvPicPr/>
                      <p:nvPr/>
                    </p:nvPicPr>
                    <p:blipFill>
                      <a:blip r:embed="rId8"/>
                      <a:stretch>
                        <a:fillRect/>
                      </a:stretch>
                    </p:blipFill>
                    <p:spPr>
                      <a:xfrm>
                        <a:off x="6831693" y="2600100"/>
                        <a:ext cx="1910038" cy="631143"/>
                      </a:xfrm>
                      <a:prstGeom prst="rect">
                        <a:avLst/>
                      </a:prstGeom>
                    </p:spPr>
                  </p:pic>
                </p:oleObj>
              </mc:Fallback>
            </mc:AlternateContent>
          </a:graphicData>
        </a:graphic>
      </p:graphicFrame>
      <p:pic>
        <p:nvPicPr>
          <p:cNvPr id="7172" name="Рисунок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46559" y="3455295"/>
            <a:ext cx="4280305" cy="261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5990620" y="5975787"/>
            <a:ext cx="4661958" cy="523220"/>
          </a:xfrm>
          <a:prstGeom prst="rect">
            <a:avLst/>
          </a:prstGeom>
        </p:spPr>
        <p:txBody>
          <a:bodyPr wrap="square">
            <a:spAutoFit/>
          </a:bodyPr>
          <a:lstStyle/>
          <a:p>
            <a:r>
              <a:rPr lang="kk-KZ" sz="1400" dirty="0" smtClean="0"/>
              <a:t>Үлестірім </a:t>
            </a:r>
            <a:r>
              <a:rPr lang="ru-RU" sz="1400" dirty="0" err="1" smtClean="0"/>
              <a:t>тығыздығы</a:t>
            </a:r>
            <a:r>
              <a:rPr lang="ru-RU" sz="1400" dirty="0" smtClean="0"/>
              <a:t> </a:t>
            </a:r>
            <a:r>
              <a:rPr lang="ru-RU" sz="1400" dirty="0" err="1"/>
              <a:t>графигіндегі</a:t>
            </a:r>
            <a:r>
              <a:rPr lang="ru-RU" sz="1400" dirty="0"/>
              <a:t> </a:t>
            </a:r>
            <a:r>
              <a:rPr lang="ru-RU" sz="1400" dirty="0" err="1"/>
              <a:t>учаскеге</a:t>
            </a:r>
            <a:r>
              <a:rPr lang="ru-RU" sz="1400" dirty="0"/>
              <a:t> (α, β</a:t>
            </a:r>
            <a:r>
              <a:rPr lang="ru-RU" sz="1400" dirty="0" smtClean="0"/>
              <a:t>) </a:t>
            </a:r>
            <a:r>
              <a:rPr lang="ru-RU" sz="1400" dirty="0" err="1" smtClean="0"/>
              <a:t>кездейсоқ</a:t>
            </a:r>
            <a:r>
              <a:rPr lang="ru-RU" sz="1400" dirty="0" smtClean="0"/>
              <a:t> </a:t>
            </a:r>
            <a:r>
              <a:rPr lang="ru-RU" sz="1400" dirty="0" err="1"/>
              <a:t>шаманың</a:t>
            </a:r>
            <a:r>
              <a:rPr lang="ru-RU" sz="1400" dirty="0"/>
              <a:t> </a:t>
            </a:r>
            <a:r>
              <a:rPr lang="ru-RU" sz="1400" dirty="0" err="1"/>
              <a:t>түсу</a:t>
            </a:r>
            <a:r>
              <a:rPr lang="ru-RU" sz="1400" dirty="0"/>
              <a:t> </a:t>
            </a:r>
            <a:r>
              <a:rPr lang="ru-RU" sz="1400" dirty="0" err="1"/>
              <a:t>ықтималдығын</a:t>
            </a:r>
            <a:r>
              <a:rPr lang="ru-RU" sz="1400" dirty="0"/>
              <a:t> </a:t>
            </a:r>
            <a:r>
              <a:rPr lang="ru-RU" sz="1400" dirty="0" err="1" smtClean="0"/>
              <a:t>анықтау</a:t>
            </a:r>
            <a:r>
              <a:rPr lang="en-US" sz="1400" dirty="0" smtClean="0"/>
              <a:t> </a:t>
            </a:r>
            <a:endParaRPr lang="ru-RU" sz="1400" dirty="0"/>
          </a:p>
        </p:txBody>
      </p:sp>
      <p:sp>
        <p:nvSpPr>
          <p:cNvPr id="6" name="Прямоугольник 5"/>
          <p:cNvSpPr/>
          <p:nvPr/>
        </p:nvSpPr>
        <p:spPr>
          <a:xfrm>
            <a:off x="416378" y="5975787"/>
            <a:ext cx="4203021" cy="523220"/>
          </a:xfrm>
          <a:prstGeom prst="rect">
            <a:avLst/>
          </a:prstGeom>
        </p:spPr>
        <p:txBody>
          <a:bodyPr wrap="square">
            <a:spAutoFit/>
          </a:bodyPr>
          <a:lstStyle/>
          <a:p>
            <a:r>
              <a:rPr lang="ru-RU" sz="1400" dirty="0" err="1"/>
              <a:t>Берілген</a:t>
            </a:r>
            <a:r>
              <a:rPr lang="ru-RU" sz="1400" dirty="0"/>
              <a:t> </a:t>
            </a:r>
            <a:r>
              <a:rPr lang="ru-RU" sz="1400" dirty="0" err="1"/>
              <a:t>аралықта</a:t>
            </a:r>
            <a:r>
              <a:rPr lang="ru-RU" sz="1400" dirty="0"/>
              <a:t> </a:t>
            </a:r>
            <a:r>
              <a:rPr lang="ru-RU" sz="1400" dirty="0" err="1"/>
              <a:t>кездейсоқ</a:t>
            </a:r>
            <a:r>
              <a:rPr lang="ru-RU" sz="1400" dirty="0"/>
              <a:t> </a:t>
            </a:r>
            <a:r>
              <a:rPr lang="ru-RU" sz="1400" dirty="0" err="1"/>
              <a:t>шаманың</a:t>
            </a:r>
            <a:r>
              <a:rPr lang="ru-RU" sz="1400" dirty="0"/>
              <a:t> </a:t>
            </a:r>
            <a:r>
              <a:rPr lang="ru-RU" sz="1400" dirty="0" err="1"/>
              <a:t>пайда</a:t>
            </a:r>
            <a:r>
              <a:rPr lang="ru-RU" sz="1400" dirty="0"/>
              <a:t> болу </a:t>
            </a:r>
            <a:r>
              <a:rPr lang="ru-RU" sz="1400" dirty="0" err="1"/>
              <a:t>ықтималдығы</a:t>
            </a:r>
            <a:endParaRPr lang="ru-RU" sz="1400" dirty="0"/>
          </a:p>
        </p:txBody>
      </p:sp>
    </p:spTree>
    <p:extLst>
      <p:ext uri="{BB962C8B-B14F-4D97-AF65-F5344CB8AC3E}">
        <p14:creationId xmlns:p14="http://schemas.microsoft.com/office/powerpoint/2010/main" val="15901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11</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646100"/>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функциясы</a:t>
            </a:r>
            <a:r>
              <a:rPr lang="ru-RU" sz="2400" kern="0" spc="0" dirty="0"/>
              <a:t> </a:t>
            </a:r>
            <a:r>
              <a:rPr lang="ru-RU" sz="2400" kern="0" spc="0" dirty="0" err="1"/>
              <a:t>және</a:t>
            </a:r>
            <a:r>
              <a:rPr lang="ru-RU" sz="2400" kern="0" spc="0" dirty="0"/>
              <a:t> </a:t>
            </a:r>
            <a:r>
              <a:rPr lang="ru-RU" sz="2400" kern="0" spc="0" dirty="0" err="1"/>
              <a:t>қамтамасыздығы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54543" y="921182"/>
            <a:ext cx="9715864" cy="1387818"/>
          </a:xfrm>
          <a:prstGeom prst="rect">
            <a:avLst/>
          </a:prstGeom>
          <a:solidFill>
            <a:schemeClr val="bg1">
              <a:lumMod val="85000"/>
            </a:schemeClr>
          </a:solidFill>
          <a:ln w="19050">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ru-RU" sz="1800" b="0" kern="0" spc="0" dirty="0" err="1">
                <a:solidFill>
                  <a:schemeClr val="tx2"/>
                </a:solidFill>
                <a:latin typeface="+mn-lt"/>
              </a:rPr>
              <a:t>Статистикалық</a:t>
            </a:r>
            <a:r>
              <a:rPr lang="ru-RU" sz="1800" b="0" kern="0" spc="0" dirty="0">
                <a:solidFill>
                  <a:schemeClr val="tx2"/>
                </a:solidFill>
                <a:latin typeface="+mn-lt"/>
              </a:rPr>
              <a:t> </a:t>
            </a:r>
            <a:r>
              <a:rPr lang="ru-RU" sz="1800" b="0" kern="0" spc="0" dirty="0" err="1" smtClean="0">
                <a:solidFill>
                  <a:schemeClr val="tx2"/>
                </a:solidFill>
                <a:latin typeface="+mn-lt"/>
              </a:rPr>
              <a:t>жиынтықтардың</a:t>
            </a:r>
            <a:r>
              <a:rPr lang="ru-RU" sz="1800" b="0" kern="0" spc="0" dirty="0" smtClean="0">
                <a:solidFill>
                  <a:schemeClr val="tx2"/>
                </a:solidFill>
                <a:latin typeface="+mn-lt"/>
              </a:rPr>
              <a:t> </a:t>
            </a:r>
            <a:r>
              <a:rPr lang="ru-RU" sz="1800" b="0" kern="0" spc="0" dirty="0" err="1">
                <a:solidFill>
                  <a:schemeClr val="tx2"/>
                </a:solidFill>
                <a:latin typeface="+mn-lt"/>
              </a:rPr>
              <a:t>қалыптасу</a:t>
            </a:r>
            <a:r>
              <a:rPr lang="ru-RU" sz="1800" b="0" kern="0" spc="0" dirty="0">
                <a:solidFill>
                  <a:schemeClr val="tx2"/>
                </a:solidFill>
                <a:latin typeface="+mn-lt"/>
              </a:rPr>
              <a:t> </a:t>
            </a:r>
            <a:r>
              <a:rPr lang="ru-RU" sz="1800" b="0" kern="0" spc="0" dirty="0" err="1">
                <a:solidFill>
                  <a:schemeClr val="tx2"/>
                </a:solidFill>
                <a:latin typeface="+mn-lt"/>
              </a:rPr>
              <a:t>ерекшеліктеріне</a:t>
            </a:r>
            <a:r>
              <a:rPr lang="ru-RU" sz="1800" b="0" kern="0" spc="0" dirty="0">
                <a:solidFill>
                  <a:schemeClr val="tx2"/>
                </a:solidFill>
                <a:latin typeface="+mn-lt"/>
              </a:rPr>
              <a:t> </a:t>
            </a:r>
            <a:r>
              <a:rPr lang="ru-RU" sz="1800" b="0" kern="0" spc="0" dirty="0" err="1">
                <a:solidFill>
                  <a:schemeClr val="tx2"/>
                </a:solidFill>
                <a:latin typeface="+mn-lt"/>
              </a:rPr>
              <a:t>байланысты</a:t>
            </a:r>
            <a:r>
              <a:rPr lang="ru-RU" sz="1800" b="0" kern="0" spc="0" dirty="0">
                <a:solidFill>
                  <a:schemeClr val="tx2"/>
                </a:solidFill>
                <a:latin typeface="+mn-lt"/>
              </a:rPr>
              <a:t> гистограмма </a:t>
            </a:r>
            <a:r>
              <a:rPr lang="ru-RU" sz="1800" b="0" kern="0" spc="0" dirty="0" err="1">
                <a:solidFill>
                  <a:schemeClr val="tx2"/>
                </a:solidFill>
                <a:latin typeface="+mn-lt"/>
              </a:rPr>
              <a:t>графиктерінің</a:t>
            </a:r>
            <a:r>
              <a:rPr lang="ru-RU" sz="1800" b="0" kern="0" spc="0" dirty="0">
                <a:solidFill>
                  <a:schemeClr val="tx2"/>
                </a:solidFill>
                <a:latin typeface="+mn-lt"/>
              </a:rPr>
              <a:t> </a:t>
            </a:r>
            <a:r>
              <a:rPr lang="ru-RU" sz="1800" b="0" kern="0" spc="0" dirty="0" err="1">
                <a:solidFill>
                  <a:schemeClr val="tx2"/>
                </a:solidFill>
                <a:latin typeface="+mn-lt"/>
              </a:rPr>
              <a:t>формалары</a:t>
            </a:r>
            <a:r>
              <a:rPr lang="ru-RU" sz="1800" b="0" kern="0" spc="0" dirty="0">
                <a:solidFill>
                  <a:schemeClr val="tx2"/>
                </a:solidFill>
                <a:latin typeface="+mn-lt"/>
              </a:rPr>
              <a:t>, </a:t>
            </a:r>
            <a:r>
              <a:rPr lang="ru-RU" sz="1800" b="0" kern="0" spc="0" dirty="0" err="1">
                <a:solidFill>
                  <a:schemeClr val="tx2"/>
                </a:solidFill>
                <a:latin typeface="+mn-lt"/>
              </a:rPr>
              <a:t>сәйкесінше</a:t>
            </a:r>
            <a:r>
              <a:rPr lang="ru-RU" sz="1800" b="0" kern="0" spc="0" dirty="0">
                <a:solidFill>
                  <a:schemeClr val="tx2"/>
                </a:solidFill>
                <a:latin typeface="+mn-lt"/>
              </a:rPr>
              <a:t>, </a:t>
            </a:r>
            <a:r>
              <a:rPr lang="ru-RU" sz="1800" b="0" kern="0" spc="0" dirty="0" err="1">
                <a:solidFill>
                  <a:schemeClr val="tx2"/>
                </a:solidFill>
                <a:latin typeface="+mn-lt"/>
              </a:rPr>
              <a:t>ықтималдылықтың</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қисықтары</a:t>
            </a:r>
            <a:r>
              <a:rPr lang="ru-RU" sz="1800" b="0" kern="0" spc="0" dirty="0" smtClean="0">
                <a:solidFill>
                  <a:schemeClr val="tx2"/>
                </a:solidFill>
                <a:latin typeface="+mn-lt"/>
              </a:rPr>
              <a:t> </a:t>
            </a:r>
            <a:r>
              <a:rPr lang="ru-RU" sz="1800" b="0" kern="0" spc="0" dirty="0" err="1">
                <a:solidFill>
                  <a:schemeClr val="tx2"/>
                </a:solidFill>
                <a:latin typeface="+mn-lt"/>
              </a:rPr>
              <a:t>әр</a:t>
            </a:r>
            <a:r>
              <a:rPr lang="ru-RU" sz="1800" b="0" kern="0" spc="0" dirty="0">
                <a:solidFill>
                  <a:schemeClr val="tx2"/>
                </a:solidFill>
                <a:latin typeface="+mn-lt"/>
              </a:rPr>
              <a:t> </a:t>
            </a:r>
            <a:r>
              <a:rPr lang="ru-RU" sz="1800" b="0" kern="0" spc="0" dirty="0" err="1">
                <a:solidFill>
                  <a:schemeClr val="tx2"/>
                </a:solidFill>
                <a:latin typeface="+mn-lt"/>
              </a:rPr>
              <a:t>түрлі</a:t>
            </a:r>
            <a:r>
              <a:rPr lang="ru-RU" sz="1800" b="0" kern="0" spc="0" dirty="0">
                <a:solidFill>
                  <a:schemeClr val="tx2"/>
                </a:solidFill>
                <a:latin typeface="+mn-lt"/>
              </a:rPr>
              <a:t> </a:t>
            </a:r>
            <a:r>
              <a:rPr lang="ru-RU" sz="1800" b="0" kern="0" spc="0" dirty="0" err="1">
                <a:solidFill>
                  <a:schemeClr val="tx2"/>
                </a:solidFill>
                <a:latin typeface="+mn-lt"/>
              </a:rPr>
              <a:t>болуы</a:t>
            </a:r>
            <a:r>
              <a:rPr lang="ru-RU" sz="1800" b="0" kern="0" spc="0" dirty="0">
                <a:solidFill>
                  <a:schemeClr val="tx2"/>
                </a:solidFill>
                <a:latin typeface="+mn-lt"/>
              </a:rPr>
              <a:t> </a:t>
            </a:r>
            <a:r>
              <a:rPr lang="ru-RU" sz="1800" b="0" kern="0" spc="0" dirty="0" err="1">
                <a:solidFill>
                  <a:schemeClr val="tx2"/>
                </a:solidFill>
                <a:latin typeface="+mn-lt"/>
              </a:rPr>
              <a:t>мүмкін</a:t>
            </a:r>
            <a:r>
              <a:rPr lang="ru-RU" sz="1800" b="0" kern="0" spc="0" dirty="0">
                <a:solidFill>
                  <a:schemeClr val="tx2"/>
                </a:solidFill>
                <a:latin typeface="+mn-lt"/>
              </a:rPr>
              <a:t>.</a:t>
            </a:r>
          </a:p>
          <a:p>
            <a:pPr indent="520700" algn="just">
              <a:lnSpc>
                <a:spcPct val="100000"/>
              </a:lnSpc>
              <a:spcBef>
                <a:spcPts val="0"/>
              </a:spcBef>
            </a:pPr>
            <a:r>
              <a:rPr lang="ru-RU" sz="1800" b="0" kern="0" spc="0" dirty="0" err="1">
                <a:solidFill>
                  <a:schemeClr val="tx2"/>
                </a:solidFill>
                <a:latin typeface="+mn-lt"/>
              </a:rPr>
              <a:t>Бір</a:t>
            </a:r>
            <a:r>
              <a:rPr lang="ru-RU" sz="1800" b="0" kern="0" spc="0" dirty="0">
                <a:solidFill>
                  <a:schemeClr val="tx2"/>
                </a:solidFill>
                <a:latin typeface="+mn-lt"/>
              </a:rPr>
              <a:t> </a:t>
            </a:r>
            <a:r>
              <a:rPr lang="ru-RU" sz="1800" b="0" kern="0" spc="0" dirty="0" err="1">
                <a:solidFill>
                  <a:schemeClr val="tx2"/>
                </a:solidFill>
                <a:latin typeface="+mn-lt"/>
              </a:rPr>
              <a:t>шыңды</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графиктерін</a:t>
            </a:r>
            <a:r>
              <a:rPr lang="ru-RU" sz="1800" b="0" kern="0" spc="0" dirty="0" smtClean="0">
                <a:solidFill>
                  <a:schemeClr val="tx2"/>
                </a:solidFill>
                <a:latin typeface="+mn-lt"/>
              </a:rPr>
              <a:t> </a:t>
            </a:r>
            <a:r>
              <a:rPr lang="ru-RU" sz="1800" b="0" kern="0" spc="0" dirty="0" err="1" smtClean="0">
                <a:solidFill>
                  <a:schemeClr val="tx2"/>
                </a:solidFill>
                <a:latin typeface="+mn-lt"/>
              </a:rPr>
              <a:t>екі</a:t>
            </a:r>
            <a:r>
              <a:rPr lang="ru-RU" sz="1800" b="0" kern="0" spc="0" dirty="0" smtClean="0">
                <a:solidFill>
                  <a:schemeClr val="tx2"/>
                </a:solidFill>
                <a:latin typeface="+mn-lt"/>
              </a:rPr>
              <a:t> </a:t>
            </a:r>
            <a:r>
              <a:rPr lang="ru-RU" sz="1800" b="0" kern="0" spc="0" dirty="0" err="1">
                <a:solidFill>
                  <a:schemeClr val="tx2"/>
                </a:solidFill>
                <a:latin typeface="+mn-lt"/>
              </a:rPr>
              <a:t>негізгі</a:t>
            </a:r>
            <a:r>
              <a:rPr lang="ru-RU" sz="1800" b="0" kern="0" spc="0" dirty="0">
                <a:solidFill>
                  <a:schemeClr val="tx2"/>
                </a:solidFill>
                <a:latin typeface="+mn-lt"/>
              </a:rPr>
              <a:t> </a:t>
            </a:r>
            <a:r>
              <a:rPr lang="ru-RU" sz="1800" b="0" kern="0" spc="0" dirty="0" err="1">
                <a:solidFill>
                  <a:schemeClr val="tx2"/>
                </a:solidFill>
                <a:latin typeface="+mn-lt"/>
              </a:rPr>
              <a:t>түрді</a:t>
            </a:r>
            <a:r>
              <a:rPr lang="ru-RU" sz="1800" b="0" kern="0" spc="0" dirty="0">
                <a:solidFill>
                  <a:schemeClr val="tx2"/>
                </a:solidFill>
                <a:latin typeface="+mn-lt"/>
              </a:rPr>
              <a:t> </a:t>
            </a:r>
            <a:r>
              <a:rPr lang="ru-RU" sz="1800" b="0" kern="0" spc="0" dirty="0" err="1">
                <a:solidFill>
                  <a:schemeClr val="tx2"/>
                </a:solidFill>
                <a:latin typeface="+mn-lt"/>
              </a:rPr>
              <a:t>бөлуге</a:t>
            </a:r>
            <a:r>
              <a:rPr lang="ru-RU" sz="1800" b="0" kern="0" spc="0" dirty="0">
                <a:solidFill>
                  <a:schemeClr val="tx2"/>
                </a:solidFill>
                <a:latin typeface="+mn-lt"/>
              </a:rPr>
              <a:t> </a:t>
            </a:r>
            <a:r>
              <a:rPr lang="ru-RU" sz="1800" b="0" kern="0" spc="0" dirty="0" err="1">
                <a:solidFill>
                  <a:schemeClr val="tx2"/>
                </a:solidFill>
                <a:latin typeface="+mn-lt"/>
              </a:rPr>
              <a:t>болады</a:t>
            </a:r>
            <a:r>
              <a:rPr lang="ru-RU" sz="1800" b="0" kern="0" spc="0" dirty="0">
                <a:solidFill>
                  <a:schemeClr val="tx2"/>
                </a:solidFill>
                <a:latin typeface="+mn-lt"/>
              </a:rPr>
              <a:t>: </a:t>
            </a:r>
            <a:endParaRPr lang="ru-RU" sz="1800" b="0" kern="0" spc="0" dirty="0" smtClean="0">
              <a:solidFill>
                <a:schemeClr val="tx2"/>
              </a:solidFill>
              <a:latin typeface="+mn-lt"/>
            </a:endParaRPr>
          </a:p>
          <a:p>
            <a:pPr indent="520700" algn="just">
              <a:lnSpc>
                <a:spcPct val="100000"/>
              </a:lnSpc>
              <a:spcBef>
                <a:spcPts val="0"/>
              </a:spcBef>
            </a:pPr>
            <a:r>
              <a:rPr lang="ru-RU" sz="1800" b="0" kern="0" spc="0" dirty="0" smtClean="0">
                <a:solidFill>
                  <a:schemeClr val="tx2"/>
                </a:solidFill>
                <a:latin typeface="+mn-lt"/>
              </a:rPr>
              <a:t>1</a:t>
            </a:r>
            <a:r>
              <a:rPr lang="ru-RU" sz="1800" b="0" kern="0" spc="0" dirty="0">
                <a:solidFill>
                  <a:schemeClr val="tx2"/>
                </a:solidFill>
                <a:latin typeface="+mn-lt"/>
              </a:rPr>
              <a:t>) </a:t>
            </a:r>
            <a:r>
              <a:rPr lang="ru-RU" sz="1800" b="0" kern="0" spc="0" dirty="0" err="1" smtClean="0">
                <a:solidFill>
                  <a:schemeClr val="tx2"/>
                </a:solidFill>
                <a:latin typeface="+mn-lt"/>
              </a:rPr>
              <a:t>симметриялы</a:t>
            </a:r>
            <a:r>
              <a:rPr lang="ru-RU" sz="1800" b="0" kern="0" spc="0" dirty="0" smtClean="0">
                <a:solidFill>
                  <a:schemeClr val="tx2"/>
                </a:solidFill>
                <a:latin typeface="+mn-lt"/>
              </a:rPr>
              <a:t>; </a:t>
            </a:r>
            <a:r>
              <a:rPr lang="ru-RU" sz="1800" b="0" kern="0" spc="0" dirty="0">
                <a:solidFill>
                  <a:schemeClr val="tx2"/>
                </a:solidFill>
                <a:latin typeface="+mn-lt"/>
              </a:rPr>
              <a:t>2) </a:t>
            </a:r>
            <a:r>
              <a:rPr lang="ru-RU" sz="1800" b="0" kern="0" spc="0" dirty="0" err="1">
                <a:solidFill>
                  <a:schemeClr val="tx2"/>
                </a:solidFill>
                <a:latin typeface="+mn-lt"/>
              </a:rPr>
              <a:t>асимметриялық</a:t>
            </a:r>
            <a:endParaRPr lang="en-US" sz="1800" b="0" kern="0" spc="0" dirty="0">
              <a:solidFill>
                <a:schemeClr val="tx2"/>
              </a:solidFill>
              <a:latin typeface="+mn-lt"/>
            </a:endParaRPr>
          </a:p>
          <a:p>
            <a:pPr indent="520700" algn="just">
              <a:lnSpc>
                <a:spcPct val="100000"/>
              </a:lnSpc>
              <a:spcBef>
                <a:spcPts val="0"/>
              </a:spcBef>
            </a:pPr>
            <a:endParaRPr lang="en-US" sz="1800" b="0" kern="0" spc="0" dirty="0" smtClean="0">
              <a:solidFill>
                <a:schemeClr val="tx2"/>
              </a:solidFill>
              <a:latin typeface="+mn-lt"/>
            </a:endParaRPr>
          </a:p>
          <a:p>
            <a:pPr indent="520700" algn="just">
              <a:lnSpc>
                <a:spcPct val="100000"/>
              </a:lnSpc>
              <a:spcBef>
                <a:spcPts val="0"/>
              </a:spcBef>
            </a:pPr>
            <a:endParaRPr lang="ru-RU" sz="1800" b="0" kern="0" spc="0" dirty="0" smtClean="0">
              <a:solidFill>
                <a:schemeClr val="tx2"/>
              </a:solidFill>
              <a:latin typeface="+mn-lt"/>
            </a:endParaRPr>
          </a:p>
          <a:p>
            <a:pPr indent="520700" algn="ctr">
              <a:lnSpc>
                <a:spcPct val="100000"/>
              </a:lnSpc>
              <a:spcBef>
                <a:spcPts val="0"/>
              </a:spcBef>
            </a:pPr>
            <a:endParaRPr lang="kk-KZ" sz="1800" b="0" kern="0" spc="0" dirty="0">
              <a:solidFill>
                <a:schemeClr val="tx2"/>
              </a:solidFill>
              <a:latin typeface="+mn-lt"/>
            </a:endParaRPr>
          </a:p>
        </p:txBody>
      </p:sp>
      <p:sp>
        <p:nvSpPr>
          <p:cNvPr id="5" name="Прямоугольник 4"/>
          <p:cNvSpPr/>
          <p:nvPr/>
        </p:nvSpPr>
        <p:spPr>
          <a:xfrm>
            <a:off x="5112475" y="4687571"/>
            <a:ext cx="4661958" cy="1169551"/>
          </a:xfrm>
          <a:prstGeom prst="rect">
            <a:avLst/>
          </a:prstGeom>
        </p:spPr>
        <p:txBody>
          <a:bodyPr wrap="square">
            <a:spAutoFit/>
          </a:bodyPr>
          <a:lstStyle/>
          <a:p>
            <a:r>
              <a:rPr lang="kk-KZ" sz="1400" dirty="0" smtClean="0"/>
              <a:t>Асимметриялық дегеніміз қандай да бір орташа мәннен екі жаққа бірдей қашықтықта орналасқан жиіліктің (ықтималдықтың кез келген екі аргументінің мәндерінің бірі екіншісіне қарағанда үлкен немесе кіші болатын үлестірімдер.</a:t>
            </a:r>
            <a:endParaRPr lang="ru-RU" sz="1400" dirty="0"/>
          </a:p>
        </p:txBody>
      </p:sp>
      <p:sp>
        <p:nvSpPr>
          <p:cNvPr id="6" name="Прямоугольник 5"/>
          <p:cNvSpPr/>
          <p:nvPr/>
        </p:nvSpPr>
        <p:spPr>
          <a:xfrm>
            <a:off x="619579" y="4792535"/>
            <a:ext cx="4203021" cy="954107"/>
          </a:xfrm>
          <a:prstGeom prst="rect">
            <a:avLst/>
          </a:prstGeom>
        </p:spPr>
        <p:txBody>
          <a:bodyPr wrap="square">
            <a:spAutoFit/>
          </a:bodyPr>
          <a:lstStyle/>
          <a:p>
            <a:r>
              <a:rPr lang="ru-RU" sz="1400" dirty="0" err="1" smtClean="0"/>
              <a:t>Симметриялы</a:t>
            </a:r>
            <a:r>
              <a:rPr lang="ru-RU" sz="1400" dirty="0" smtClean="0"/>
              <a:t> </a:t>
            </a:r>
            <a:r>
              <a:rPr lang="ru-RU" sz="1400" dirty="0" err="1" smtClean="0"/>
              <a:t>дегеніміз</a:t>
            </a:r>
            <a:r>
              <a:rPr lang="ru-RU" sz="1400" dirty="0" smtClean="0"/>
              <a:t> </a:t>
            </a:r>
            <a:r>
              <a:rPr lang="ru-RU" sz="1400" dirty="0" err="1" smtClean="0"/>
              <a:t>белгілі</a:t>
            </a:r>
            <a:r>
              <a:rPr lang="ru-RU" sz="1400" dirty="0" smtClean="0"/>
              <a:t> </a:t>
            </a:r>
            <a:r>
              <a:rPr lang="ru-RU" sz="1400" dirty="0" err="1"/>
              <a:t>бір</a:t>
            </a:r>
            <a:r>
              <a:rPr lang="ru-RU" sz="1400" dirty="0"/>
              <a:t> </a:t>
            </a:r>
            <a:r>
              <a:rPr lang="ru-RU" sz="1400" dirty="0" err="1"/>
              <a:t>орташа</a:t>
            </a:r>
            <a:r>
              <a:rPr lang="ru-RU" sz="1400" dirty="0"/>
              <a:t> </a:t>
            </a:r>
            <a:r>
              <a:rPr lang="ru-RU" sz="1400" dirty="0" err="1"/>
              <a:t>мәннің</a:t>
            </a:r>
            <a:r>
              <a:rPr lang="ru-RU" sz="1400" dirty="0"/>
              <a:t> </a:t>
            </a:r>
            <a:r>
              <a:rPr lang="ru-RU" sz="1400" dirty="0" err="1"/>
              <a:t>екі</a:t>
            </a:r>
            <a:r>
              <a:rPr lang="ru-RU" sz="1400" dirty="0"/>
              <a:t> </a:t>
            </a:r>
            <a:r>
              <a:rPr lang="ru-RU" sz="1400" dirty="0" err="1"/>
              <a:t>жағында</a:t>
            </a:r>
            <a:r>
              <a:rPr lang="ru-RU" sz="1400" dirty="0"/>
              <a:t> </a:t>
            </a:r>
            <a:r>
              <a:rPr lang="ru-RU" sz="1400" dirty="0" err="1"/>
              <a:t>тең</a:t>
            </a:r>
            <a:r>
              <a:rPr lang="ru-RU" sz="1400" dirty="0"/>
              <a:t> </a:t>
            </a:r>
            <a:r>
              <a:rPr lang="ru-RU" sz="1400" dirty="0" err="1"/>
              <a:t>қашықтықта</a:t>
            </a:r>
            <a:r>
              <a:rPr lang="ru-RU" sz="1400" dirty="0"/>
              <a:t> </a:t>
            </a:r>
            <a:r>
              <a:rPr lang="ru-RU" sz="1400" dirty="0" err="1"/>
              <a:t>орналасқан</a:t>
            </a:r>
            <a:r>
              <a:rPr lang="ru-RU" sz="1400" dirty="0"/>
              <a:t> </a:t>
            </a:r>
            <a:r>
              <a:rPr lang="ru-RU" sz="1400" dirty="0" err="1"/>
              <a:t>кез-келген</a:t>
            </a:r>
            <a:r>
              <a:rPr lang="ru-RU" sz="1400" dirty="0"/>
              <a:t> </a:t>
            </a:r>
            <a:r>
              <a:rPr lang="ru-RU" sz="1400" dirty="0" err="1"/>
              <a:t>екі</a:t>
            </a:r>
            <a:r>
              <a:rPr lang="ru-RU" sz="1400" dirty="0"/>
              <a:t> аргумент </a:t>
            </a:r>
            <a:r>
              <a:rPr lang="ru-RU" sz="1400" dirty="0" err="1"/>
              <a:t>мәнінің</a:t>
            </a:r>
            <a:r>
              <a:rPr lang="ru-RU" sz="1400" dirty="0"/>
              <a:t> </a:t>
            </a:r>
            <a:r>
              <a:rPr lang="ru-RU" sz="1400" dirty="0" err="1"/>
              <a:t>жиілігі</a:t>
            </a:r>
            <a:r>
              <a:rPr lang="ru-RU" sz="1400" dirty="0"/>
              <a:t> (</a:t>
            </a:r>
            <a:r>
              <a:rPr lang="ru-RU" sz="1400" dirty="0" err="1"/>
              <a:t>ықтималдығы</a:t>
            </a:r>
            <a:r>
              <a:rPr lang="ru-RU" sz="1400" dirty="0"/>
              <a:t>) </a:t>
            </a:r>
            <a:r>
              <a:rPr lang="ru-RU" sz="1400" dirty="0" err="1"/>
              <a:t>бір-біріне</a:t>
            </a:r>
            <a:r>
              <a:rPr lang="ru-RU" sz="1400" dirty="0"/>
              <a:t> </a:t>
            </a:r>
            <a:r>
              <a:rPr lang="ru-RU" sz="1400" dirty="0" err="1"/>
              <a:t>тең</a:t>
            </a:r>
            <a:r>
              <a:rPr lang="ru-RU" sz="1400" dirty="0"/>
              <a:t> </a:t>
            </a:r>
            <a:r>
              <a:rPr lang="ru-RU" sz="1400" dirty="0" err="1" smtClean="0"/>
              <a:t>болатын</a:t>
            </a:r>
            <a:r>
              <a:rPr lang="ru-RU" sz="1400" dirty="0" smtClean="0"/>
              <a:t> </a:t>
            </a:r>
            <a:r>
              <a:rPr lang="ru-RU" sz="1400" dirty="0" err="1" smtClean="0"/>
              <a:t>үлестірімдер</a:t>
            </a:r>
            <a:r>
              <a:rPr lang="ru-RU" sz="1400" dirty="0" smtClean="0"/>
              <a:t>.</a:t>
            </a:r>
            <a:endParaRPr lang="ru-RU" sz="1400" dirty="0"/>
          </a:p>
        </p:txBody>
      </p:sp>
      <p:pic>
        <p:nvPicPr>
          <p:cNvPr id="8194" name="Рисунок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538" y="2309000"/>
            <a:ext cx="8208736" cy="237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468388" y="6014396"/>
            <a:ext cx="9593036" cy="646331"/>
          </a:xfrm>
          <a:prstGeom prst="rect">
            <a:avLst/>
          </a:prstGeom>
        </p:spPr>
        <p:txBody>
          <a:bodyPr wrap="square">
            <a:spAutoFit/>
          </a:bodyPr>
          <a:lstStyle/>
          <a:p>
            <a:r>
              <a:rPr lang="ru-RU" dirty="0" err="1"/>
              <a:t>Гидрологиялық</a:t>
            </a:r>
            <a:r>
              <a:rPr lang="ru-RU" dirty="0"/>
              <a:t> </a:t>
            </a:r>
            <a:r>
              <a:rPr lang="ru-RU" dirty="0" err="1" smtClean="0"/>
              <a:t>есептеулерде</a:t>
            </a:r>
            <a:r>
              <a:rPr lang="ru-RU" dirty="0" smtClean="0"/>
              <a:t> </a:t>
            </a:r>
            <a:r>
              <a:rPr lang="ru-RU" dirty="0" err="1" smtClean="0"/>
              <a:t>әдетте</a:t>
            </a:r>
            <a:r>
              <a:rPr lang="ru-RU" dirty="0" smtClean="0"/>
              <a:t> </a:t>
            </a:r>
            <a:r>
              <a:rPr lang="ru-RU" dirty="0" err="1" smtClean="0"/>
              <a:t>орташа</a:t>
            </a:r>
            <a:r>
              <a:rPr lang="ru-RU" dirty="0" smtClean="0"/>
              <a:t> </a:t>
            </a:r>
            <a:r>
              <a:rPr lang="ru-RU" dirty="0" err="1"/>
              <a:t>асимметриялық</a:t>
            </a:r>
            <a:r>
              <a:rPr lang="ru-RU" dirty="0"/>
              <a:t>, </a:t>
            </a:r>
            <a:r>
              <a:rPr lang="ru-RU" dirty="0" err="1" smtClean="0"/>
              <a:t>симметриялы</a:t>
            </a:r>
            <a:r>
              <a:rPr lang="ru-RU" dirty="0" smtClean="0"/>
              <a:t>, ал </a:t>
            </a:r>
            <a:r>
              <a:rPr lang="ru-RU" dirty="0" err="1" smtClean="0"/>
              <a:t>өте</a:t>
            </a:r>
            <a:r>
              <a:rPr lang="ru-RU" dirty="0" smtClean="0"/>
              <a:t> </a:t>
            </a:r>
            <a:r>
              <a:rPr lang="ru-RU" dirty="0" err="1" smtClean="0"/>
              <a:t>сирек</a:t>
            </a:r>
            <a:r>
              <a:rPr lang="ru-RU" dirty="0" smtClean="0"/>
              <a:t> </a:t>
            </a:r>
            <a:r>
              <a:rPr lang="ru-RU" dirty="0" err="1" smtClean="0"/>
              <a:t>тым</a:t>
            </a:r>
            <a:r>
              <a:rPr lang="ru-RU" dirty="0" smtClean="0"/>
              <a:t> </a:t>
            </a:r>
            <a:r>
              <a:rPr lang="ru-RU" dirty="0" err="1" smtClean="0"/>
              <a:t>асимметриялық</a:t>
            </a:r>
            <a:r>
              <a:rPr lang="ru-RU" dirty="0" smtClean="0"/>
              <a:t> </a:t>
            </a:r>
            <a:r>
              <a:rPr lang="ru-RU" dirty="0" err="1"/>
              <a:t>үлестірімдер</a:t>
            </a:r>
            <a:r>
              <a:rPr lang="ru-RU" dirty="0"/>
              <a:t> </a:t>
            </a:r>
            <a:r>
              <a:rPr lang="ru-RU" dirty="0" err="1" smtClean="0"/>
              <a:t>қолданылады</a:t>
            </a:r>
            <a:r>
              <a:rPr lang="ru-RU" dirty="0" smtClean="0"/>
              <a:t>.</a:t>
            </a:r>
            <a:endParaRPr lang="ru-RU" dirty="0"/>
          </a:p>
        </p:txBody>
      </p:sp>
    </p:spTree>
    <p:extLst>
      <p:ext uri="{BB962C8B-B14F-4D97-AF65-F5344CB8AC3E}">
        <p14:creationId xmlns:p14="http://schemas.microsoft.com/office/powerpoint/2010/main" val="58459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a:extLst>
              <a:ext uri="{FF2B5EF4-FFF2-40B4-BE49-F238E27FC236}">
                <a16:creationId xmlns:a16="http://schemas.microsoft.com/office/drawing/2014/main" xmlns="" id="{F11A6B65-5A20-4F4D-ACBB-ED50132D4571}"/>
              </a:ext>
            </a:extLst>
          </p:cNvPr>
          <p:cNvSpPr>
            <a:spLocks noGrp="1"/>
          </p:cNvSpPr>
          <p:nvPr>
            <p:ph type="ctrTitle"/>
          </p:nvPr>
        </p:nvSpPr>
        <p:spPr/>
        <p:txBody>
          <a:bodyPr rtlCol="0"/>
          <a:lstStyle/>
          <a:p>
            <a:pPr rtl="0"/>
            <a:r>
              <a:rPr lang="ru-RU" sz="5000" dirty="0" err="1" smtClean="0"/>
              <a:t>Назарларыңызға</a:t>
            </a:r>
            <a:r>
              <a:rPr lang="ru-RU" sz="5000" dirty="0" smtClean="0"/>
              <a:t> </a:t>
            </a:r>
            <a:r>
              <a:rPr lang="ru-RU" sz="5000" dirty="0" err="1" smtClean="0"/>
              <a:t>рахмет</a:t>
            </a:r>
            <a:endParaRPr lang="ru-RU" sz="5000" dirty="0"/>
          </a:p>
        </p:txBody>
      </p:sp>
      <p:sp>
        <p:nvSpPr>
          <p:cNvPr id="4" name="Текст 3">
            <a:extLst>
              <a:ext uri="{FF2B5EF4-FFF2-40B4-BE49-F238E27FC236}">
                <a16:creationId xmlns:a16="http://schemas.microsoft.com/office/drawing/2014/main" xmlns="" id="{60828E04-9C2A-4859-8050-C2DF67A249CB}"/>
              </a:ext>
            </a:extLst>
          </p:cNvPr>
          <p:cNvSpPr>
            <a:spLocks noGrp="1"/>
          </p:cNvSpPr>
          <p:nvPr>
            <p:ph type="body" sz="quarter" idx="15"/>
          </p:nvPr>
        </p:nvSpPr>
        <p:spPr>
          <a:xfrm>
            <a:off x="2174361" y="4035727"/>
            <a:ext cx="3329850" cy="742980"/>
          </a:xfrm>
        </p:spPr>
        <p:txBody>
          <a:bodyPr rtlCol="0"/>
          <a:lstStyle/>
          <a:p>
            <a:pPr rtl="0"/>
            <a:r>
              <a:rPr lang="ru-RU" dirty="0" smtClean="0"/>
              <a:t>Айнур </a:t>
            </a:r>
            <a:r>
              <a:rPr lang="ru-RU" dirty="0" err="1" smtClean="0"/>
              <a:t>Каировна</a:t>
            </a:r>
            <a:r>
              <a:rPr lang="ru-RU" dirty="0" smtClean="0"/>
              <a:t> </a:t>
            </a:r>
          </a:p>
          <a:p>
            <a:pPr rtl="0"/>
            <a:r>
              <a:rPr lang="ru-RU" dirty="0" smtClean="0"/>
              <a:t>Мусина</a:t>
            </a:r>
            <a:endParaRPr lang="ru-RU" dirty="0"/>
          </a:p>
        </p:txBody>
      </p:sp>
      <p:pic>
        <p:nvPicPr>
          <p:cNvPr id="10" name="Графический объект 9" descr="Смартфон" title="Значок — номер телефона докладчика">
            <a:extLst>
              <a:ext uri="{FF2B5EF4-FFF2-40B4-BE49-F238E27FC236}">
                <a16:creationId xmlns:a16="http://schemas.microsoft.com/office/drawing/2014/main" xmlns="" id="{A29DE31C-E099-4579-BB03-675E0A40C5F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5783050" y="4130805"/>
            <a:ext cx="218900" cy="218900"/>
          </a:xfrm>
          <a:prstGeom prst="rect">
            <a:avLst/>
          </a:prstGeom>
        </p:spPr>
      </p:pic>
      <p:sp>
        <p:nvSpPr>
          <p:cNvPr id="5" name="Текст 4">
            <a:extLst>
              <a:ext uri="{FF2B5EF4-FFF2-40B4-BE49-F238E27FC236}">
                <a16:creationId xmlns:a16="http://schemas.microsoft.com/office/drawing/2014/main" xmlns="" id="{11265965-2271-4C1C-BD0A-6F85F80FF9A6}"/>
              </a:ext>
            </a:extLst>
          </p:cNvPr>
          <p:cNvSpPr>
            <a:spLocks noGrp="1"/>
          </p:cNvSpPr>
          <p:nvPr>
            <p:ph type="body" sz="quarter" idx="16"/>
          </p:nvPr>
        </p:nvSpPr>
        <p:spPr/>
        <p:txBody>
          <a:bodyPr rtlCol="0"/>
          <a:lstStyle/>
          <a:p>
            <a:pPr rtl="0"/>
            <a:r>
              <a:rPr lang="ru-RU" dirty="0"/>
              <a:t>+7 </a:t>
            </a:r>
            <a:r>
              <a:rPr lang="ru-RU" dirty="0" smtClean="0"/>
              <a:t>(747) 696 03 31</a:t>
            </a:r>
            <a:endParaRPr lang="ru-RU" dirty="0"/>
          </a:p>
        </p:txBody>
      </p:sp>
      <p:pic>
        <p:nvPicPr>
          <p:cNvPr id="9" name="Графический объект 8" descr="Конверт" title="Значок — адрес электронной почты докладчика">
            <a:extLst>
              <a:ext uri="{FF2B5EF4-FFF2-40B4-BE49-F238E27FC236}">
                <a16:creationId xmlns:a16="http://schemas.microsoft.com/office/drawing/2014/main" xmlns="" id="{773C1382-ACE1-460F-A1B6-AB761A7D2E6B}"/>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5783050" y="4536623"/>
            <a:ext cx="218900" cy="218900"/>
          </a:xfrm>
          <a:prstGeom prst="rect">
            <a:avLst/>
          </a:prstGeom>
        </p:spPr>
      </p:pic>
      <p:sp>
        <p:nvSpPr>
          <p:cNvPr id="6" name="Текст 5">
            <a:extLst>
              <a:ext uri="{FF2B5EF4-FFF2-40B4-BE49-F238E27FC236}">
                <a16:creationId xmlns:a16="http://schemas.microsoft.com/office/drawing/2014/main" xmlns="" id="{50A3BCC3-A277-4C0B-9EBA-EB53990D8EBD}"/>
              </a:ext>
            </a:extLst>
          </p:cNvPr>
          <p:cNvSpPr>
            <a:spLocks noGrp="1"/>
          </p:cNvSpPr>
          <p:nvPr>
            <p:ph type="body" sz="quarter" idx="17"/>
          </p:nvPr>
        </p:nvSpPr>
        <p:spPr/>
        <p:txBody>
          <a:bodyPr rtlCol="0"/>
          <a:lstStyle/>
          <a:p>
            <a:r>
              <a:rPr lang="kk-KZ" u="sng" dirty="0">
                <a:solidFill>
                  <a:schemeClr val="accent5">
                    <a:lumMod val="75000"/>
                  </a:schemeClr>
                </a:solidFill>
                <a:hlinkClick r:id="rId7"/>
              </a:rPr>
              <a:t>Ainur.Musina@kaznu.kz</a:t>
            </a:r>
            <a:endParaRPr lang="ru-RU" dirty="0">
              <a:solidFill>
                <a:schemeClr val="accent5">
                  <a:lumMod val="75000"/>
                </a:schemeClr>
              </a:solidFill>
            </a:endParaRPr>
          </a:p>
        </p:txBody>
      </p:sp>
      <p:pic>
        <p:nvPicPr>
          <p:cNvPr id="11" name="Графический объект 10" descr="Ссылка">
            <a:extLst>
              <a:ext uri="{FF2B5EF4-FFF2-40B4-BE49-F238E27FC236}">
                <a16:creationId xmlns:a16="http://schemas.microsoft.com/office/drawing/2014/main" xmlns="" id="{0718E6E0-05A2-479C-AEA8-1A385EB73474}"/>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5766191" y="4904341"/>
            <a:ext cx="244786" cy="244786"/>
          </a:xfrm>
          <a:prstGeom prst="rect">
            <a:avLst/>
          </a:prstGeom>
        </p:spPr>
      </p:pic>
      <p:sp>
        <p:nvSpPr>
          <p:cNvPr id="21" name="Текст 20">
            <a:extLst>
              <a:ext uri="{FF2B5EF4-FFF2-40B4-BE49-F238E27FC236}">
                <a16:creationId xmlns:a16="http://schemas.microsoft.com/office/drawing/2014/main" xmlns="" id="{E382DE25-E72C-473B-AB0F-13DF377E6A8F}"/>
              </a:ext>
            </a:extLst>
          </p:cNvPr>
          <p:cNvSpPr>
            <a:spLocks noGrp="1"/>
          </p:cNvSpPr>
          <p:nvPr>
            <p:ph type="body" sz="quarter" idx="18"/>
          </p:nvPr>
        </p:nvSpPr>
        <p:spPr/>
        <p:txBody>
          <a:bodyPr rtlCol="0"/>
          <a:lstStyle/>
          <a:p>
            <a:r>
              <a:rPr lang="en-US" dirty="0"/>
              <a:t>https://univer.kaznu.kz/</a:t>
            </a:r>
            <a:endParaRPr lang="ru-RU" dirty="0"/>
          </a:p>
        </p:txBody>
      </p:sp>
      <p:sp>
        <p:nvSpPr>
          <p:cNvPr id="12" name="Номер слайда 11">
            <a:extLst>
              <a:ext uri="{FF2B5EF4-FFF2-40B4-BE49-F238E27FC236}">
                <a16:creationId xmlns:a16="http://schemas.microsoft.com/office/drawing/2014/main" xmlns="" id="{91814EC9-246A-4C6E-941E-5774FE72F08E}"/>
              </a:ext>
            </a:extLst>
          </p:cNvPr>
          <p:cNvSpPr>
            <a:spLocks noGrp="1"/>
          </p:cNvSpPr>
          <p:nvPr>
            <p:ph type="sldNum" sz="quarter" idx="4294967295"/>
          </p:nvPr>
        </p:nvSpPr>
        <p:spPr>
          <a:xfrm>
            <a:off x="11914188" y="6402388"/>
            <a:ext cx="277812" cy="273050"/>
          </a:xfrm>
        </p:spPr>
        <p:txBody>
          <a:bodyPr rtlCol="0"/>
          <a:lstStyle/>
          <a:p>
            <a:pPr rtl="0"/>
            <a:fld id="{19B51A1E-902D-48AF-9020-955120F399B6}" type="slidenum">
              <a:rPr lang="ru-RU" smtClean="0"/>
              <a:pPr rtl="0"/>
              <a:t>12</a:t>
            </a:fld>
            <a:endParaRPr lang="ru-RU" dirty="0"/>
          </a:p>
        </p:txBody>
      </p:sp>
    </p:spTree>
    <p:extLst>
      <p:ext uri="{BB962C8B-B14F-4D97-AF65-F5344CB8AC3E}">
        <p14:creationId xmlns:p14="http://schemas.microsoft.com/office/powerpoint/2010/main" val="415367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60F281-4FF6-4617-A809-AC9C15ECF18A}"/>
              </a:ext>
            </a:extLst>
          </p:cNvPr>
          <p:cNvSpPr>
            <a:spLocks noGrp="1"/>
          </p:cNvSpPr>
          <p:nvPr>
            <p:ph type="title"/>
          </p:nvPr>
        </p:nvSpPr>
        <p:spPr>
          <a:xfrm>
            <a:off x="2709417" y="564776"/>
            <a:ext cx="5184913" cy="405653"/>
          </a:xfrm>
        </p:spPr>
        <p:txBody>
          <a:bodyPr rtlCol="0"/>
          <a:lstStyle/>
          <a:p>
            <a:pPr rtl="0"/>
            <a:r>
              <a:rPr lang="ru-RU" sz="2000" kern="0" spc="0" dirty="0" err="1" smtClean="0">
                <a:solidFill>
                  <a:schemeClr val="accent1"/>
                </a:solidFill>
              </a:rPr>
              <a:t>Дәрістің</a:t>
            </a:r>
            <a:r>
              <a:rPr lang="ru-RU" sz="2000" kern="0" spc="0" dirty="0" smtClean="0">
                <a:solidFill>
                  <a:schemeClr val="accent1"/>
                </a:solidFill>
              </a:rPr>
              <a:t> </a:t>
            </a:r>
            <a:r>
              <a:rPr lang="ru-RU" sz="2000" kern="0" spc="0" dirty="0" err="1" smtClean="0">
                <a:solidFill>
                  <a:schemeClr val="accent1"/>
                </a:solidFill>
              </a:rPr>
              <a:t>қысқаша</a:t>
            </a:r>
            <a:r>
              <a:rPr lang="ru-RU" sz="2000" kern="0" spc="0" dirty="0" smtClean="0">
                <a:solidFill>
                  <a:schemeClr val="accent1"/>
                </a:solidFill>
              </a:rPr>
              <a:t> </a:t>
            </a:r>
            <a:r>
              <a:rPr lang="ru-RU" sz="2000" kern="0" spc="0" dirty="0" err="1" smtClean="0">
                <a:solidFill>
                  <a:schemeClr val="accent1"/>
                </a:solidFill>
              </a:rPr>
              <a:t>мазмұны</a:t>
            </a:r>
            <a:endParaRPr lang="ru-RU" sz="2000" kern="0" spc="0" dirty="0">
              <a:solidFill>
                <a:schemeClr val="accent1"/>
              </a:solidFill>
            </a:endParaRPr>
          </a:p>
        </p:txBody>
      </p:sp>
      <p:sp>
        <p:nvSpPr>
          <p:cNvPr id="4" name="Объект 3">
            <a:extLst>
              <a:ext uri="{FF2B5EF4-FFF2-40B4-BE49-F238E27FC236}">
                <a16:creationId xmlns:a16="http://schemas.microsoft.com/office/drawing/2014/main" xmlns="" id="{D355C61F-C8F1-4977-8E1F-F16C0D9EA88C}"/>
              </a:ext>
            </a:extLst>
          </p:cNvPr>
          <p:cNvSpPr>
            <a:spLocks noGrp="1"/>
          </p:cNvSpPr>
          <p:nvPr>
            <p:ph sz="half" idx="1"/>
          </p:nvPr>
        </p:nvSpPr>
        <p:spPr>
          <a:xfrm>
            <a:off x="1123575" y="1168308"/>
            <a:ext cx="8652437" cy="3374664"/>
          </a:xfrm>
          <a:solidFill>
            <a:schemeClr val="bg1">
              <a:lumMod val="85000"/>
            </a:schemeClr>
          </a:solidFill>
          <a:ln>
            <a:solidFill>
              <a:schemeClr val="accent1"/>
            </a:solidFill>
          </a:ln>
        </p:spPr>
        <p:txBody>
          <a:bodyPr rtlCol="0"/>
          <a:lstStyle/>
          <a:p>
            <a:pPr algn="just">
              <a:buFont typeface="Wingdings" panose="05000000000000000000" pitchFamily="2" charset="2"/>
              <a:buChar char="ü"/>
            </a:pPr>
            <a:r>
              <a:rPr lang="ru-RU" sz="2800" dirty="0" err="1" smtClean="0"/>
              <a:t>Гидрологиялық</a:t>
            </a:r>
            <a:r>
              <a:rPr lang="ru-RU" sz="2800" dirty="0" smtClean="0"/>
              <a:t> </a:t>
            </a:r>
            <a:r>
              <a:rPr lang="ru-RU" sz="2800" dirty="0" err="1"/>
              <a:t>есептеулер</a:t>
            </a:r>
            <a:r>
              <a:rPr lang="ru-RU" sz="2800" dirty="0"/>
              <a:t> мен </a:t>
            </a:r>
            <a:r>
              <a:rPr lang="ru-RU" sz="2800" dirty="0" err="1" smtClean="0"/>
              <a:t>зерттеулердегі</a:t>
            </a:r>
            <a:r>
              <a:rPr lang="ru-RU" sz="2800" dirty="0" smtClean="0"/>
              <a:t> </a:t>
            </a:r>
            <a:r>
              <a:rPr lang="ru-RU" sz="2800" dirty="0" err="1"/>
              <a:t>статистикалық</a:t>
            </a:r>
            <a:r>
              <a:rPr lang="ru-RU" sz="2800" dirty="0"/>
              <a:t> </a:t>
            </a:r>
            <a:r>
              <a:rPr lang="ru-RU" sz="2800" dirty="0" err="1" smtClean="0"/>
              <a:t>тәсілдер</a:t>
            </a:r>
            <a:r>
              <a:rPr lang="ru-RU" sz="2800" dirty="0" smtClean="0"/>
              <a:t>; </a:t>
            </a:r>
          </a:p>
          <a:p>
            <a:pPr algn="just">
              <a:buFont typeface="Wingdings" panose="05000000000000000000" pitchFamily="2" charset="2"/>
              <a:buChar char="ü"/>
            </a:pPr>
            <a:r>
              <a:rPr lang="ru-RU" sz="2800" dirty="0" err="1" smtClean="0"/>
              <a:t>Кездейсоқ</a:t>
            </a:r>
            <a:r>
              <a:rPr lang="ru-RU" sz="2800" dirty="0" smtClean="0"/>
              <a:t> </a:t>
            </a:r>
            <a:r>
              <a:rPr lang="ru-RU" sz="2800" dirty="0" err="1" smtClean="0"/>
              <a:t>шамалардың</a:t>
            </a:r>
            <a:r>
              <a:rPr lang="ru-RU" sz="2800" dirty="0" smtClean="0"/>
              <a:t> </a:t>
            </a:r>
            <a:r>
              <a:rPr lang="ru-RU" sz="2800" dirty="0" err="1" smtClean="0"/>
              <a:t>үлестірім</a:t>
            </a:r>
            <a:r>
              <a:rPr lang="ru-RU" sz="2800" dirty="0" smtClean="0"/>
              <a:t> </a:t>
            </a:r>
            <a:r>
              <a:rPr lang="ru-RU" sz="2800" dirty="0" err="1" smtClean="0"/>
              <a:t>қатары</a:t>
            </a:r>
            <a:r>
              <a:rPr lang="ru-RU" sz="2800" dirty="0" smtClean="0"/>
              <a:t>;</a:t>
            </a:r>
          </a:p>
          <a:p>
            <a:pPr algn="just">
              <a:buFont typeface="Wingdings" panose="05000000000000000000" pitchFamily="2" charset="2"/>
              <a:buChar char="ü"/>
            </a:pPr>
            <a:r>
              <a:rPr lang="ru-RU" sz="2800" dirty="0" err="1"/>
              <a:t>Кездейсоқ</a:t>
            </a:r>
            <a:r>
              <a:rPr lang="ru-RU" sz="2800" dirty="0"/>
              <a:t> </a:t>
            </a:r>
            <a:r>
              <a:rPr lang="ru-RU" sz="2800" dirty="0" err="1"/>
              <a:t>шамалардың</a:t>
            </a:r>
            <a:r>
              <a:rPr lang="ru-RU" sz="2800" dirty="0"/>
              <a:t> </a:t>
            </a:r>
            <a:r>
              <a:rPr lang="ru-RU" sz="2800" dirty="0" err="1" smtClean="0"/>
              <a:t>үлестірім</a:t>
            </a:r>
            <a:r>
              <a:rPr lang="ru-RU" sz="2800" dirty="0" smtClean="0"/>
              <a:t> </a:t>
            </a:r>
            <a:r>
              <a:rPr lang="ru-RU" sz="2800" dirty="0" err="1" smtClean="0"/>
              <a:t>функциясы</a:t>
            </a:r>
            <a:r>
              <a:rPr lang="ru-RU" sz="2800" dirty="0" smtClean="0"/>
              <a:t> </a:t>
            </a:r>
            <a:r>
              <a:rPr lang="ru-RU" sz="2800" dirty="0" err="1" smtClean="0"/>
              <a:t>және</a:t>
            </a:r>
            <a:r>
              <a:rPr lang="ru-RU" sz="2800" dirty="0" smtClean="0"/>
              <a:t> </a:t>
            </a:r>
            <a:r>
              <a:rPr lang="ru-RU" sz="2800" dirty="0" err="1" smtClean="0"/>
              <a:t>қамтамасыздығы</a:t>
            </a:r>
            <a:r>
              <a:rPr lang="ru-RU" sz="2800" dirty="0"/>
              <a:t>.</a:t>
            </a:r>
            <a:endParaRPr lang="ru-RU" sz="2800" dirty="0" smtClean="0"/>
          </a:p>
        </p:txBody>
      </p:sp>
      <p:sp>
        <p:nvSpPr>
          <p:cNvPr id="6" name="Номер слайда 5">
            <a:extLst>
              <a:ext uri="{FF2B5EF4-FFF2-40B4-BE49-F238E27FC236}">
                <a16:creationId xmlns:a16="http://schemas.microsoft.com/office/drawing/2014/main" xmlns="" id="{1C554D9F-1895-486E-BFBA-905BB2D29E08}"/>
              </a:ext>
            </a:extLst>
          </p:cNvPr>
          <p:cNvSpPr>
            <a:spLocks noGrp="1"/>
          </p:cNvSpPr>
          <p:nvPr>
            <p:ph type="sldNum" sz="quarter" idx="34"/>
          </p:nvPr>
        </p:nvSpPr>
        <p:spPr/>
        <p:txBody>
          <a:bodyPr rtlCol="0"/>
          <a:lstStyle/>
          <a:p>
            <a:pPr rtl="0"/>
            <a:fld id="{19B51A1E-902D-48AF-9020-955120F399B6}" type="slidenum">
              <a:rPr lang="ru-RU" smtClean="0"/>
              <a:pPr rtl="0"/>
              <a:t>2</a:t>
            </a:fld>
            <a:endParaRPr lang="ru-RU" dirty="0"/>
          </a:p>
        </p:txBody>
      </p:sp>
      <p:pic>
        <p:nvPicPr>
          <p:cNvPr id="4098" name="Picture 2" descr="Перестановка — Википедия"/>
          <p:cNvPicPr>
            <a:picLocks noGrp="1" noChangeAspect="1" noChangeArrowheads="1"/>
          </p:cNvPicPr>
          <p:nvPr>
            <p:ph type="pic" sz="quarter" idx="33"/>
          </p:nvPr>
        </p:nvPicPr>
        <p:blipFill>
          <a:blip r:embed="rId3" cstate="print">
            <a:extLst>
              <a:ext uri="{28A0092B-C50C-407E-A947-70E740481C1C}">
                <a14:useLocalDpi xmlns:a14="http://schemas.microsoft.com/office/drawing/2010/main" val="0"/>
              </a:ext>
            </a:extLst>
          </a:blip>
          <a:srcRect l="16514" r="1651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74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416858" y="297329"/>
            <a:ext cx="9146241" cy="702635"/>
          </a:xfrm>
        </p:spPr>
        <p:txBody>
          <a:bodyPr rtlCol="0"/>
          <a:lstStyle/>
          <a:p>
            <a:pPr indent="457200"/>
            <a:r>
              <a:rPr lang="ru-RU" sz="2400" kern="0" spc="0" dirty="0" err="1"/>
              <a:t>Гидрологиялық</a:t>
            </a:r>
            <a:r>
              <a:rPr lang="ru-RU" sz="2400" kern="0" spc="0" dirty="0"/>
              <a:t> </a:t>
            </a:r>
            <a:r>
              <a:rPr lang="ru-RU" sz="2400" kern="0" spc="0" dirty="0" err="1"/>
              <a:t>есептеулер</a:t>
            </a:r>
            <a:r>
              <a:rPr lang="ru-RU" sz="2400" kern="0" spc="0" dirty="0"/>
              <a:t> мен </a:t>
            </a:r>
            <a:r>
              <a:rPr lang="ru-RU" sz="2400" kern="0" spc="0" dirty="0" err="1"/>
              <a:t>зерттеулердегі</a:t>
            </a:r>
            <a:r>
              <a:rPr lang="ru-RU" sz="2400" kern="0" spc="0" dirty="0"/>
              <a:t> </a:t>
            </a:r>
            <a:r>
              <a:rPr lang="ru-RU" sz="2400" kern="0" spc="0" dirty="0" err="1"/>
              <a:t>статистикалық</a:t>
            </a:r>
            <a:r>
              <a:rPr lang="ru-RU" sz="2400" kern="0" spc="0" dirty="0"/>
              <a:t> </a:t>
            </a:r>
            <a:r>
              <a:rPr lang="ru-RU" sz="2400" kern="0" spc="0" dirty="0" err="1"/>
              <a:t>тәсілдер</a:t>
            </a:r>
            <a:endParaRPr lang="ru-RU" sz="2400" kern="0" spc="0" dirty="0"/>
          </a:p>
        </p:txBody>
      </p:sp>
      <p:sp>
        <p:nvSpPr>
          <p:cNvPr id="4" name="Объект 3">
            <a:extLst>
              <a:ext uri="{FF2B5EF4-FFF2-40B4-BE49-F238E27FC236}">
                <a16:creationId xmlns:a16="http://schemas.microsoft.com/office/drawing/2014/main" xmlns="" id="{125E40B9-054F-4D79-BD17-68E71C740D01}"/>
              </a:ext>
            </a:extLst>
          </p:cNvPr>
          <p:cNvSpPr>
            <a:spLocks noGrp="1"/>
          </p:cNvSpPr>
          <p:nvPr>
            <p:ph sz="half" idx="1"/>
          </p:nvPr>
        </p:nvSpPr>
        <p:spPr>
          <a:xfrm>
            <a:off x="182880" y="1228565"/>
            <a:ext cx="9728200" cy="574836"/>
          </a:xfrm>
          <a:ln>
            <a:solidFill>
              <a:schemeClr val="accent1"/>
            </a:solidFill>
          </a:ln>
        </p:spPr>
        <p:txBody>
          <a:bodyPr lIns="0" tIns="0" rIns="0" rtlCol="0"/>
          <a:lstStyle/>
          <a:p>
            <a:pPr marL="0" indent="520700">
              <a:buNone/>
            </a:pPr>
            <a:r>
              <a:rPr lang="ru-RU" dirty="0" err="1" smtClean="0">
                <a:solidFill>
                  <a:schemeClr val="tx2"/>
                </a:solidFill>
              </a:rPr>
              <a:t>Қазіргі</a:t>
            </a:r>
            <a:r>
              <a:rPr lang="ru-RU" dirty="0" smtClean="0">
                <a:solidFill>
                  <a:schemeClr val="tx2"/>
                </a:solidFill>
              </a:rPr>
              <a:t> </a:t>
            </a:r>
            <a:r>
              <a:rPr lang="ru-RU" dirty="0" err="1">
                <a:solidFill>
                  <a:schemeClr val="tx2"/>
                </a:solidFill>
              </a:rPr>
              <a:t>уақытта</a:t>
            </a:r>
            <a:r>
              <a:rPr lang="ru-RU" dirty="0">
                <a:solidFill>
                  <a:schemeClr val="tx2"/>
                </a:solidFill>
              </a:rPr>
              <a:t> </a:t>
            </a:r>
            <a:r>
              <a:rPr lang="ru-RU" dirty="0" err="1">
                <a:solidFill>
                  <a:schemeClr val="tx2"/>
                </a:solidFill>
              </a:rPr>
              <a:t>гидрологиялық</a:t>
            </a:r>
            <a:r>
              <a:rPr lang="ru-RU" dirty="0">
                <a:solidFill>
                  <a:schemeClr val="tx2"/>
                </a:solidFill>
              </a:rPr>
              <a:t> </a:t>
            </a:r>
            <a:r>
              <a:rPr lang="ru-RU" dirty="0" err="1">
                <a:solidFill>
                  <a:schemeClr val="tx2"/>
                </a:solidFill>
              </a:rPr>
              <a:t>ақпаратты</a:t>
            </a:r>
            <a:r>
              <a:rPr lang="ru-RU" dirty="0">
                <a:solidFill>
                  <a:schemeClr val="tx2"/>
                </a:solidFill>
              </a:rPr>
              <a:t> </a:t>
            </a:r>
            <a:r>
              <a:rPr lang="ru-RU" dirty="0" err="1">
                <a:solidFill>
                  <a:schemeClr val="tx2"/>
                </a:solidFill>
              </a:rPr>
              <a:t>өңдеудің</a:t>
            </a:r>
            <a:r>
              <a:rPr lang="ru-RU" dirty="0">
                <a:solidFill>
                  <a:schemeClr val="tx2"/>
                </a:solidFill>
              </a:rPr>
              <a:t> </a:t>
            </a:r>
            <a:r>
              <a:rPr lang="ru-RU" dirty="0" err="1">
                <a:solidFill>
                  <a:schemeClr val="tx2"/>
                </a:solidFill>
              </a:rPr>
              <a:t>статистикалық</a:t>
            </a:r>
            <a:r>
              <a:rPr lang="ru-RU" dirty="0">
                <a:solidFill>
                  <a:schemeClr val="tx2"/>
                </a:solidFill>
              </a:rPr>
              <a:t> </a:t>
            </a:r>
            <a:r>
              <a:rPr lang="ru-RU" dirty="0" err="1">
                <a:solidFill>
                  <a:schemeClr val="tx2"/>
                </a:solidFill>
              </a:rPr>
              <a:t>әдістері</a:t>
            </a:r>
            <a:r>
              <a:rPr lang="ru-RU" dirty="0">
                <a:solidFill>
                  <a:schemeClr val="tx2"/>
                </a:solidFill>
              </a:rPr>
              <a:t> </a:t>
            </a:r>
            <a:r>
              <a:rPr lang="ru-RU" dirty="0" err="1">
                <a:solidFill>
                  <a:schemeClr val="tx2"/>
                </a:solidFill>
              </a:rPr>
              <a:t>қолданбалы</a:t>
            </a:r>
            <a:r>
              <a:rPr lang="ru-RU" dirty="0">
                <a:solidFill>
                  <a:schemeClr val="tx2"/>
                </a:solidFill>
              </a:rPr>
              <a:t> </a:t>
            </a:r>
            <a:r>
              <a:rPr lang="ru-RU" dirty="0" err="1" smtClean="0">
                <a:solidFill>
                  <a:schemeClr val="tx2"/>
                </a:solidFill>
              </a:rPr>
              <a:t>гидрологияның</a:t>
            </a:r>
            <a:r>
              <a:rPr lang="ru-RU" dirty="0" smtClean="0">
                <a:solidFill>
                  <a:schemeClr val="tx2"/>
                </a:solidFill>
              </a:rPr>
              <a:t> </a:t>
            </a:r>
            <a:r>
              <a:rPr lang="ru-RU" b="1" dirty="0" err="1">
                <a:solidFill>
                  <a:schemeClr val="tx2"/>
                </a:solidFill>
              </a:rPr>
              <a:t>маңызды</a:t>
            </a:r>
            <a:r>
              <a:rPr lang="ru-RU" b="1" dirty="0">
                <a:solidFill>
                  <a:schemeClr val="tx2"/>
                </a:solidFill>
              </a:rPr>
              <a:t> </a:t>
            </a:r>
            <a:r>
              <a:rPr lang="ru-RU" b="1" dirty="0" err="1">
                <a:solidFill>
                  <a:schemeClr val="tx2"/>
                </a:solidFill>
              </a:rPr>
              <a:t>құрамдас</a:t>
            </a:r>
            <a:r>
              <a:rPr lang="ru-RU" b="1" dirty="0">
                <a:solidFill>
                  <a:schemeClr val="tx2"/>
                </a:solidFill>
              </a:rPr>
              <a:t> </a:t>
            </a:r>
            <a:r>
              <a:rPr lang="ru-RU" dirty="0" err="1">
                <a:solidFill>
                  <a:schemeClr val="tx2"/>
                </a:solidFill>
              </a:rPr>
              <a:t>бөлігі</a:t>
            </a:r>
            <a:r>
              <a:rPr lang="ru-RU" dirty="0">
                <a:solidFill>
                  <a:schemeClr val="tx2"/>
                </a:solidFill>
              </a:rPr>
              <a:t> </a:t>
            </a:r>
            <a:r>
              <a:rPr lang="ru-RU" dirty="0" err="1">
                <a:solidFill>
                  <a:schemeClr val="tx2"/>
                </a:solidFill>
              </a:rPr>
              <a:t>болып</a:t>
            </a:r>
            <a:r>
              <a:rPr lang="ru-RU" dirty="0">
                <a:solidFill>
                  <a:schemeClr val="tx2"/>
                </a:solidFill>
              </a:rPr>
              <a:t> </a:t>
            </a:r>
            <a:r>
              <a:rPr lang="ru-RU" dirty="0" err="1">
                <a:solidFill>
                  <a:schemeClr val="tx2"/>
                </a:solidFill>
              </a:rPr>
              <a:t>табылады</a:t>
            </a:r>
            <a:r>
              <a:rPr lang="ru-RU" dirty="0">
                <a:solidFill>
                  <a:schemeClr val="tx2"/>
                </a:solidFill>
              </a:rPr>
              <a:t>. </a:t>
            </a:r>
            <a:endParaRPr lang="ru-RU" dirty="0">
              <a:solidFill>
                <a:schemeClr val="tx2"/>
              </a:solidFill>
            </a:endParaRPr>
          </a:p>
        </p:txBody>
      </p:sp>
      <p:sp>
        <p:nvSpPr>
          <p:cNvPr id="6" name="Номер слайда 5">
            <a:extLst>
              <a:ext uri="{FF2B5EF4-FFF2-40B4-BE49-F238E27FC236}">
                <a16:creationId xmlns:a16="http://schemas.microsoft.com/office/drawing/2014/main" xmlns="" id="{46D051DA-5DAD-43A7-A238-51C63BA59FEC}"/>
              </a:ext>
            </a:extLst>
          </p:cNvPr>
          <p:cNvSpPr>
            <a:spLocks noGrp="1"/>
          </p:cNvSpPr>
          <p:nvPr>
            <p:ph type="sldNum" sz="quarter" idx="34"/>
          </p:nvPr>
        </p:nvSpPr>
        <p:spPr/>
        <p:txBody>
          <a:bodyPr rtlCol="0"/>
          <a:lstStyle/>
          <a:p>
            <a:pPr rtl="0"/>
            <a:fld id="{19B51A1E-902D-48AF-9020-955120F399B6}" type="slidenum">
              <a:rPr lang="ru-RU" smtClean="0"/>
              <a:pPr rtl="0"/>
              <a:t>3</a:t>
            </a:fld>
            <a:endParaRPr lang="ru-RU" dirty="0"/>
          </a:p>
        </p:txBody>
      </p:sp>
      <p:graphicFrame>
        <p:nvGraphicFramePr>
          <p:cNvPr id="8" name="Схема 7"/>
          <p:cNvGraphicFramePr/>
          <p:nvPr>
            <p:extLst>
              <p:ext uri="{D42A27DB-BD31-4B8C-83A1-F6EECF244321}">
                <p14:modId xmlns:p14="http://schemas.microsoft.com/office/powerpoint/2010/main" val="2719452382"/>
              </p:ext>
            </p:extLst>
          </p:nvPr>
        </p:nvGraphicFramePr>
        <p:xfrm>
          <a:off x="5632301" y="2149392"/>
          <a:ext cx="4278779" cy="4252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Прямоугольник 8"/>
          <p:cNvSpPr/>
          <p:nvPr/>
        </p:nvSpPr>
        <p:spPr>
          <a:xfrm>
            <a:off x="182879" y="2032002"/>
            <a:ext cx="5172891" cy="4524315"/>
          </a:xfrm>
          <a:prstGeom prst="rect">
            <a:avLst/>
          </a:prstGeom>
          <a:solidFill>
            <a:schemeClr val="bg1"/>
          </a:solidFill>
          <a:ln>
            <a:solidFill>
              <a:schemeClr val="accent1"/>
            </a:solidFill>
          </a:ln>
        </p:spPr>
        <p:txBody>
          <a:bodyPr wrap="square">
            <a:spAutoFit/>
          </a:bodyPr>
          <a:lstStyle/>
          <a:p>
            <a:pPr indent="457200" algn="just"/>
            <a:r>
              <a:rPr lang="ru-RU" dirty="0" err="1"/>
              <a:t>Өзен</a:t>
            </a:r>
            <a:r>
              <a:rPr lang="ru-RU" dirty="0"/>
              <a:t> </a:t>
            </a:r>
            <a:r>
              <a:rPr lang="ru-RU" dirty="0" err="1" smtClean="0"/>
              <a:t>ағындысы</a:t>
            </a:r>
            <a:r>
              <a:rPr lang="ru-RU" dirty="0" smtClean="0"/>
              <a:t> </a:t>
            </a:r>
            <a:r>
              <a:rPr lang="ru-RU" dirty="0" err="1"/>
              <a:t>және</a:t>
            </a:r>
            <a:r>
              <a:rPr lang="ru-RU" dirty="0"/>
              <a:t> </a:t>
            </a:r>
            <a:r>
              <a:rPr lang="ru-RU" dirty="0" err="1"/>
              <a:t>басқа</a:t>
            </a:r>
            <a:r>
              <a:rPr lang="ru-RU" dirty="0"/>
              <a:t> </a:t>
            </a:r>
            <a:r>
              <a:rPr lang="ru-RU" dirty="0" smtClean="0"/>
              <a:t>да </a:t>
            </a:r>
            <a:r>
              <a:rPr lang="ru-RU" dirty="0" err="1" smtClean="0"/>
              <a:t>гидрологиялық</a:t>
            </a:r>
            <a:r>
              <a:rPr lang="ru-RU" dirty="0" smtClean="0"/>
              <a:t> </a:t>
            </a:r>
            <a:r>
              <a:rPr lang="ru-RU" dirty="0" err="1"/>
              <a:t>құбылыстар</a:t>
            </a:r>
            <a:r>
              <a:rPr lang="ru-RU" dirty="0"/>
              <a:t> </a:t>
            </a:r>
            <a:r>
              <a:rPr lang="ru-RU" dirty="0" err="1"/>
              <a:t>көптеген</a:t>
            </a:r>
            <a:r>
              <a:rPr lang="ru-RU" dirty="0"/>
              <a:t> </a:t>
            </a:r>
            <a:r>
              <a:rPr lang="ru-RU" dirty="0" err="1" smtClean="0"/>
              <a:t>физикалық-географиялық</a:t>
            </a:r>
            <a:r>
              <a:rPr lang="ru-RU" dirty="0" smtClean="0"/>
              <a:t> </a:t>
            </a:r>
            <a:r>
              <a:rPr lang="ru-RU" dirty="0" err="1"/>
              <a:t>және</a:t>
            </a:r>
            <a:r>
              <a:rPr lang="ru-RU" dirty="0"/>
              <a:t> </a:t>
            </a:r>
            <a:r>
              <a:rPr lang="ru-RU" dirty="0" err="1"/>
              <a:t>геофизикалық</a:t>
            </a:r>
            <a:r>
              <a:rPr lang="ru-RU" dirty="0"/>
              <a:t> </a:t>
            </a:r>
            <a:r>
              <a:rPr lang="ru-RU" dirty="0" err="1"/>
              <a:t>процестердің</a:t>
            </a:r>
            <a:r>
              <a:rPr lang="ru-RU" dirty="0"/>
              <a:t> </a:t>
            </a:r>
            <a:r>
              <a:rPr lang="ru-RU" dirty="0" err="1"/>
              <a:t>өзара</a:t>
            </a:r>
            <a:r>
              <a:rPr lang="ru-RU" dirty="0"/>
              <a:t> </a:t>
            </a:r>
            <a:r>
              <a:rPr lang="ru-RU" dirty="0" err="1"/>
              <a:t>әрекеттесуінің</a:t>
            </a:r>
            <a:r>
              <a:rPr lang="ru-RU" dirty="0"/>
              <a:t> </a:t>
            </a:r>
            <a:r>
              <a:rPr lang="ru-RU" dirty="0" err="1"/>
              <a:t>нәтижесі</a:t>
            </a:r>
            <a:r>
              <a:rPr lang="ru-RU" dirty="0"/>
              <a:t> </a:t>
            </a:r>
            <a:r>
              <a:rPr lang="ru-RU" dirty="0" err="1"/>
              <a:t>болып</a:t>
            </a:r>
            <a:r>
              <a:rPr lang="ru-RU" dirty="0"/>
              <a:t> </a:t>
            </a:r>
            <a:r>
              <a:rPr lang="ru-RU" dirty="0" err="1"/>
              <a:t>табылады</a:t>
            </a:r>
            <a:r>
              <a:rPr lang="ru-RU" dirty="0"/>
              <a:t>. </a:t>
            </a:r>
            <a:r>
              <a:rPr lang="ru-RU" dirty="0" err="1"/>
              <a:t>Олардың</a:t>
            </a:r>
            <a:r>
              <a:rPr lang="ru-RU" dirty="0"/>
              <a:t> </a:t>
            </a:r>
            <a:r>
              <a:rPr lang="ru-RU" dirty="0" err="1"/>
              <a:t>әрқайсысының</a:t>
            </a:r>
            <a:r>
              <a:rPr lang="ru-RU" dirty="0"/>
              <a:t> </a:t>
            </a:r>
            <a:r>
              <a:rPr lang="ru-RU" dirty="0" err="1" smtClean="0"/>
              <a:t>ағынды</a:t>
            </a:r>
            <a:r>
              <a:rPr lang="ru-RU" dirty="0" smtClean="0"/>
              <a:t> </a:t>
            </a:r>
            <a:r>
              <a:rPr lang="ru-RU" dirty="0" err="1"/>
              <a:t>процесінің</a:t>
            </a:r>
            <a:r>
              <a:rPr lang="ru-RU" dirty="0"/>
              <a:t> </a:t>
            </a:r>
            <a:r>
              <a:rPr lang="ru-RU" dirty="0" err="1"/>
              <a:t>қалыптасуына</a:t>
            </a:r>
            <a:r>
              <a:rPr lang="ru-RU" dirty="0"/>
              <a:t> </a:t>
            </a:r>
            <a:r>
              <a:rPr lang="ru-RU" dirty="0" err="1"/>
              <a:t>әсер</a:t>
            </a:r>
            <a:r>
              <a:rPr lang="ru-RU" dirty="0"/>
              <a:t> </a:t>
            </a:r>
            <a:r>
              <a:rPr lang="ru-RU" dirty="0" err="1"/>
              <a:t>ету</a:t>
            </a:r>
            <a:r>
              <a:rPr lang="ru-RU" dirty="0"/>
              <a:t> </a:t>
            </a:r>
            <a:r>
              <a:rPr lang="ru-RU" dirty="0" err="1"/>
              <a:t>дәрежесін</a:t>
            </a:r>
            <a:r>
              <a:rPr lang="ru-RU" dirty="0"/>
              <a:t> </a:t>
            </a:r>
            <a:r>
              <a:rPr lang="ru-RU" dirty="0" err="1"/>
              <a:t>ескеру</a:t>
            </a:r>
            <a:r>
              <a:rPr lang="ru-RU" dirty="0"/>
              <a:t> </a:t>
            </a:r>
            <a:r>
              <a:rPr lang="ru-RU" dirty="0" err="1"/>
              <a:t>мүмкін</a:t>
            </a:r>
            <a:r>
              <a:rPr lang="ru-RU" dirty="0"/>
              <a:t> </a:t>
            </a:r>
            <a:r>
              <a:rPr lang="ru-RU" dirty="0" err="1"/>
              <a:t>емес</a:t>
            </a:r>
            <a:r>
              <a:rPr lang="ru-RU" dirty="0"/>
              <a:t>. </a:t>
            </a:r>
            <a:r>
              <a:rPr lang="ru-RU" dirty="0" err="1"/>
              <a:t>Өзен</a:t>
            </a:r>
            <a:r>
              <a:rPr lang="ru-RU" dirty="0"/>
              <a:t> </a:t>
            </a:r>
            <a:r>
              <a:rPr lang="ru-RU" dirty="0" err="1" smtClean="0"/>
              <a:t>ағындысы</a:t>
            </a:r>
            <a:r>
              <a:rPr lang="ru-RU" dirty="0" smtClean="0"/>
              <a:t> </a:t>
            </a:r>
            <a:r>
              <a:rPr lang="ru-RU" dirty="0" err="1" smtClean="0"/>
              <a:t>сияқты</a:t>
            </a:r>
            <a:r>
              <a:rPr lang="ru-RU" dirty="0" smtClean="0"/>
              <a:t> </a:t>
            </a:r>
            <a:r>
              <a:rPr lang="ru-RU" dirty="0" err="1" smtClean="0"/>
              <a:t>көп</a:t>
            </a:r>
            <a:r>
              <a:rPr lang="ru-RU" dirty="0" smtClean="0"/>
              <a:t> </a:t>
            </a:r>
            <a:r>
              <a:rPr lang="ru-RU" dirty="0" err="1"/>
              <a:t>факторлы</a:t>
            </a:r>
            <a:r>
              <a:rPr lang="ru-RU" dirty="0"/>
              <a:t> </a:t>
            </a:r>
            <a:r>
              <a:rPr lang="ru-RU" dirty="0" err="1"/>
              <a:t>құбылыстарды</a:t>
            </a:r>
            <a:r>
              <a:rPr lang="ru-RU" dirty="0"/>
              <a:t> </a:t>
            </a:r>
            <a:r>
              <a:rPr lang="ru-RU" dirty="0" err="1"/>
              <a:t>зерттеу</a:t>
            </a:r>
            <a:r>
              <a:rPr lang="ru-RU" dirty="0"/>
              <a:t> тек </a:t>
            </a:r>
            <a:r>
              <a:rPr lang="ru-RU" dirty="0" err="1" smtClean="0"/>
              <a:t>статистикалық</a:t>
            </a:r>
            <a:r>
              <a:rPr lang="ru-RU" dirty="0" smtClean="0"/>
              <a:t> </a:t>
            </a:r>
            <a:r>
              <a:rPr lang="ru-RU" dirty="0" err="1"/>
              <a:t>әдістер</a:t>
            </a:r>
            <a:r>
              <a:rPr lang="ru-RU" dirty="0"/>
              <a:t> </a:t>
            </a:r>
            <a:r>
              <a:rPr lang="ru-RU" dirty="0" err="1" smtClean="0"/>
              <a:t>арқылы</a:t>
            </a:r>
            <a:r>
              <a:rPr lang="ru-RU" dirty="0" smtClean="0"/>
              <a:t>, </a:t>
            </a:r>
            <a:r>
              <a:rPr lang="ru-RU" dirty="0" err="1"/>
              <a:t>яғни</a:t>
            </a:r>
            <a:r>
              <a:rPr lang="ru-RU" dirty="0"/>
              <a:t> </a:t>
            </a:r>
            <a:r>
              <a:rPr lang="ru-RU" dirty="0" err="1" smtClean="0"/>
              <a:t>ықтималдық</a:t>
            </a:r>
            <a:r>
              <a:rPr lang="ru-RU" dirty="0" smtClean="0"/>
              <a:t> </a:t>
            </a:r>
            <a:r>
              <a:rPr lang="ru-RU" dirty="0" err="1"/>
              <a:t>теориясы</a:t>
            </a:r>
            <a:r>
              <a:rPr lang="ru-RU" dirty="0"/>
              <a:t> мен </a:t>
            </a:r>
            <a:r>
              <a:rPr lang="ru-RU" dirty="0" err="1"/>
              <a:t>математикалық</a:t>
            </a:r>
            <a:r>
              <a:rPr lang="ru-RU" dirty="0"/>
              <a:t> </a:t>
            </a:r>
            <a:r>
              <a:rPr lang="ru-RU" dirty="0" err="1"/>
              <a:t>статистиканы</a:t>
            </a:r>
            <a:r>
              <a:rPr lang="ru-RU" dirty="0"/>
              <a:t> </a:t>
            </a:r>
            <a:r>
              <a:rPr lang="ru-RU" dirty="0" err="1"/>
              <a:t>қолдану</a:t>
            </a:r>
            <a:r>
              <a:rPr lang="ru-RU" dirty="0"/>
              <a:t> </a:t>
            </a:r>
            <a:r>
              <a:rPr lang="ru-RU" dirty="0" err="1"/>
              <a:t>негізінде</a:t>
            </a:r>
            <a:r>
              <a:rPr lang="ru-RU" dirty="0"/>
              <a:t> </a:t>
            </a:r>
            <a:r>
              <a:rPr lang="ru-RU" dirty="0" err="1" smtClean="0"/>
              <a:t>ағынды</a:t>
            </a:r>
            <a:r>
              <a:rPr lang="ru-RU" dirty="0" smtClean="0"/>
              <a:t> </a:t>
            </a:r>
            <a:r>
              <a:rPr lang="ru-RU" dirty="0" err="1" smtClean="0"/>
              <a:t>шамасының</a:t>
            </a:r>
            <a:r>
              <a:rPr lang="ru-RU" dirty="0" smtClean="0"/>
              <a:t> </a:t>
            </a:r>
            <a:r>
              <a:rPr lang="ru-RU" dirty="0" err="1"/>
              <a:t>белгілі</a:t>
            </a:r>
            <a:r>
              <a:rPr lang="ru-RU" dirty="0"/>
              <a:t> </a:t>
            </a:r>
            <a:r>
              <a:rPr lang="ru-RU" dirty="0" err="1"/>
              <a:t>бір</a:t>
            </a:r>
            <a:r>
              <a:rPr lang="ru-RU" dirty="0"/>
              <a:t> </a:t>
            </a:r>
            <a:r>
              <a:rPr lang="ru-RU" dirty="0" err="1"/>
              <a:t>мөлшерінің</a:t>
            </a:r>
            <a:r>
              <a:rPr lang="ru-RU" dirty="0"/>
              <a:t> </a:t>
            </a:r>
            <a:r>
              <a:rPr lang="ru-RU" dirty="0" err="1"/>
              <a:t>қайталануын</a:t>
            </a:r>
            <a:r>
              <a:rPr lang="ru-RU" dirty="0"/>
              <a:t> </a:t>
            </a:r>
            <a:r>
              <a:rPr lang="ru-RU" dirty="0" err="1"/>
              <a:t>және</a:t>
            </a:r>
            <a:r>
              <a:rPr lang="ru-RU" dirty="0"/>
              <a:t> </a:t>
            </a:r>
            <a:r>
              <a:rPr lang="ru-RU" dirty="0" err="1"/>
              <a:t>оның</a:t>
            </a:r>
            <a:r>
              <a:rPr lang="ru-RU" dirty="0"/>
              <a:t> </a:t>
            </a:r>
            <a:r>
              <a:rPr lang="ru-RU" dirty="0" err="1" smtClean="0"/>
              <a:t>болашақтағы</a:t>
            </a:r>
            <a:r>
              <a:rPr lang="ru-RU" dirty="0" smtClean="0"/>
              <a:t> </a:t>
            </a:r>
            <a:r>
              <a:rPr lang="ru-RU" dirty="0" err="1" smtClean="0"/>
              <a:t>көрініс</a:t>
            </a:r>
            <a:r>
              <a:rPr lang="ru-RU" dirty="0" smtClean="0"/>
              <a:t> беру </a:t>
            </a:r>
            <a:r>
              <a:rPr lang="ru-RU" dirty="0" err="1" smtClean="0"/>
              <a:t>ықтималдығын</a:t>
            </a:r>
            <a:r>
              <a:rPr lang="ru-RU" dirty="0" smtClean="0"/>
              <a:t> </a:t>
            </a:r>
            <a:r>
              <a:rPr lang="ru-RU" dirty="0" err="1"/>
              <a:t>бағалау</a:t>
            </a:r>
            <a:r>
              <a:rPr lang="ru-RU" dirty="0"/>
              <a:t> </a:t>
            </a:r>
            <a:r>
              <a:rPr lang="ru-RU" dirty="0" err="1" smtClean="0"/>
              <a:t>арқылы</a:t>
            </a:r>
            <a:r>
              <a:rPr lang="ru-RU" dirty="0" smtClean="0"/>
              <a:t> </a:t>
            </a:r>
            <a:r>
              <a:rPr lang="ru-RU" dirty="0" err="1" smtClean="0"/>
              <a:t>мүмкін</a:t>
            </a:r>
            <a:r>
              <a:rPr lang="ru-RU" dirty="0" smtClean="0"/>
              <a:t> </a:t>
            </a:r>
            <a:r>
              <a:rPr lang="ru-RU" dirty="0" err="1"/>
              <a:t>болады</a:t>
            </a:r>
            <a:r>
              <a:rPr lang="ru-RU" dirty="0" smtClean="0"/>
              <a:t>. </a:t>
            </a:r>
            <a:r>
              <a:rPr lang="ru-RU" dirty="0" err="1" smtClean="0"/>
              <a:t>Мұндай</a:t>
            </a:r>
            <a:r>
              <a:rPr lang="ru-RU" dirty="0" smtClean="0"/>
              <a:t> </a:t>
            </a:r>
            <a:r>
              <a:rPr lang="ru-RU" dirty="0" err="1" smtClean="0"/>
              <a:t>ағынды</a:t>
            </a:r>
            <a:r>
              <a:rPr lang="ru-RU" dirty="0" smtClean="0"/>
              <a:t> </a:t>
            </a:r>
            <a:r>
              <a:rPr lang="ru-RU" dirty="0" err="1" smtClean="0"/>
              <a:t>шамалары</a:t>
            </a:r>
            <a:r>
              <a:rPr lang="ru-RU" dirty="0" smtClean="0"/>
              <a:t> (су </a:t>
            </a:r>
            <a:r>
              <a:rPr lang="ru-RU" dirty="0" err="1" smtClean="0"/>
              <a:t>өтімдері</a:t>
            </a:r>
            <a:r>
              <a:rPr lang="ru-RU" dirty="0" smtClean="0"/>
              <a:t>) </a:t>
            </a:r>
            <a:r>
              <a:rPr lang="ru-RU" dirty="0" err="1" smtClean="0"/>
              <a:t>туралы</a:t>
            </a:r>
            <a:r>
              <a:rPr lang="ru-RU" dirty="0" smtClean="0"/>
              <a:t> </a:t>
            </a:r>
            <a:r>
              <a:rPr lang="ru-RU" dirty="0" err="1" smtClean="0"/>
              <a:t>мәліметтерге</a:t>
            </a:r>
            <a:r>
              <a:rPr lang="ru-RU" dirty="0" smtClean="0"/>
              <a:t> </a:t>
            </a:r>
            <a:r>
              <a:rPr lang="ru-RU" dirty="0" err="1" smtClean="0"/>
              <a:t>кездейсоқ</a:t>
            </a:r>
            <a:r>
              <a:rPr lang="ru-RU" dirty="0" smtClean="0"/>
              <a:t> </a:t>
            </a:r>
            <a:r>
              <a:rPr lang="ru-RU" dirty="0" err="1" smtClean="0"/>
              <a:t>шаманың</a:t>
            </a:r>
            <a:r>
              <a:rPr lang="ru-RU" dirty="0" smtClean="0"/>
              <a:t> </a:t>
            </a:r>
            <a:r>
              <a:rPr lang="ru-RU" dirty="0" err="1" smtClean="0"/>
              <a:t>үлестірім</a:t>
            </a:r>
            <a:r>
              <a:rPr lang="ru-RU" dirty="0" smtClean="0"/>
              <a:t> </a:t>
            </a:r>
            <a:r>
              <a:rPr lang="ru-RU" dirty="0" err="1" smtClean="0"/>
              <a:t>қисықтары</a:t>
            </a:r>
            <a:r>
              <a:rPr lang="ru-RU" dirty="0" smtClean="0"/>
              <a:t> </a:t>
            </a:r>
            <a:r>
              <a:rPr lang="ru-RU" dirty="0" err="1" smtClean="0"/>
              <a:t>арқылы</a:t>
            </a:r>
            <a:r>
              <a:rPr lang="ru-RU" dirty="0" smtClean="0"/>
              <a:t> </a:t>
            </a:r>
            <a:r>
              <a:rPr lang="ru-RU" dirty="0" err="1" smtClean="0"/>
              <a:t>қол</a:t>
            </a:r>
            <a:r>
              <a:rPr lang="ru-RU" dirty="0" smtClean="0"/>
              <a:t> </a:t>
            </a:r>
            <a:r>
              <a:rPr lang="ru-RU" dirty="0" err="1" smtClean="0"/>
              <a:t>жеткізуге</a:t>
            </a:r>
            <a:r>
              <a:rPr lang="ru-RU" dirty="0" smtClean="0"/>
              <a:t> </a:t>
            </a:r>
            <a:r>
              <a:rPr lang="ru-RU" dirty="0" err="1" smtClean="0"/>
              <a:t>болады</a:t>
            </a:r>
            <a:r>
              <a:rPr lang="ru-RU" dirty="0" smtClean="0"/>
              <a:t>.</a:t>
            </a:r>
            <a:endParaRPr lang="ru-RU" dirty="0"/>
          </a:p>
        </p:txBody>
      </p:sp>
      <p:pic>
        <p:nvPicPr>
          <p:cNvPr id="12" name="Рисунок 11"/>
          <p:cNvPicPr/>
          <p:nvPr/>
        </p:nvPicPr>
        <p:blipFill rotWithShape="1">
          <a:blip r:embed="rId8"/>
          <a:srcRect l="25728" t="26381" r="63853" b="12176"/>
          <a:stretch/>
        </p:blipFill>
        <p:spPr bwMode="auto">
          <a:xfrm>
            <a:off x="10014857" y="0"/>
            <a:ext cx="2075543" cy="628468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4070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6AB259A0-0017-492F-A0DC-4B70C7052AE0}"/>
              </a:ext>
            </a:extLst>
          </p:cNvPr>
          <p:cNvSpPr>
            <a:spLocks noGrp="1"/>
          </p:cNvSpPr>
          <p:nvPr>
            <p:ph type="body" idx="1"/>
          </p:nvPr>
        </p:nvSpPr>
        <p:spPr>
          <a:xfrm>
            <a:off x="629800" y="2943812"/>
            <a:ext cx="4500000" cy="498616"/>
          </a:xfrm>
        </p:spPr>
        <p:txBody>
          <a:bodyPr rtlCol="0"/>
          <a:lstStyle/>
          <a:p>
            <a:pPr algn="ctr" rtl="0"/>
            <a:r>
              <a:rPr lang="ru-RU" dirty="0" err="1" smtClean="0"/>
              <a:t>Үздіксіз</a:t>
            </a:r>
            <a:r>
              <a:rPr lang="ru-RU" dirty="0" smtClean="0"/>
              <a:t> </a:t>
            </a:r>
            <a:r>
              <a:rPr lang="ru-RU" dirty="0" err="1" smtClean="0"/>
              <a:t>шама</a:t>
            </a:r>
            <a:endParaRPr lang="ru-RU" dirty="0"/>
          </a:p>
        </p:txBody>
      </p:sp>
      <p:sp>
        <p:nvSpPr>
          <p:cNvPr id="5" name="Объект 4">
            <a:extLst>
              <a:ext uri="{FF2B5EF4-FFF2-40B4-BE49-F238E27FC236}">
                <a16:creationId xmlns:a16="http://schemas.microsoft.com/office/drawing/2014/main" xmlns="" id="{CEEB3BAE-C0B2-447C-B8BE-96C6BD84D658}"/>
              </a:ext>
            </a:extLst>
          </p:cNvPr>
          <p:cNvSpPr>
            <a:spLocks noGrp="1"/>
          </p:cNvSpPr>
          <p:nvPr>
            <p:ph sz="half" idx="2"/>
          </p:nvPr>
        </p:nvSpPr>
        <p:spPr>
          <a:xfrm>
            <a:off x="629800" y="3603873"/>
            <a:ext cx="4500000" cy="2520000"/>
          </a:xfrm>
        </p:spPr>
        <p:txBody>
          <a:bodyPr rtlCol="0"/>
          <a:lstStyle/>
          <a:p>
            <a:pPr rtl="0"/>
            <a:r>
              <a:rPr lang="ru-RU" dirty="0" err="1" smtClean="0"/>
              <a:t>Үздіксіз</a:t>
            </a:r>
            <a:r>
              <a:rPr lang="ru-RU" dirty="0" smtClean="0"/>
              <a:t> </a:t>
            </a:r>
            <a:r>
              <a:rPr lang="ru-RU" dirty="0" err="1" smtClean="0"/>
              <a:t>кездейсоқ</a:t>
            </a:r>
            <a:r>
              <a:rPr lang="ru-RU" dirty="0" smtClean="0"/>
              <a:t> </a:t>
            </a:r>
            <a:r>
              <a:rPr lang="ru-RU" dirty="0" err="1" smtClean="0"/>
              <a:t>шама</a:t>
            </a:r>
            <a:r>
              <a:rPr lang="ru-RU" dirty="0" smtClean="0"/>
              <a:t> </a:t>
            </a:r>
            <a:r>
              <a:rPr lang="ru-RU" dirty="0" err="1" smtClean="0"/>
              <a:t>қандай</a:t>
            </a:r>
            <a:r>
              <a:rPr lang="ru-RU" dirty="0" smtClean="0"/>
              <a:t> да </a:t>
            </a:r>
            <a:r>
              <a:rPr lang="ru-RU" dirty="0" err="1" smtClean="0"/>
              <a:t>бір</a:t>
            </a:r>
            <a:r>
              <a:rPr lang="ru-RU" dirty="0" smtClean="0"/>
              <a:t> </a:t>
            </a:r>
            <a:r>
              <a:rPr lang="ru-RU" dirty="0" err="1" smtClean="0"/>
              <a:t>диапазондағы</a:t>
            </a:r>
            <a:r>
              <a:rPr lang="ru-RU" dirty="0" smtClean="0"/>
              <a:t> </a:t>
            </a:r>
            <a:r>
              <a:rPr lang="ru-RU" dirty="0" err="1" smtClean="0"/>
              <a:t>кез-келген</a:t>
            </a:r>
            <a:r>
              <a:rPr lang="ru-RU" dirty="0" smtClean="0"/>
              <a:t> </a:t>
            </a:r>
            <a:r>
              <a:rPr lang="ru-RU" dirty="0" err="1" smtClean="0"/>
              <a:t>мәнді</a:t>
            </a:r>
            <a:r>
              <a:rPr lang="ru-RU" dirty="0" smtClean="0"/>
              <a:t> </a:t>
            </a:r>
            <a:r>
              <a:rPr lang="ru-RU" dirty="0" err="1" smtClean="0"/>
              <a:t>қабылдауы</a:t>
            </a:r>
            <a:r>
              <a:rPr lang="ru-RU" dirty="0" smtClean="0"/>
              <a:t> </a:t>
            </a:r>
            <a:r>
              <a:rPr lang="ru-RU" dirty="0" err="1" smtClean="0"/>
              <a:t>мүмкін</a:t>
            </a:r>
            <a:r>
              <a:rPr lang="ru-RU" dirty="0" smtClean="0"/>
              <a:t>.</a:t>
            </a:r>
            <a:endParaRPr lang="ru-RU" dirty="0"/>
          </a:p>
          <a:p>
            <a:pPr lvl="1" rtl="0"/>
            <a:r>
              <a:rPr lang="kk-KZ" dirty="0" smtClean="0"/>
              <a:t>Мысал ретінде ағындының көптеген сипаттамаларын айтуға болады: су өтімі, су температурасы және т.б. гидрологиялық сипаттамалардың шамалары.</a:t>
            </a:r>
            <a:endParaRPr lang="ru-RU" dirty="0"/>
          </a:p>
          <a:p>
            <a:pPr lvl="1" rtl="0"/>
            <a:r>
              <a:rPr lang="ru-RU" dirty="0" err="1" smtClean="0"/>
              <a:t>Бұл</a:t>
            </a:r>
            <a:r>
              <a:rPr lang="ru-RU" dirty="0" smtClean="0"/>
              <a:t> </a:t>
            </a:r>
            <a:r>
              <a:rPr lang="ru-RU" dirty="0" err="1" smtClean="0"/>
              <a:t>сипаттамалардың</a:t>
            </a:r>
            <a:r>
              <a:rPr lang="ru-RU" dirty="0" smtClean="0"/>
              <a:t> </a:t>
            </a:r>
            <a:r>
              <a:rPr lang="ru-RU" dirty="0" err="1" smtClean="0"/>
              <a:t>мәндері</a:t>
            </a:r>
            <a:r>
              <a:rPr lang="ru-RU" dirty="0" smtClean="0"/>
              <a:t> </a:t>
            </a:r>
            <a:r>
              <a:rPr lang="ru-RU" dirty="0" err="1" smtClean="0"/>
              <a:t>берілген</a:t>
            </a:r>
            <a:r>
              <a:rPr lang="ru-RU" dirty="0" smtClean="0"/>
              <a:t> </a:t>
            </a:r>
            <a:r>
              <a:rPr lang="ru-RU" dirty="0" err="1" smtClean="0"/>
              <a:t>интервалда</a:t>
            </a:r>
            <a:r>
              <a:rPr lang="ru-RU" dirty="0" smtClean="0"/>
              <a:t> </a:t>
            </a:r>
            <a:r>
              <a:rPr lang="ru-RU" dirty="0" err="1" smtClean="0"/>
              <a:t>әртүрлі</a:t>
            </a:r>
            <a:r>
              <a:rPr lang="ru-RU" dirty="0" smtClean="0"/>
              <a:t> </a:t>
            </a:r>
            <a:r>
              <a:rPr lang="ru-RU" dirty="0" err="1" smtClean="0"/>
              <a:t>болуы</a:t>
            </a:r>
            <a:r>
              <a:rPr lang="ru-RU" dirty="0" smtClean="0"/>
              <a:t> </a:t>
            </a:r>
            <a:r>
              <a:rPr lang="ru-RU" dirty="0" err="1" smtClean="0"/>
              <a:t>мүмкін</a:t>
            </a:r>
            <a:r>
              <a:rPr lang="ru-RU" dirty="0" smtClean="0"/>
              <a:t>.. </a:t>
            </a:r>
            <a:endParaRPr lang="ru-RU" dirty="0"/>
          </a:p>
        </p:txBody>
      </p:sp>
      <p:sp>
        <p:nvSpPr>
          <p:cNvPr id="6" name="Текст 5">
            <a:extLst>
              <a:ext uri="{FF2B5EF4-FFF2-40B4-BE49-F238E27FC236}">
                <a16:creationId xmlns:a16="http://schemas.microsoft.com/office/drawing/2014/main" xmlns="" id="{B237D1CA-B91A-410E-A968-D017BBE99F99}"/>
              </a:ext>
            </a:extLst>
          </p:cNvPr>
          <p:cNvSpPr>
            <a:spLocks noGrp="1"/>
          </p:cNvSpPr>
          <p:nvPr>
            <p:ph type="body" sz="quarter" idx="13"/>
          </p:nvPr>
        </p:nvSpPr>
        <p:spPr>
          <a:xfrm>
            <a:off x="7086711" y="2945508"/>
            <a:ext cx="4500000" cy="496920"/>
          </a:xfrm>
        </p:spPr>
        <p:txBody>
          <a:bodyPr rtlCol="0"/>
          <a:lstStyle/>
          <a:p>
            <a:pPr algn="ctr" rtl="0"/>
            <a:r>
              <a:rPr lang="ru-RU" dirty="0" err="1" smtClean="0"/>
              <a:t>Дискретті</a:t>
            </a:r>
            <a:r>
              <a:rPr lang="ru-RU" dirty="0" smtClean="0"/>
              <a:t> </a:t>
            </a:r>
            <a:r>
              <a:rPr lang="ru-RU" dirty="0" err="1" smtClean="0"/>
              <a:t>шама</a:t>
            </a:r>
            <a:endParaRPr lang="ru-RU" dirty="0"/>
          </a:p>
        </p:txBody>
      </p:sp>
      <p:sp>
        <p:nvSpPr>
          <p:cNvPr id="7" name="Текст 6">
            <a:extLst>
              <a:ext uri="{FF2B5EF4-FFF2-40B4-BE49-F238E27FC236}">
                <a16:creationId xmlns:a16="http://schemas.microsoft.com/office/drawing/2014/main" xmlns="" id="{26A87885-D672-4CF9-A78D-CFE98385B03A}"/>
              </a:ext>
            </a:extLst>
          </p:cNvPr>
          <p:cNvSpPr>
            <a:spLocks noGrp="1"/>
          </p:cNvSpPr>
          <p:nvPr>
            <p:ph type="body" sz="quarter" idx="12"/>
          </p:nvPr>
        </p:nvSpPr>
        <p:spPr>
          <a:xfrm>
            <a:off x="7024321" y="3603873"/>
            <a:ext cx="4500000" cy="2520000"/>
          </a:xfrm>
        </p:spPr>
        <p:txBody>
          <a:bodyPr rtlCol="0"/>
          <a:lstStyle/>
          <a:p>
            <a:r>
              <a:rPr lang="ru-RU" dirty="0" err="1" smtClean="0"/>
              <a:t>Дискретті</a:t>
            </a:r>
            <a:r>
              <a:rPr lang="ru-RU" dirty="0" smtClean="0"/>
              <a:t> </a:t>
            </a:r>
            <a:r>
              <a:rPr lang="ru-RU" dirty="0" err="1" smtClean="0"/>
              <a:t>кездейсоқ</a:t>
            </a:r>
            <a:r>
              <a:rPr lang="ru-RU" dirty="0" smtClean="0"/>
              <a:t> </a:t>
            </a:r>
            <a:r>
              <a:rPr lang="ru-RU" dirty="0" err="1" smtClean="0"/>
              <a:t>шама</a:t>
            </a:r>
            <a:r>
              <a:rPr lang="ru-RU" dirty="0" smtClean="0"/>
              <a:t> </a:t>
            </a:r>
            <a:r>
              <a:rPr lang="ru-RU" dirty="0" err="1" smtClean="0"/>
              <a:t>жалпы</a:t>
            </a:r>
            <a:r>
              <a:rPr lang="ru-RU" dirty="0" smtClean="0"/>
              <a:t> </a:t>
            </a:r>
            <a:r>
              <a:rPr lang="ru-RU" dirty="0" err="1" smtClean="0"/>
              <a:t>жиынтығы</a:t>
            </a:r>
            <a:r>
              <a:rPr lang="ru-RU" dirty="0" smtClean="0"/>
              <a:t> </a:t>
            </a:r>
            <a:r>
              <a:rPr lang="ru-RU" dirty="0" err="1" smtClean="0"/>
              <a:t>белгілі</a:t>
            </a:r>
            <a:r>
              <a:rPr lang="ru-RU" dirty="0" smtClean="0"/>
              <a:t> </a:t>
            </a:r>
            <a:r>
              <a:rPr lang="ru-RU" dirty="0" err="1" smtClean="0"/>
              <a:t>ретте</a:t>
            </a:r>
            <a:r>
              <a:rPr lang="ru-RU" dirty="0" smtClean="0"/>
              <a:t> </a:t>
            </a:r>
            <a:r>
              <a:rPr lang="ru-RU" dirty="0" err="1" smtClean="0"/>
              <a:t>тізбектелген</a:t>
            </a:r>
            <a:r>
              <a:rPr lang="ru-RU" dirty="0" smtClean="0"/>
              <a:t> </a:t>
            </a:r>
            <a:r>
              <a:rPr lang="kk-KZ" i="1" dirty="0"/>
              <a:t>х</a:t>
            </a:r>
            <a:r>
              <a:rPr lang="kk-KZ" i="1" baseline="-25000" dirty="0"/>
              <a:t>1</a:t>
            </a:r>
            <a:r>
              <a:rPr lang="kk-KZ" i="1" dirty="0"/>
              <a:t>, х</a:t>
            </a:r>
            <a:r>
              <a:rPr lang="kk-KZ" i="1" baseline="-25000" dirty="0"/>
              <a:t>2</a:t>
            </a:r>
            <a:r>
              <a:rPr lang="kk-KZ" i="1" dirty="0" smtClean="0"/>
              <a:t>, ..., х</a:t>
            </a:r>
            <a:r>
              <a:rPr lang="kk-KZ" i="1" baseline="-25000" dirty="0" smtClean="0"/>
              <a:t>3 </a:t>
            </a:r>
            <a:r>
              <a:rPr lang="kk-KZ" dirty="0"/>
              <a:t>түрінде </a:t>
            </a:r>
            <a:r>
              <a:rPr lang="kk-KZ" dirty="0" smtClean="0"/>
              <a:t>бейнелетін айнымалы.</a:t>
            </a:r>
            <a:endParaRPr lang="ru-RU" dirty="0"/>
          </a:p>
          <a:p>
            <a:pPr lvl="1" rtl="0"/>
            <a:r>
              <a:rPr lang="ru-RU" dirty="0" err="1" smtClean="0"/>
              <a:t>Мысал</a:t>
            </a:r>
            <a:r>
              <a:rPr lang="ru-RU" dirty="0" smtClean="0"/>
              <a:t> </a:t>
            </a:r>
            <a:r>
              <a:rPr lang="ru-RU" dirty="0" err="1" smtClean="0"/>
              <a:t>ретінде</a:t>
            </a:r>
            <a:r>
              <a:rPr lang="en-US" dirty="0" smtClean="0"/>
              <a:t> N </a:t>
            </a:r>
            <a:r>
              <a:rPr lang="kk-KZ" dirty="0" smtClean="0"/>
              <a:t>жылдар ішінде жазғы мезгіл кезіндегі өзендер суының тартылып қалуы жағдайларының санын келтіруге болады</a:t>
            </a:r>
          </a:p>
          <a:p>
            <a:pPr lvl="1"/>
            <a:r>
              <a:rPr lang="ru-RU" dirty="0" err="1"/>
              <a:t>Дискретті</a:t>
            </a:r>
            <a:r>
              <a:rPr lang="ru-RU" dirty="0"/>
              <a:t> </a:t>
            </a:r>
            <a:r>
              <a:rPr lang="ru-RU" dirty="0" err="1"/>
              <a:t>кездейсоқ</a:t>
            </a:r>
            <a:r>
              <a:rPr lang="ru-RU" dirty="0"/>
              <a:t> </a:t>
            </a:r>
            <a:r>
              <a:rPr lang="ru-RU" dirty="0" err="1"/>
              <a:t>шамалар</a:t>
            </a:r>
            <a:r>
              <a:rPr lang="ru-RU" dirty="0"/>
              <a:t> тек </a:t>
            </a:r>
            <a:r>
              <a:rPr lang="ru-RU" dirty="0" err="1"/>
              <a:t>мәндердің</a:t>
            </a:r>
            <a:r>
              <a:rPr lang="ru-RU" dirty="0"/>
              <a:t> </a:t>
            </a:r>
            <a:r>
              <a:rPr lang="ru-RU" dirty="0" err="1"/>
              <a:t>соңғы</a:t>
            </a:r>
            <a:r>
              <a:rPr lang="ru-RU" dirty="0"/>
              <a:t> </a:t>
            </a:r>
            <a:r>
              <a:rPr lang="ru-RU" dirty="0" err="1"/>
              <a:t>немесе</a:t>
            </a:r>
            <a:r>
              <a:rPr lang="ru-RU" dirty="0"/>
              <a:t> </a:t>
            </a:r>
            <a:r>
              <a:rPr lang="ru-RU" dirty="0" err="1"/>
              <a:t>есептелген</a:t>
            </a:r>
            <a:r>
              <a:rPr lang="ru-RU" dirty="0"/>
              <a:t> </a:t>
            </a:r>
            <a:r>
              <a:rPr lang="ru-RU" dirty="0" err="1"/>
              <a:t>жиынын</a:t>
            </a:r>
            <a:r>
              <a:rPr lang="ru-RU" dirty="0"/>
              <a:t> </a:t>
            </a:r>
            <a:r>
              <a:rPr lang="ru-RU" dirty="0" err="1"/>
              <a:t>қабылдай</a:t>
            </a:r>
            <a:r>
              <a:rPr lang="ru-RU" dirty="0"/>
              <a:t> </a:t>
            </a:r>
            <a:r>
              <a:rPr lang="ru-RU" dirty="0" err="1" smtClean="0"/>
              <a:t>алады</a:t>
            </a:r>
            <a:r>
              <a:rPr lang="ru-RU" dirty="0" smtClean="0"/>
              <a:t>. </a:t>
            </a:r>
            <a:endParaRPr lang="ru-RU" dirty="0"/>
          </a:p>
        </p:txBody>
      </p:sp>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4</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500957"/>
          </a:xfrm>
        </p:spPr>
        <p:txBody>
          <a:bodyPr rtlCol="0"/>
          <a:lstStyle/>
          <a:p>
            <a:pPr indent="457200"/>
            <a:r>
              <a:rPr lang="ru-RU" sz="2400" kern="0" spc="0" dirty="0" err="1" smtClean="0"/>
              <a:t>Кездейсоқ</a:t>
            </a:r>
            <a:r>
              <a:rPr lang="ru-RU" sz="2400" kern="0" spc="0" dirty="0" smtClean="0"/>
              <a:t> </a:t>
            </a:r>
            <a:r>
              <a:rPr lang="ru-RU" sz="2400" kern="0" spc="0" dirty="0" err="1" smtClean="0"/>
              <a:t>шамаларың</a:t>
            </a:r>
            <a:r>
              <a:rPr lang="ru-RU" sz="2400" kern="0" spc="0" dirty="0" smtClean="0"/>
              <a:t> </a:t>
            </a:r>
            <a:r>
              <a:rPr lang="ru-RU" sz="2400" kern="0" spc="0" dirty="0" err="1" smtClean="0"/>
              <a:t>Үлестірім</a:t>
            </a:r>
            <a:r>
              <a:rPr lang="ru-RU" sz="2400" kern="0" spc="0" dirty="0" smtClean="0"/>
              <a:t> </a:t>
            </a:r>
            <a:r>
              <a:rPr lang="ru-RU" sz="2400" kern="0" spc="0" dirty="0" err="1" smtClean="0"/>
              <a:t>қатары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55450" y="682171"/>
            <a:ext cx="11863766" cy="1983764"/>
          </a:xfrm>
          <a:prstGeom prst="rect">
            <a:avLst/>
          </a:prstGeom>
          <a:solidFill>
            <a:schemeClr val="bg1"/>
          </a:solidFill>
          <a:ln>
            <a:solidFill>
              <a:schemeClr val="accent1"/>
            </a:solidFill>
          </a:ln>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endParaRPr lang="ru-RU" sz="1800" b="0" kern="0" spc="0" dirty="0" smtClean="0">
              <a:solidFill>
                <a:schemeClr val="tx2"/>
              </a:solidFill>
              <a:latin typeface="+mn-lt"/>
            </a:endParaRPr>
          </a:p>
          <a:p>
            <a:pPr indent="520700" algn="just">
              <a:lnSpc>
                <a:spcPct val="100000"/>
              </a:lnSpc>
              <a:spcBef>
                <a:spcPts val="0"/>
              </a:spcBef>
            </a:pPr>
            <a:r>
              <a:rPr lang="ru-RU" sz="1800" b="0" kern="0" spc="0" dirty="0" err="1" smtClean="0">
                <a:solidFill>
                  <a:schemeClr val="tx2"/>
                </a:solidFill>
                <a:latin typeface="+mn-lt"/>
              </a:rPr>
              <a:t>Ағындының</a:t>
            </a:r>
            <a:r>
              <a:rPr lang="ru-RU" sz="1800" b="0" kern="0" spc="0" dirty="0" smtClean="0">
                <a:solidFill>
                  <a:schemeClr val="tx2"/>
                </a:solidFill>
                <a:latin typeface="+mn-lt"/>
              </a:rPr>
              <a:t> </a:t>
            </a:r>
            <a:r>
              <a:rPr lang="ru-RU" sz="1800" b="0" kern="0" spc="0" dirty="0" err="1">
                <a:solidFill>
                  <a:schemeClr val="tx2"/>
                </a:solidFill>
                <a:latin typeface="+mn-lt"/>
              </a:rPr>
              <a:t>орташа</a:t>
            </a:r>
            <a:r>
              <a:rPr lang="ru-RU" sz="1800" b="0" kern="0" spc="0" dirty="0">
                <a:solidFill>
                  <a:schemeClr val="tx2"/>
                </a:solidFill>
                <a:latin typeface="+mn-lt"/>
              </a:rPr>
              <a:t> </a:t>
            </a:r>
            <a:r>
              <a:rPr lang="ru-RU" sz="1800" b="0" kern="0" spc="0" dirty="0" err="1">
                <a:solidFill>
                  <a:schemeClr val="tx2"/>
                </a:solidFill>
                <a:latin typeface="+mn-lt"/>
              </a:rPr>
              <a:t>жылдық</a:t>
            </a:r>
            <a:r>
              <a:rPr lang="ru-RU" sz="1800" b="0" kern="0" spc="0" dirty="0">
                <a:solidFill>
                  <a:schemeClr val="tx2"/>
                </a:solidFill>
                <a:latin typeface="+mn-lt"/>
              </a:rPr>
              <a:t>, </a:t>
            </a:r>
            <a:r>
              <a:rPr lang="ru-RU" sz="1800" b="0" kern="0" spc="0" dirty="0" err="1">
                <a:solidFill>
                  <a:schemeClr val="tx2"/>
                </a:solidFill>
                <a:latin typeface="+mn-lt"/>
              </a:rPr>
              <a:t>ең</a:t>
            </a:r>
            <a:r>
              <a:rPr lang="ru-RU" sz="1800" b="0" kern="0" spc="0" dirty="0">
                <a:solidFill>
                  <a:schemeClr val="tx2"/>
                </a:solidFill>
                <a:latin typeface="+mn-lt"/>
              </a:rPr>
              <a:t> </a:t>
            </a:r>
            <a:r>
              <a:rPr lang="ru-RU" sz="1800" b="0" kern="0" spc="0" dirty="0" err="1">
                <a:solidFill>
                  <a:schemeClr val="tx2"/>
                </a:solidFill>
                <a:latin typeface="+mn-lt"/>
              </a:rPr>
              <a:t>жоғары</a:t>
            </a:r>
            <a:r>
              <a:rPr lang="ru-RU" sz="1800" b="0" kern="0" spc="0" dirty="0">
                <a:solidFill>
                  <a:schemeClr val="tx2"/>
                </a:solidFill>
                <a:latin typeface="+mn-lt"/>
              </a:rPr>
              <a:t> </a:t>
            </a:r>
            <a:r>
              <a:rPr lang="ru-RU" sz="1800" b="0" kern="0" spc="0" dirty="0" err="1">
                <a:solidFill>
                  <a:schemeClr val="tx2"/>
                </a:solidFill>
                <a:latin typeface="+mn-lt"/>
              </a:rPr>
              <a:t>және</a:t>
            </a:r>
            <a:r>
              <a:rPr lang="ru-RU" sz="1800" b="0" kern="0" spc="0" dirty="0">
                <a:solidFill>
                  <a:schemeClr val="tx2"/>
                </a:solidFill>
                <a:latin typeface="+mn-lt"/>
              </a:rPr>
              <a:t> </a:t>
            </a:r>
            <a:r>
              <a:rPr lang="ru-RU" sz="1800" b="0" kern="0" spc="0" dirty="0" err="1">
                <a:solidFill>
                  <a:schemeClr val="tx2"/>
                </a:solidFill>
                <a:latin typeface="+mn-lt"/>
              </a:rPr>
              <a:t>ең</a:t>
            </a:r>
            <a:r>
              <a:rPr lang="ru-RU" sz="1800" b="0" kern="0" spc="0" dirty="0">
                <a:solidFill>
                  <a:schemeClr val="tx2"/>
                </a:solidFill>
                <a:latin typeface="+mn-lt"/>
              </a:rPr>
              <a:t> </a:t>
            </a:r>
            <a:r>
              <a:rPr lang="ru-RU" sz="1800" b="0" kern="0" spc="0" dirty="0" err="1" smtClean="0">
                <a:solidFill>
                  <a:schemeClr val="tx2"/>
                </a:solidFill>
                <a:latin typeface="+mn-lt"/>
              </a:rPr>
              <a:t>төменгі</a:t>
            </a:r>
            <a:r>
              <a:rPr lang="ru-RU" sz="1800" b="0" kern="0" spc="0" dirty="0" smtClean="0">
                <a:solidFill>
                  <a:schemeClr val="tx2"/>
                </a:solidFill>
                <a:latin typeface="+mn-lt"/>
              </a:rPr>
              <a:t> </a:t>
            </a:r>
            <a:r>
              <a:rPr lang="ru-RU" sz="1800" b="0" kern="0" spc="0" dirty="0">
                <a:solidFill>
                  <a:schemeClr val="tx2"/>
                </a:solidFill>
                <a:latin typeface="+mn-lt"/>
              </a:rPr>
              <a:t>су </a:t>
            </a:r>
            <a:r>
              <a:rPr lang="ru-RU" sz="1800" b="0" kern="0" spc="0" dirty="0" err="1">
                <a:solidFill>
                  <a:schemeClr val="tx2"/>
                </a:solidFill>
                <a:latin typeface="+mn-lt"/>
              </a:rPr>
              <a:t>өтімдері</a:t>
            </a:r>
            <a:r>
              <a:rPr lang="ru-RU" sz="1800" b="0" kern="0" spc="0" dirty="0">
                <a:solidFill>
                  <a:schemeClr val="tx2"/>
                </a:solidFill>
                <a:latin typeface="+mn-lt"/>
              </a:rPr>
              <a:t>, су </a:t>
            </a:r>
            <a:r>
              <a:rPr lang="ru-RU" sz="1800" b="0" kern="0" spc="0" dirty="0" err="1">
                <a:solidFill>
                  <a:schemeClr val="tx2"/>
                </a:solidFill>
                <a:latin typeface="+mn-lt"/>
              </a:rPr>
              <a:t>тасу</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тасқын</a:t>
            </a:r>
            <a:r>
              <a:rPr lang="ru-RU" sz="1800" b="0" kern="0" spc="0" dirty="0">
                <a:solidFill>
                  <a:schemeClr val="tx2"/>
                </a:solidFill>
                <a:latin typeface="+mn-lt"/>
              </a:rPr>
              <a:t> </a:t>
            </a:r>
            <a:r>
              <a:rPr lang="ru-RU" sz="1800" b="0" kern="0" spc="0" dirty="0" err="1">
                <a:solidFill>
                  <a:schemeClr val="tx2"/>
                </a:solidFill>
                <a:latin typeface="+mn-lt"/>
              </a:rPr>
              <a:t>кезінде</a:t>
            </a:r>
            <a:r>
              <a:rPr lang="ru-RU" sz="1800" b="0" kern="0" spc="0" dirty="0">
                <a:solidFill>
                  <a:schemeClr val="tx2"/>
                </a:solidFill>
                <a:latin typeface="+mn-lt"/>
              </a:rPr>
              <a:t> </a:t>
            </a:r>
            <a:r>
              <a:rPr lang="ru-RU" sz="1800" b="0" kern="0" spc="0" dirty="0" err="1">
                <a:solidFill>
                  <a:schemeClr val="tx2"/>
                </a:solidFill>
                <a:latin typeface="+mn-lt"/>
              </a:rPr>
              <a:t>ағынды</a:t>
            </a:r>
            <a:r>
              <a:rPr lang="ru-RU" sz="1800" b="0" kern="0" spc="0" dirty="0">
                <a:solidFill>
                  <a:schemeClr val="tx2"/>
                </a:solidFill>
                <a:latin typeface="+mn-lt"/>
              </a:rPr>
              <a:t> </a:t>
            </a:r>
            <a:r>
              <a:rPr lang="ru-RU" sz="1800" b="0" kern="0" spc="0" dirty="0" err="1">
                <a:solidFill>
                  <a:schemeClr val="tx2"/>
                </a:solidFill>
                <a:latin typeface="+mn-lt"/>
              </a:rPr>
              <a:t>қабаты</a:t>
            </a:r>
            <a:r>
              <a:rPr lang="ru-RU" sz="1800" b="0" kern="0" spc="0" dirty="0">
                <a:solidFill>
                  <a:schemeClr val="tx2"/>
                </a:solidFill>
                <a:latin typeface="+mn-lt"/>
              </a:rPr>
              <a:t>, су </a:t>
            </a:r>
            <a:r>
              <a:rPr lang="ru-RU" sz="1800" b="0" kern="0" spc="0" dirty="0" err="1">
                <a:solidFill>
                  <a:schemeClr val="tx2"/>
                </a:solidFill>
                <a:latin typeface="+mn-lt"/>
              </a:rPr>
              <a:t>тасу</a:t>
            </a:r>
            <a:r>
              <a:rPr lang="ru-RU" sz="1800" b="0" kern="0" spc="0" dirty="0">
                <a:solidFill>
                  <a:schemeClr val="tx2"/>
                </a:solidFill>
                <a:latin typeface="+mn-lt"/>
              </a:rPr>
              <a:t> мен </a:t>
            </a:r>
            <a:r>
              <a:rPr lang="ru-RU" sz="1800" b="0" kern="0" spc="0" dirty="0" smtClean="0">
                <a:solidFill>
                  <a:schemeClr val="tx2"/>
                </a:solidFill>
                <a:latin typeface="+mn-lt"/>
              </a:rPr>
              <a:t>су </a:t>
            </a:r>
            <a:r>
              <a:rPr lang="ru-RU" sz="1800" b="0" kern="0" spc="0" dirty="0" err="1" smtClean="0">
                <a:solidFill>
                  <a:schemeClr val="tx2"/>
                </a:solidFill>
                <a:latin typeface="+mn-lt"/>
              </a:rPr>
              <a:t>сабасына</a:t>
            </a:r>
            <a:r>
              <a:rPr lang="ru-RU" sz="1800" b="0" kern="0" spc="0" dirty="0" smtClean="0">
                <a:solidFill>
                  <a:schemeClr val="tx2"/>
                </a:solidFill>
                <a:latin typeface="+mn-lt"/>
              </a:rPr>
              <a:t> </a:t>
            </a:r>
            <a:r>
              <a:rPr lang="ru-RU" sz="1800" b="0" kern="0" spc="0" dirty="0" err="1">
                <a:solidFill>
                  <a:schemeClr val="tx2"/>
                </a:solidFill>
                <a:latin typeface="+mn-lt"/>
              </a:rPr>
              <a:t>түсу</a:t>
            </a:r>
            <a:r>
              <a:rPr lang="ru-RU" sz="1800" b="0" kern="0" spc="0" dirty="0">
                <a:solidFill>
                  <a:schemeClr val="tx2"/>
                </a:solidFill>
                <a:latin typeface="+mn-lt"/>
              </a:rPr>
              <a:t> </a:t>
            </a:r>
            <a:r>
              <a:rPr lang="ru-RU" sz="1800" b="0" kern="0" spc="0" dirty="0" err="1">
                <a:solidFill>
                  <a:schemeClr val="tx2"/>
                </a:solidFill>
                <a:latin typeface="+mn-lt"/>
              </a:rPr>
              <a:t>кезеңінің</a:t>
            </a:r>
            <a:r>
              <a:rPr lang="ru-RU" sz="1800" b="0" kern="0" spc="0" dirty="0">
                <a:solidFill>
                  <a:schemeClr val="tx2"/>
                </a:solidFill>
                <a:latin typeface="+mn-lt"/>
              </a:rPr>
              <a:t> </a:t>
            </a:r>
            <a:r>
              <a:rPr lang="ru-RU" sz="1800" b="0" kern="0" spc="0" dirty="0" err="1">
                <a:solidFill>
                  <a:schemeClr val="tx2"/>
                </a:solidFill>
                <a:latin typeface="+mn-lt"/>
              </a:rPr>
              <a:t>ұзақтығы</a:t>
            </a:r>
            <a:r>
              <a:rPr lang="ru-RU" sz="1800" b="0" kern="0" spc="0" dirty="0">
                <a:solidFill>
                  <a:schemeClr val="tx2"/>
                </a:solidFill>
                <a:latin typeface="+mn-lt"/>
              </a:rPr>
              <a:t>, </a:t>
            </a:r>
            <a:r>
              <a:rPr lang="ru-RU" sz="1800" b="0" kern="0" spc="0" dirty="0" err="1">
                <a:solidFill>
                  <a:schemeClr val="tx2"/>
                </a:solidFill>
                <a:latin typeface="+mn-lt"/>
              </a:rPr>
              <a:t>өзенде</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көлде</a:t>
            </a:r>
            <a:r>
              <a:rPr lang="ru-RU" sz="1800" b="0" kern="0" spc="0" dirty="0">
                <a:solidFill>
                  <a:schemeClr val="tx2"/>
                </a:solidFill>
                <a:latin typeface="+mn-lt"/>
              </a:rPr>
              <a:t> </a:t>
            </a:r>
            <a:r>
              <a:rPr lang="ru-RU" sz="1800" b="0" kern="0" spc="0" dirty="0" err="1">
                <a:solidFill>
                  <a:schemeClr val="tx2"/>
                </a:solidFill>
                <a:latin typeface="+mn-lt"/>
              </a:rPr>
              <a:t>мұз</a:t>
            </a:r>
            <a:r>
              <a:rPr lang="ru-RU" sz="1800" b="0" kern="0" spc="0" dirty="0">
                <a:solidFill>
                  <a:schemeClr val="tx2"/>
                </a:solidFill>
                <a:latin typeface="+mn-lt"/>
              </a:rPr>
              <a:t> </a:t>
            </a:r>
            <a:r>
              <a:rPr lang="ru-RU" sz="1800" b="0" kern="0" spc="0" dirty="0" err="1">
                <a:solidFill>
                  <a:schemeClr val="tx2"/>
                </a:solidFill>
                <a:latin typeface="+mn-lt"/>
              </a:rPr>
              <a:t>басудың</a:t>
            </a:r>
            <a:r>
              <a:rPr lang="ru-RU" sz="1800" b="0" kern="0" spc="0" dirty="0">
                <a:solidFill>
                  <a:schemeClr val="tx2"/>
                </a:solidFill>
                <a:latin typeface="+mn-lt"/>
              </a:rPr>
              <a:t> </a:t>
            </a:r>
            <a:r>
              <a:rPr lang="ru-RU" sz="1800" b="0" kern="0" spc="0" dirty="0" err="1">
                <a:solidFill>
                  <a:schemeClr val="tx2"/>
                </a:solidFill>
                <a:latin typeface="+mn-lt"/>
              </a:rPr>
              <a:t>басталу</a:t>
            </a:r>
            <a:r>
              <a:rPr lang="ru-RU" sz="1800" b="0" kern="0" spc="0" dirty="0">
                <a:solidFill>
                  <a:schemeClr val="tx2"/>
                </a:solidFill>
                <a:latin typeface="+mn-lt"/>
              </a:rPr>
              <a:t> </a:t>
            </a:r>
            <a:r>
              <a:rPr lang="ru-RU" sz="1800" b="0" kern="0" spc="0" dirty="0" err="1">
                <a:solidFill>
                  <a:schemeClr val="tx2"/>
                </a:solidFill>
                <a:latin typeface="+mn-lt"/>
              </a:rPr>
              <a:t>және</a:t>
            </a:r>
            <a:r>
              <a:rPr lang="ru-RU" sz="1800" b="0" kern="0" spc="0" dirty="0">
                <a:solidFill>
                  <a:schemeClr val="tx2"/>
                </a:solidFill>
                <a:latin typeface="+mn-lt"/>
              </a:rPr>
              <a:t> </a:t>
            </a:r>
            <a:r>
              <a:rPr lang="ru-RU" sz="1800" b="0" kern="0" spc="0" dirty="0" err="1" smtClean="0">
                <a:solidFill>
                  <a:schemeClr val="tx2"/>
                </a:solidFill>
                <a:latin typeface="+mn-lt"/>
              </a:rPr>
              <a:t>аяқталау</a:t>
            </a:r>
            <a:r>
              <a:rPr lang="ru-RU" sz="1800" b="0" kern="0" spc="0" dirty="0" smtClean="0">
                <a:solidFill>
                  <a:schemeClr val="tx2"/>
                </a:solidFill>
                <a:latin typeface="+mn-lt"/>
              </a:rPr>
              <a:t> </a:t>
            </a:r>
            <a:r>
              <a:rPr lang="ru-RU" sz="1800" b="0" kern="0" spc="0" dirty="0" err="1" smtClean="0">
                <a:solidFill>
                  <a:schemeClr val="tx2"/>
                </a:solidFill>
                <a:latin typeface="+mn-lt"/>
              </a:rPr>
              <a:t>мерзімі</a:t>
            </a:r>
            <a:r>
              <a:rPr lang="ru-RU" sz="1800" b="0" kern="0" spc="0" dirty="0" smtClean="0">
                <a:solidFill>
                  <a:schemeClr val="tx2"/>
                </a:solidFill>
                <a:latin typeface="+mn-lt"/>
              </a:rPr>
              <a:t> </a:t>
            </a:r>
            <a:r>
              <a:rPr lang="ru-RU" sz="1800" b="0" kern="0" spc="0" dirty="0" err="1" smtClean="0">
                <a:solidFill>
                  <a:schemeClr val="tx2"/>
                </a:solidFill>
                <a:latin typeface="+mn-lt"/>
              </a:rPr>
              <a:t>және</a:t>
            </a:r>
            <a:r>
              <a:rPr lang="ru-RU" sz="1800" b="0" kern="0" spc="0" dirty="0" smtClean="0">
                <a:solidFill>
                  <a:schemeClr val="tx2"/>
                </a:solidFill>
                <a:latin typeface="+mn-lt"/>
              </a:rPr>
              <a:t> </a:t>
            </a:r>
            <a:r>
              <a:rPr lang="ru-RU" sz="1800" b="0" kern="0" spc="0" dirty="0" err="1">
                <a:solidFill>
                  <a:schemeClr val="tx2"/>
                </a:solidFill>
                <a:latin typeface="+mn-lt"/>
              </a:rPr>
              <a:t>басқа</a:t>
            </a:r>
            <a:r>
              <a:rPr lang="ru-RU" sz="1800" b="0" kern="0" spc="0" dirty="0">
                <a:solidFill>
                  <a:schemeClr val="tx2"/>
                </a:solidFill>
                <a:latin typeface="+mn-lt"/>
              </a:rPr>
              <a:t> да </a:t>
            </a:r>
            <a:r>
              <a:rPr lang="ru-RU" sz="1800" b="0" kern="0" spc="0" dirty="0" err="1">
                <a:solidFill>
                  <a:schemeClr val="tx2"/>
                </a:solidFill>
                <a:latin typeface="+mn-lt"/>
              </a:rPr>
              <a:t>сипаттамаларының</a:t>
            </a:r>
            <a:r>
              <a:rPr lang="ru-RU" sz="1800" b="0" kern="0" spc="0" dirty="0">
                <a:solidFill>
                  <a:schemeClr val="tx2"/>
                </a:solidFill>
                <a:latin typeface="+mn-lt"/>
              </a:rPr>
              <a:t> </a:t>
            </a:r>
            <a:r>
              <a:rPr lang="ru-RU" sz="1800" b="0" kern="0" spc="0" dirty="0" err="1">
                <a:solidFill>
                  <a:schemeClr val="tx2"/>
                </a:solidFill>
                <a:latin typeface="+mn-lt"/>
              </a:rPr>
              <a:t>уақыт</a:t>
            </a:r>
            <a:r>
              <a:rPr lang="ru-RU" sz="1800" b="0" kern="0" spc="0" dirty="0">
                <a:solidFill>
                  <a:schemeClr val="tx2"/>
                </a:solidFill>
                <a:latin typeface="+mn-lt"/>
              </a:rPr>
              <a:t> </a:t>
            </a:r>
            <a:r>
              <a:rPr lang="ru-RU" sz="1800" b="0" kern="0" spc="0" dirty="0" err="1">
                <a:solidFill>
                  <a:schemeClr val="tx2"/>
                </a:solidFill>
                <a:latin typeface="+mn-lt"/>
              </a:rPr>
              <a:t>бойымен</a:t>
            </a:r>
            <a:r>
              <a:rPr lang="ru-RU" sz="1800" b="0" kern="0" spc="0" dirty="0">
                <a:solidFill>
                  <a:schemeClr val="tx2"/>
                </a:solidFill>
                <a:latin typeface="+mn-lt"/>
              </a:rPr>
              <a:t> </a:t>
            </a:r>
            <a:r>
              <a:rPr lang="ru-RU" sz="1800" b="0" kern="0" spc="0" dirty="0" err="1">
                <a:solidFill>
                  <a:schemeClr val="tx2"/>
                </a:solidFill>
                <a:latin typeface="+mn-lt"/>
              </a:rPr>
              <a:t>жыл</a:t>
            </a:r>
            <a:r>
              <a:rPr lang="ru-RU" sz="1800" b="0" kern="0" spc="0" dirty="0">
                <a:solidFill>
                  <a:schemeClr val="tx2"/>
                </a:solidFill>
                <a:latin typeface="+mn-lt"/>
              </a:rPr>
              <a:t> </a:t>
            </a:r>
            <a:r>
              <a:rPr lang="ru-RU" sz="1800" b="0" kern="0" spc="0" dirty="0" err="1">
                <a:solidFill>
                  <a:schemeClr val="tx2"/>
                </a:solidFill>
                <a:latin typeface="+mn-lt"/>
              </a:rPr>
              <a:t>ішіндегі</a:t>
            </a:r>
            <a:r>
              <a:rPr lang="ru-RU" sz="1800" b="0" kern="0" spc="0" dirty="0">
                <a:solidFill>
                  <a:schemeClr val="tx2"/>
                </a:solidFill>
                <a:latin typeface="+mn-lt"/>
              </a:rPr>
              <a:t> </a:t>
            </a:r>
            <a:r>
              <a:rPr lang="ru-RU" sz="1800" b="0" kern="0" spc="0" dirty="0" err="1">
                <a:solidFill>
                  <a:schemeClr val="tx2"/>
                </a:solidFill>
                <a:latin typeface="+mn-lt"/>
              </a:rPr>
              <a:t>өзгерісін</a:t>
            </a:r>
            <a:r>
              <a:rPr lang="ru-RU" sz="1800" b="0" kern="0" spc="0" dirty="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яғни</a:t>
            </a:r>
            <a:r>
              <a:rPr lang="ru-RU" sz="1800" b="0" kern="0" spc="0" dirty="0">
                <a:solidFill>
                  <a:schemeClr val="tx2"/>
                </a:solidFill>
                <a:latin typeface="+mn-lt"/>
              </a:rPr>
              <a:t> </a:t>
            </a:r>
            <a:r>
              <a:rPr lang="ru-RU" sz="1800" b="0" kern="0" spc="0" dirty="0" err="1">
                <a:solidFill>
                  <a:schemeClr val="tx2"/>
                </a:solidFill>
                <a:latin typeface="+mn-lt"/>
              </a:rPr>
              <a:t>көптеген</a:t>
            </a:r>
            <a:r>
              <a:rPr lang="ru-RU" sz="1800" b="0" kern="0" spc="0" dirty="0">
                <a:solidFill>
                  <a:schemeClr val="tx2"/>
                </a:solidFill>
                <a:latin typeface="+mn-lt"/>
              </a:rPr>
              <a:t> </a:t>
            </a:r>
            <a:r>
              <a:rPr lang="ru-RU" sz="1800" b="0" kern="0" spc="0" dirty="0" err="1">
                <a:solidFill>
                  <a:schemeClr val="tx2"/>
                </a:solidFill>
                <a:latin typeface="+mn-lt"/>
              </a:rPr>
              <a:t>факторлардың</a:t>
            </a:r>
            <a:r>
              <a:rPr lang="ru-RU" sz="1800" b="0" kern="0" spc="0" dirty="0">
                <a:solidFill>
                  <a:schemeClr val="tx2"/>
                </a:solidFill>
                <a:latin typeface="+mn-lt"/>
              </a:rPr>
              <a:t> </a:t>
            </a:r>
            <a:r>
              <a:rPr lang="ru-RU" sz="1800" b="0" kern="0" spc="0" dirty="0" err="1">
                <a:solidFill>
                  <a:schemeClr val="tx2"/>
                </a:solidFill>
                <a:latin typeface="+mn-lt"/>
              </a:rPr>
              <a:t>уақыт</a:t>
            </a:r>
            <a:r>
              <a:rPr lang="ru-RU" sz="1800" b="0" kern="0" spc="0" dirty="0">
                <a:solidFill>
                  <a:schemeClr val="tx2"/>
                </a:solidFill>
                <a:latin typeface="+mn-lt"/>
              </a:rPr>
              <a:t> </a:t>
            </a:r>
            <a:r>
              <a:rPr lang="ru-RU" sz="1800" b="0" kern="0" spc="0" dirty="0" err="1">
                <a:solidFill>
                  <a:schemeClr val="tx2"/>
                </a:solidFill>
                <a:latin typeface="+mn-lt"/>
              </a:rPr>
              <a:t>бойынша</a:t>
            </a:r>
            <a:r>
              <a:rPr lang="ru-RU" sz="1800" b="0" kern="0" spc="0" dirty="0">
                <a:solidFill>
                  <a:schemeClr val="tx2"/>
                </a:solidFill>
                <a:latin typeface="+mn-lt"/>
              </a:rPr>
              <a:t> </a:t>
            </a:r>
            <a:r>
              <a:rPr lang="ru-RU" sz="1800" b="0" kern="0" spc="0" dirty="0" err="1">
                <a:solidFill>
                  <a:schemeClr val="tx2"/>
                </a:solidFill>
                <a:latin typeface="+mn-lt"/>
              </a:rPr>
              <a:t>өзгеруінен</a:t>
            </a:r>
            <a:r>
              <a:rPr lang="ru-RU" sz="1800" b="0" kern="0" spc="0" dirty="0">
                <a:solidFill>
                  <a:schemeClr val="tx2"/>
                </a:solidFill>
                <a:latin typeface="+mn-lt"/>
              </a:rPr>
              <a:t> </a:t>
            </a:r>
            <a:r>
              <a:rPr lang="ru-RU" sz="1800" b="0" kern="0" spc="0" dirty="0" err="1">
                <a:solidFill>
                  <a:schemeClr val="tx2"/>
                </a:solidFill>
                <a:latin typeface="+mn-lt"/>
              </a:rPr>
              <a:t>туындайды</a:t>
            </a:r>
            <a:r>
              <a:rPr lang="ru-RU" sz="1800" b="0" kern="0" spc="0" dirty="0">
                <a:solidFill>
                  <a:schemeClr val="tx2"/>
                </a:solidFill>
                <a:latin typeface="+mn-lt"/>
              </a:rPr>
              <a:t> </a:t>
            </a:r>
            <a:r>
              <a:rPr lang="ru-RU" sz="1800" b="0" kern="0" spc="0" dirty="0" err="1">
                <a:solidFill>
                  <a:schemeClr val="tx2"/>
                </a:solidFill>
                <a:latin typeface="+mn-lt"/>
              </a:rPr>
              <a:t>деп</a:t>
            </a:r>
            <a:r>
              <a:rPr lang="ru-RU" sz="1800" b="0" kern="0" spc="0" dirty="0">
                <a:solidFill>
                  <a:schemeClr val="tx2"/>
                </a:solidFill>
                <a:latin typeface="+mn-lt"/>
              </a:rPr>
              <a:t> </a:t>
            </a:r>
            <a:r>
              <a:rPr lang="ru-RU" sz="1800" b="0" kern="0" spc="0" dirty="0" err="1">
                <a:solidFill>
                  <a:schemeClr val="tx2"/>
                </a:solidFill>
                <a:latin typeface="+mn-lt"/>
              </a:rPr>
              <a:t>қарастыруға</a:t>
            </a:r>
            <a:r>
              <a:rPr lang="ru-RU" sz="1800" b="0" kern="0" spc="0" dirty="0">
                <a:solidFill>
                  <a:schemeClr val="tx2"/>
                </a:solidFill>
                <a:latin typeface="+mn-lt"/>
              </a:rPr>
              <a:t> </a:t>
            </a:r>
            <a:r>
              <a:rPr lang="ru-RU" sz="1800" b="0" kern="0" spc="0" dirty="0" err="1">
                <a:solidFill>
                  <a:schemeClr val="tx2"/>
                </a:solidFill>
                <a:latin typeface="+mn-lt"/>
              </a:rPr>
              <a:t>болады</a:t>
            </a:r>
            <a:r>
              <a:rPr lang="ru-RU" sz="1800" b="0" kern="0" spc="0" dirty="0">
                <a:solidFill>
                  <a:schemeClr val="tx2"/>
                </a:solidFill>
                <a:latin typeface="+mn-lt"/>
              </a:rPr>
              <a:t>. </a:t>
            </a:r>
          </a:p>
          <a:p>
            <a:pPr indent="520700" algn="just">
              <a:lnSpc>
                <a:spcPct val="100000"/>
              </a:lnSpc>
              <a:spcBef>
                <a:spcPts val="0"/>
              </a:spcBef>
            </a:pPr>
            <a:r>
              <a:rPr lang="kk-KZ" sz="1800" b="0" kern="0" spc="0" dirty="0">
                <a:solidFill>
                  <a:schemeClr val="tx2"/>
                </a:solidFill>
                <a:latin typeface="+mn-lt"/>
              </a:rPr>
              <a:t>Ағынды сипаттамасы – </a:t>
            </a:r>
            <a:r>
              <a:rPr lang="kk-KZ" sz="1800" kern="0" spc="0" dirty="0">
                <a:solidFill>
                  <a:schemeClr val="tx2"/>
                </a:solidFill>
                <a:latin typeface="+mn-lt"/>
              </a:rPr>
              <a:t>кездейсоқ шама</a:t>
            </a:r>
            <a:r>
              <a:rPr lang="kk-KZ" sz="1800" b="0" kern="0" spc="0" dirty="0">
                <a:solidFill>
                  <a:schemeClr val="tx2"/>
                </a:solidFill>
                <a:latin typeface="+mn-lt"/>
              </a:rPr>
              <a:t>, ал оның уақыт бойынша өзгеруі – </a:t>
            </a:r>
            <a:r>
              <a:rPr lang="kk-KZ" sz="1800" kern="0" spc="0" dirty="0">
                <a:solidFill>
                  <a:schemeClr val="tx2"/>
                </a:solidFill>
                <a:latin typeface="+mn-lt"/>
              </a:rPr>
              <a:t>кездейсоқ шама мәндерінің қатары</a:t>
            </a:r>
            <a:r>
              <a:rPr lang="kk-KZ" sz="1800" b="0" kern="0" spc="0" dirty="0">
                <a:solidFill>
                  <a:schemeClr val="tx2"/>
                </a:solidFill>
                <a:latin typeface="+mn-lt"/>
              </a:rPr>
              <a:t>.</a:t>
            </a:r>
          </a:p>
          <a:p>
            <a:pPr indent="520700" algn="just">
              <a:lnSpc>
                <a:spcPct val="100000"/>
              </a:lnSpc>
              <a:spcBef>
                <a:spcPts val="0"/>
              </a:spcBef>
            </a:pPr>
            <a:r>
              <a:rPr lang="kk-KZ" sz="1800" kern="0" spc="0" dirty="0">
                <a:solidFill>
                  <a:schemeClr val="tx2"/>
                </a:solidFill>
                <a:latin typeface="+mn-lt"/>
              </a:rPr>
              <a:t>Кездейсоқ шама </a:t>
            </a:r>
            <a:r>
              <a:rPr lang="kk-KZ" sz="1800" b="0" kern="0" spc="0" dirty="0">
                <a:solidFill>
                  <a:schemeClr val="tx2"/>
                </a:solidFill>
                <a:latin typeface="+mn-lt"/>
              </a:rPr>
              <a:t>– тәжірибенің нәтижесінде анықталатын, бірақ алдын ала қандай мәнге ие болатыны белгісіз шама. Кездейсоқ </a:t>
            </a:r>
            <a:r>
              <a:rPr lang="kk-KZ" sz="1800" b="0" kern="0" spc="0" dirty="0" smtClean="0">
                <a:solidFill>
                  <a:schemeClr val="tx2"/>
                </a:solidFill>
                <a:latin typeface="+mn-lt"/>
              </a:rPr>
              <a:t>шама </a:t>
            </a:r>
            <a:r>
              <a:rPr lang="kk-KZ" sz="1800" b="0" kern="0" spc="0" dirty="0">
                <a:solidFill>
                  <a:schemeClr val="tx2"/>
                </a:solidFill>
                <a:latin typeface="+mn-lt"/>
              </a:rPr>
              <a:t>дискретті және үздіксіз </a:t>
            </a:r>
            <a:r>
              <a:rPr lang="kk-KZ" sz="1800" b="0" kern="0" spc="0" dirty="0" smtClean="0">
                <a:solidFill>
                  <a:schemeClr val="tx2"/>
                </a:solidFill>
                <a:latin typeface="+mn-lt"/>
              </a:rPr>
              <a:t>болып екі </a:t>
            </a:r>
            <a:r>
              <a:rPr lang="kk-KZ" sz="1800" b="0" kern="0" spc="0" dirty="0">
                <a:solidFill>
                  <a:schemeClr val="tx2"/>
                </a:solidFill>
                <a:latin typeface="+mn-lt"/>
              </a:rPr>
              <a:t>типке бөлінеді. </a:t>
            </a:r>
          </a:p>
          <a:p>
            <a:pPr indent="520700">
              <a:lnSpc>
                <a:spcPct val="100000"/>
              </a:lnSpc>
              <a:spcBef>
                <a:spcPts val="0"/>
              </a:spcBef>
            </a:pPr>
            <a:endParaRPr lang="ru-RU" dirty="0">
              <a:solidFill>
                <a:schemeClr val="tx2"/>
              </a:solidFill>
            </a:endParaRPr>
          </a:p>
        </p:txBody>
      </p:sp>
    </p:spTree>
    <p:extLst>
      <p:ext uri="{BB962C8B-B14F-4D97-AF65-F5344CB8AC3E}">
        <p14:creationId xmlns:p14="http://schemas.microsoft.com/office/powerpoint/2010/main" val="318883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5</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500957"/>
          </a:xfrm>
        </p:spPr>
        <p:txBody>
          <a:bodyPr rtlCol="0"/>
          <a:lstStyle/>
          <a:p>
            <a:pPr indent="457200"/>
            <a:r>
              <a:rPr lang="ru-RU" sz="2400" kern="0" spc="0" dirty="0" err="1"/>
              <a:t>Кездейсоқ</a:t>
            </a:r>
            <a:r>
              <a:rPr lang="ru-RU" sz="2400" kern="0" spc="0" dirty="0"/>
              <a:t> </a:t>
            </a:r>
            <a:r>
              <a:rPr lang="ru-RU" sz="2400" kern="0" spc="0" dirty="0" err="1"/>
              <a:t>шамаларың</a:t>
            </a:r>
            <a:r>
              <a:rPr lang="ru-RU" sz="2400" kern="0" spc="0" dirty="0"/>
              <a:t> </a:t>
            </a:r>
            <a:r>
              <a:rPr lang="ru-RU" sz="2400" kern="0" spc="0" dirty="0" err="1" smtClean="0"/>
              <a:t>Үлестірім</a:t>
            </a:r>
            <a:r>
              <a:rPr lang="ru-RU" sz="2400" kern="0" spc="0" dirty="0" smtClean="0"/>
              <a:t> </a:t>
            </a:r>
            <a:r>
              <a:rPr lang="ru-RU" sz="2400" kern="0" spc="0" dirty="0" err="1" smtClean="0"/>
              <a:t>қатары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55449" y="682170"/>
            <a:ext cx="4345579" cy="2699659"/>
          </a:xfrm>
          <a:prstGeom prst="rect">
            <a:avLst/>
          </a:prstGeom>
          <a:solidFill>
            <a:schemeClr val="bg1">
              <a:lumMod val="85000"/>
            </a:schemeClr>
          </a:solidFill>
          <a:ln>
            <a:solidFill>
              <a:schemeClr val="accent1"/>
            </a:solidFill>
          </a:ln>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endParaRPr lang="ru-RU" sz="1800" b="0" kern="0" spc="0" dirty="0" smtClean="0">
              <a:solidFill>
                <a:schemeClr val="tx2"/>
              </a:solidFill>
              <a:latin typeface="+mn-lt"/>
            </a:endParaRPr>
          </a:p>
          <a:p>
            <a:pPr indent="520700" algn="just">
              <a:lnSpc>
                <a:spcPct val="100000"/>
              </a:lnSpc>
              <a:spcBef>
                <a:spcPts val="0"/>
              </a:spcBef>
            </a:pPr>
            <a:r>
              <a:rPr lang="kk-KZ" sz="1800" b="0" kern="0" spc="0" dirty="0" smtClean="0">
                <a:solidFill>
                  <a:schemeClr val="tx2"/>
                </a:solidFill>
                <a:latin typeface="+mn-lt"/>
              </a:rPr>
              <a:t>Кездейсоқ шаманың үлестірімі деп кездейсоқ шаманың мүмкін болатын мәндері және олардың түсу ықтималдықтары арасында байланыс орнататын барлық қатынасты айтады. Дискретті кездейсоқ шаманың Х үлестірім заңының берілуінің қарапайым түрін кесте түрінде көрсетуге болады.</a:t>
            </a:r>
            <a:endParaRPr lang="kk-KZ" sz="1800" b="0" kern="0" spc="0" dirty="0">
              <a:solidFill>
                <a:schemeClr val="tx2"/>
              </a:solidFill>
              <a:latin typeface="+mn-lt"/>
            </a:endParaRPr>
          </a:p>
          <a:p>
            <a:pPr indent="520700">
              <a:lnSpc>
                <a:spcPct val="100000"/>
              </a:lnSpc>
              <a:spcBef>
                <a:spcPts val="0"/>
              </a:spcBef>
            </a:pPr>
            <a:endParaRPr lang="ru-RU" dirty="0">
              <a:solidFill>
                <a:schemeClr val="tx2"/>
              </a:solidFill>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625938899"/>
              </p:ext>
            </p:extLst>
          </p:nvPr>
        </p:nvGraphicFramePr>
        <p:xfrm>
          <a:off x="255448" y="3585028"/>
          <a:ext cx="4345579" cy="1107304"/>
        </p:xfrm>
        <a:graphic>
          <a:graphicData uri="http://schemas.openxmlformats.org/drawingml/2006/table">
            <a:tbl>
              <a:tblPr firstRow="1" firstCol="1" bandRow="1">
                <a:tableStyleId>{073A0DAA-6AF3-43AB-8588-CEC1D06C72B9}</a:tableStyleId>
              </a:tblPr>
              <a:tblGrid>
                <a:gridCol w="965684"/>
                <a:gridCol w="727482"/>
                <a:gridCol w="650943"/>
                <a:gridCol w="570111"/>
                <a:gridCol w="688140"/>
                <a:gridCol w="743219"/>
              </a:tblGrid>
              <a:tr h="553652">
                <a:tc gridSpan="6">
                  <a:txBody>
                    <a:bodyPr/>
                    <a:lstStyle/>
                    <a:p>
                      <a:pPr algn="ctr">
                        <a:spcAft>
                          <a:spcPts val="0"/>
                        </a:spcAft>
                      </a:pPr>
                      <a:r>
                        <a:rPr lang="kk-KZ" sz="1600" dirty="0">
                          <a:effectLst/>
                        </a:rPr>
                        <a:t>Кездейсоқ Х шаманың үлестірім қатары</a:t>
                      </a:r>
                      <a:endParaRPr lang="ru-RU" sz="1600" dirty="0">
                        <a:effectLst/>
                        <a:latin typeface="Calibri" panose="020F0502020204030204" pitchFamily="34"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6826">
                <a:tc>
                  <a:txBody>
                    <a:bodyPr/>
                    <a:lstStyle/>
                    <a:p>
                      <a:pPr algn="ctr">
                        <a:spcAft>
                          <a:spcPts val="0"/>
                        </a:spcAft>
                      </a:pPr>
                      <a:r>
                        <a:rPr lang="kk-KZ" sz="1600">
                          <a:effectLst/>
                        </a:rPr>
                        <a:t>Х.....</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х</a:t>
                      </a:r>
                      <a:r>
                        <a:rPr lang="kk-KZ" sz="1600" baseline="-25000">
                          <a:effectLst/>
                        </a:rPr>
                        <a:t>1</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х</a:t>
                      </a:r>
                      <a:r>
                        <a:rPr lang="kk-KZ" sz="1600" baseline="-25000">
                          <a:effectLst/>
                        </a:rPr>
                        <a:t>2</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х</a:t>
                      </a:r>
                      <a:r>
                        <a:rPr lang="kk-KZ" sz="1600" baseline="-25000">
                          <a:effectLst/>
                        </a:rPr>
                        <a:t>3</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х</a:t>
                      </a:r>
                      <a:r>
                        <a:rPr lang="en-US" sz="1600" baseline="-25000">
                          <a:effectLst/>
                        </a:rPr>
                        <a:t>n</a:t>
                      </a:r>
                      <a:endParaRPr lang="ru-RU" sz="1600">
                        <a:effectLst/>
                        <a:latin typeface="Calibri" panose="020F0502020204030204" pitchFamily="34" charset="0"/>
                      </a:endParaRPr>
                    </a:p>
                  </a:txBody>
                  <a:tcPr marL="68580" marR="68580" marT="0" marB="0" anchor="ctr"/>
                </a:tc>
              </a:tr>
              <a:tr h="276826">
                <a:tc>
                  <a:txBody>
                    <a:bodyPr/>
                    <a:lstStyle/>
                    <a:p>
                      <a:pPr algn="ctr">
                        <a:spcAft>
                          <a:spcPts val="0"/>
                        </a:spcAft>
                      </a:pPr>
                      <a:r>
                        <a:rPr lang="kk-KZ" sz="1600">
                          <a:effectLst/>
                        </a:rPr>
                        <a:t>р</a:t>
                      </a:r>
                      <a:r>
                        <a:rPr lang="kk-KZ" sz="1600" baseline="-25000">
                          <a:effectLst/>
                        </a:rPr>
                        <a:t>х</a:t>
                      </a:r>
                      <a:r>
                        <a:rPr lang="kk-KZ" sz="1600">
                          <a:effectLst/>
                        </a:rPr>
                        <a:t>.....</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р</a:t>
                      </a:r>
                      <a:r>
                        <a:rPr lang="kk-KZ" sz="1600" baseline="-25000">
                          <a:effectLst/>
                        </a:rPr>
                        <a:t>1</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р</a:t>
                      </a:r>
                      <a:r>
                        <a:rPr lang="kk-KZ" sz="1600" baseline="-25000">
                          <a:effectLst/>
                        </a:rPr>
                        <a:t>2</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a:effectLst/>
                        </a:rPr>
                        <a:t>р</a:t>
                      </a:r>
                      <a:r>
                        <a:rPr lang="kk-KZ" sz="1600" baseline="-25000">
                          <a:effectLst/>
                        </a:rPr>
                        <a:t>3</a:t>
                      </a:r>
                      <a:endParaRPr lang="ru-RU" sz="1600">
                        <a:effectLst/>
                        <a:latin typeface="Calibri" panose="020F0502020204030204" pitchFamily="34" charset="0"/>
                      </a:endParaRPr>
                    </a:p>
                  </a:txBody>
                  <a:tcPr marL="68580" marR="68580" marT="0" marB="0" anchor="ctr"/>
                </a:tc>
                <a:tc>
                  <a:txBody>
                    <a:bodyPr/>
                    <a:lstStyle/>
                    <a:p>
                      <a:pPr algn="ctr">
                        <a:spcAft>
                          <a:spcPts val="0"/>
                        </a:spcAft>
                      </a:pPr>
                      <a:r>
                        <a:rPr lang="kk-KZ" sz="1600" dirty="0">
                          <a:effectLst/>
                        </a:rPr>
                        <a:t>.....</a:t>
                      </a:r>
                      <a:endParaRPr lang="ru-RU" sz="1600" dirty="0">
                        <a:effectLst/>
                        <a:latin typeface="Calibri" panose="020F0502020204030204" pitchFamily="34" charset="0"/>
                      </a:endParaRPr>
                    </a:p>
                  </a:txBody>
                  <a:tcPr marL="68580" marR="68580" marT="0" marB="0" anchor="ctr"/>
                </a:tc>
                <a:tc>
                  <a:txBody>
                    <a:bodyPr/>
                    <a:lstStyle/>
                    <a:p>
                      <a:pPr algn="ctr">
                        <a:spcAft>
                          <a:spcPts val="0"/>
                        </a:spcAft>
                      </a:pPr>
                      <a:r>
                        <a:rPr lang="en-US" sz="1600" dirty="0" err="1">
                          <a:effectLst/>
                        </a:rPr>
                        <a:t>p</a:t>
                      </a:r>
                      <a:r>
                        <a:rPr lang="en-US" sz="1600" baseline="-25000" dirty="0" err="1">
                          <a:effectLst/>
                        </a:rPr>
                        <a:t>n</a:t>
                      </a:r>
                      <a:endParaRPr lang="ru-RU" sz="1600" dirty="0">
                        <a:effectLst/>
                        <a:latin typeface="Calibri" panose="020F0502020204030204" pitchFamily="34" charset="0"/>
                      </a:endParaRPr>
                    </a:p>
                  </a:txBody>
                  <a:tcPr marL="68580" marR="68580" marT="0" marB="0" anchor="ctr"/>
                </a:tc>
              </a:tr>
            </a:tbl>
          </a:graphicData>
        </a:graphic>
      </p:graphicFrame>
      <p:sp>
        <p:nvSpPr>
          <p:cNvPr id="14" name="Объект 3">
            <a:extLst>
              <a:ext uri="{FF2B5EF4-FFF2-40B4-BE49-F238E27FC236}">
                <a16:creationId xmlns:a16="http://schemas.microsoft.com/office/drawing/2014/main" xmlns="" id="{125E40B9-054F-4D79-BD17-68E71C740D01}"/>
              </a:ext>
            </a:extLst>
          </p:cNvPr>
          <p:cNvSpPr txBox="1">
            <a:spLocks/>
          </p:cNvSpPr>
          <p:nvPr/>
        </p:nvSpPr>
        <p:spPr>
          <a:xfrm>
            <a:off x="255448" y="4891539"/>
            <a:ext cx="4345579" cy="1510211"/>
          </a:xfrm>
          <a:prstGeom prst="rect">
            <a:avLst/>
          </a:prstGeom>
          <a:solidFill>
            <a:schemeClr val="bg1">
              <a:lumMod val="85000"/>
            </a:schemeClr>
          </a:solidFill>
          <a:ln>
            <a:solidFill>
              <a:schemeClr val="accent1"/>
            </a:solidFill>
          </a:ln>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r>
              <a:rPr lang="kk-KZ" sz="1800" b="0" kern="0" spc="0" dirty="0" smtClean="0">
                <a:solidFill>
                  <a:schemeClr val="tx2"/>
                </a:solidFill>
                <a:latin typeface="+mn-lt"/>
              </a:rPr>
              <a:t>Мұнда </a:t>
            </a:r>
            <a:r>
              <a:rPr lang="kk-KZ" sz="1800" b="0" kern="0" spc="0" dirty="0">
                <a:solidFill>
                  <a:schemeClr val="tx2"/>
                </a:solidFill>
                <a:latin typeface="+mn-lt"/>
              </a:rPr>
              <a:t>1-жолда кездейсоқ шаманың мүмкін болатын мәндері, 2-жолда оларға сәйкес келетін ықтималдықтары келтірілген.</a:t>
            </a:r>
            <a:endParaRPr lang="ru-RU" sz="1800" b="0" kern="0" spc="0" dirty="0">
              <a:solidFill>
                <a:schemeClr val="tx2"/>
              </a:solidFill>
              <a:latin typeface="+mn-lt"/>
            </a:endParaRPr>
          </a:p>
        </p:txBody>
      </p:sp>
      <p:sp>
        <p:nvSpPr>
          <p:cNvPr id="17" name="Rectangle 2"/>
          <p:cNvSpPr>
            <a:spLocks noChangeArrowheads="1"/>
          </p:cNvSpPr>
          <p:nvPr/>
        </p:nvSpPr>
        <p:spPr bwMode="auto">
          <a:xfrm>
            <a:off x="6180457" y="3559371"/>
            <a:ext cx="4093906" cy="284237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9" name="Объект 3">
            <a:extLst>
              <a:ext uri="{FF2B5EF4-FFF2-40B4-BE49-F238E27FC236}">
                <a16:creationId xmlns:a16="http://schemas.microsoft.com/office/drawing/2014/main" xmlns="" id="{125E40B9-054F-4D79-BD17-68E71C740D01}"/>
              </a:ext>
            </a:extLst>
          </p:cNvPr>
          <p:cNvSpPr txBox="1">
            <a:spLocks/>
          </p:cNvSpPr>
          <p:nvPr/>
        </p:nvSpPr>
        <p:spPr>
          <a:xfrm>
            <a:off x="5264906" y="682169"/>
            <a:ext cx="6046738" cy="2699659"/>
          </a:xfrm>
          <a:prstGeom prst="rect">
            <a:avLst/>
          </a:prstGeom>
          <a:solidFill>
            <a:schemeClr val="bg1">
              <a:lumMod val="85000"/>
            </a:schemeClr>
          </a:solidFill>
          <a:ln>
            <a:solidFill>
              <a:schemeClr val="accent1"/>
            </a:solidFill>
          </a:ln>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kk-KZ" sz="1800" b="0" kern="0" spc="0" dirty="0" smtClean="0">
                <a:solidFill>
                  <a:schemeClr val="tx2"/>
                </a:solidFill>
                <a:latin typeface="+mn-lt"/>
              </a:rPr>
              <a:t>Үлестірім қатарына көрнекті түр беру үшін оны график түрінде көрсетуге болады: абцисса осі бойына кездейсоқ шаманың мүмкін болатын мәндері түсіріледі, ал ордината осінде олардың ықтимал мәндері көрсетіледі. График көрнекті, әрі түсінікті болу үшін соңғы нүктелер түзу сызықтармен қосылады. Және бұл график үлестірім көпбұрышы деп аталады. Үлестірім көпбұрышы үлестірім қатары сияқты кездейсоқ шаманы толық сипаттайды және үлестірім заңының бір түрі болып табылады.</a:t>
            </a:r>
            <a:endParaRPr lang="ru-RU" sz="1800" b="0" kern="0" spc="0" dirty="0">
              <a:solidFill>
                <a:schemeClr val="tx2"/>
              </a:solidFill>
              <a:latin typeface="+mn-lt"/>
            </a:endParaRPr>
          </a:p>
        </p:txBody>
      </p:sp>
      <p:grpSp>
        <p:nvGrpSpPr>
          <p:cNvPr id="30" name="Группа 29"/>
          <p:cNvGrpSpPr/>
          <p:nvPr/>
        </p:nvGrpSpPr>
        <p:grpSpPr>
          <a:xfrm>
            <a:off x="6313893" y="3636100"/>
            <a:ext cx="3948764" cy="2688920"/>
            <a:chOff x="6313893" y="3636100"/>
            <a:chExt cx="3948764" cy="2688920"/>
          </a:xfrm>
        </p:grpSpPr>
        <p:graphicFrame>
          <p:nvGraphicFramePr>
            <p:cNvPr id="18" name="Объект 17"/>
            <p:cNvGraphicFramePr>
              <a:graphicFrameLocks noChangeAspect="1"/>
            </p:cNvGraphicFramePr>
            <p:nvPr>
              <p:extLst>
                <p:ext uri="{D42A27DB-BD31-4B8C-83A1-F6EECF244321}">
                  <p14:modId xmlns:p14="http://schemas.microsoft.com/office/powerpoint/2010/main" val="2223287715"/>
                </p:ext>
              </p:extLst>
            </p:nvPr>
          </p:nvGraphicFramePr>
          <p:xfrm>
            <a:off x="6313893" y="3636100"/>
            <a:ext cx="3948764" cy="2688920"/>
          </p:xfrm>
          <a:graphic>
            <a:graphicData uri="http://schemas.openxmlformats.org/presentationml/2006/ole">
              <mc:AlternateContent xmlns:mc="http://schemas.openxmlformats.org/markup-compatibility/2006">
                <mc:Choice xmlns:v="urn:schemas-microsoft-com:vml" Requires="v">
                  <p:oleObj spid="_x0000_s1036" r:id="rId4" imgW="2837688" imgH="2148840" progId="Msxml2.SAXXMLReader.5.0">
                    <p:embed/>
                  </p:oleObj>
                </mc:Choice>
                <mc:Fallback>
                  <p:oleObj r:id="rId4" imgW="2837688" imgH="2148840" progId="Msxml2.SAXXMLReader.5.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3893" y="3636100"/>
                          <a:ext cx="3948764" cy="2688920"/>
                        </a:xfrm>
                        <a:prstGeom prst="rect">
                          <a:avLst/>
                        </a:prstGeom>
                        <a:solidFill>
                          <a:schemeClr val="bg1">
                            <a:lumMod val="85000"/>
                          </a:schemeClr>
                        </a:solidFill>
                      </p:spPr>
                    </p:pic>
                  </p:oleObj>
                </mc:Fallback>
              </mc:AlternateContent>
            </a:graphicData>
          </a:graphic>
        </p:graphicFrame>
        <p:cxnSp>
          <p:nvCxnSpPr>
            <p:cNvPr id="21" name="Прямая соединительная линия 20"/>
            <p:cNvCxnSpPr/>
            <p:nvPr/>
          </p:nvCxnSpPr>
          <p:spPr>
            <a:xfrm>
              <a:off x="7053943" y="4980560"/>
              <a:ext cx="0" cy="1129954"/>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2" name="Прямая соединительная линия 21"/>
            <p:cNvCxnSpPr/>
            <p:nvPr/>
          </p:nvCxnSpPr>
          <p:spPr>
            <a:xfrm>
              <a:off x="7598228" y="4525520"/>
              <a:ext cx="7258" cy="1584994"/>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p:cNvCxnSpPr/>
            <p:nvPr/>
          </p:nvCxnSpPr>
          <p:spPr>
            <a:xfrm flipH="1">
              <a:off x="8633374" y="4429708"/>
              <a:ext cx="2808" cy="1680806"/>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6" name="Прямая соединительная линия 25"/>
            <p:cNvCxnSpPr/>
            <p:nvPr/>
          </p:nvCxnSpPr>
          <p:spPr>
            <a:xfrm flipH="1">
              <a:off x="9170583" y="5123543"/>
              <a:ext cx="14333" cy="1034877"/>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8" name="Прямая соединительная линия 27"/>
            <p:cNvCxnSpPr/>
            <p:nvPr/>
          </p:nvCxnSpPr>
          <p:spPr>
            <a:xfrm flipH="1">
              <a:off x="9744042" y="5776686"/>
              <a:ext cx="26039" cy="412323"/>
            </a:xfrm>
            <a:prstGeom prst="line">
              <a:avLst/>
            </a:prstGeom>
            <a:ln>
              <a:prstDash val="sysDash"/>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8889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6</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646100"/>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функциясы</a:t>
            </a:r>
            <a:r>
              <a:rPr lang="ru-RU" sz="2400" kern="0" spc="0" dirty="0"/>
              <a:t> </a:t>
            </a:r>
            <a:r>
              <a:rPr lang="ru-RU" sz="2400" kern="0" spc="0" dirty="0" err="1"/>
              <a:t>және</a:t>
            </a:r>
            <a:r>
              <a:rPr lang="ru-RU" sz="2400" kern="0" spc="0" dirty="0"/>
              <a:t> </a:t>
            </a:r>
            <a:r>
              <a:rPr lang="ru-RU" sz="2400" kern="0" spc="0" dirty="0" err="1"/>
              <a:t>қамтамасыздығы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55449" y="1074056"/>
            <a:ext cx="11573693" cy="4601030"/>
          </a:xfrm>
          <a:prstGeom prst="rect">
            <a:avLst/>
          </a:prstGeom>
          <a:solidFill>
            <a:schemeClr val="bg1">
              <a:lumMod val="85000"/>
            </a:schemeClr>
          </a:solidFill>
          <a:ln>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endParaRPr lang="ru-RU" sz="1800" b="0" kern="0" spc="0" dirty="0" smtClean="0">
              <a:solidFill>
                <a:schemeClr val="tx2"/>
              </a:solidFill>
              <a:latin typeface="+mn-lt"/>
            </a:endParaRPr>
          </a:p>
          <a:p>
            <a:pPr indent="520700" algn="just">
              <a:lnSpc>
                <a:spcPct val="100000"/>
              </a:lnSpc>
              <a:spcBef>
                <a:spcPts val="0"/>
              </a:spcBef>
            </a:pPr>
            <a:r>
              <a:rPr lang="kk-KZ" sz="1800" b="0" kern="0" spc="0" dirty="0" smtClean="0">
                <a:solidFill>
                  <a:schemeClr val="tx2"/>
                </a:solidFill>
                <a:latin typeface="+mn-lt"/>
              </a:rPr>
              <a:t>Үздіксіз кездейсоқ шамалар үшін үлестірім қатарын тұрғызу мүмкін </a:t>
            </a:r>
            <a:r>
              <a:rPr lang="kk-KZ" sz="1800" b="0" kern="0" spc="0" dirty="0">
                <a:solidFill>
                  <a:schemeClr val="tx2"/>
                </a:solidFill>
                <a:latin typeface="+mn-lt"/>
              </a:rPr>
              <a:t>емес. Үздіксіз кездейсоқ шамалар </a:t>
            </a:r>
            <a:r>
              <a:rPr lang="kk-KZ" sz="1800" b="0" kern="0" spc="0" dirty="0" smtClean="0">
                <a:solidFill>
                  <a:schemeClr val="tx2"/>
                </a:solidFill>
                <a:latin typeface="+mn-lt"/>
              </a:rPr>
              <a:t>үшін "ықтималдылықты үлестіру" </a:t>
            </a:r>
            <a:r>
              <a:rPr lang="kk-KZ" sz="1800" b="0" kern="0" spc="0" dirty="0">
                <a:solidFill>
                  <a:schemeClr val="tx2"/>
                </a:solidFill>
                <a:latin typeface="+mn-lt"/>
              </a:rPr>
              <a:t>топтастырылған мәліметтер үшін алынуы мүмкін. Бұл жағдайда кездейсоқ Х шамасының ең үлкен </a:t>
            </a:r>
            <a:r>
              <a:rPr lang="kk-KZ" sz="1800" b="0" kern="0" spc="0" dirty="0" smtClean="0">
                <a:solidFill>
                  <a:schemeClr val="tx2"/>
                </a:solidFill>
                <a:latin typeface="+mn-lt"/>
              </a:rPr>
              <a:t>(Х</a:t>
            </a:r>
            <a:r>
              <a:rPr lang="en-US" sz="1800" b="0" kern="0" spc="0" dirty="0" smtClean="0">
                <a:solidFill>
                  <a:schemeClr val="tx2"/>
                </a:solidFill>
                <a:latin typeface="+mn-lt"/>
              </a:rPr>
              <a:t>max</a:t>
            </a:r>
            <a:r>
              <a:rPr lang="kk-KZ" sz="1800" b="0" kern="0" spc="0" dirty="0" smtClean="0">
                <a:solidFill>
                  <a:schemeClr val="tx2"/>
                </a:solidFill>
                <a:latin typeface="+mn-lt"/>
              </a:rPr>
              <a:t>) </a:t>
            </a:r>
            <a:r>
              <a:rPr lang="kk-KZ" sz="1800" b="0" kern="0" spc="0" dirty="0">
                <a:solidFill>
                  <a:schemeClr val="tx2"/>
                </a:solidFill>
                <a:latin typeface="+mn-lt"/>
              </a:rPr>
              <a:t>және ең кіші </a:t>
            </a:r>
            <a:r>
              <a:rPr lang="kk-KZ" sz="1800" b="0" kern="0" spc="0" dirty="0" smtClean="0">
                <a:solidFill>
                  <a:schemeClr val="tx2"/>
                </a:solidFill>
                <a:latin typeface="+mn-lt"/>
              </a:rPr>
              <a:t>(</a:t>
            </a:r>
            <a:r>
              <a:rPr lang="en-US" sz="1800" b="0" kern="0" spc="0" dirty="0" err="1" smtClean="0">
                <a:solidFill>
                  <a:schemeClr val="tx2"/>
                </a:solidFill>
                <a:latin typeface="+mn-lt"/>
              </a:rPr>
              <a:t>Xmin</a:t>
            </a:r>
            <a:r>
              <a:rPr lang="kk-KZ" sz="1800" b="0" kern="0" spc="0" dirty="0" smtClean="0">
                <a:solidFill>
                  <a:schemeClr val="tx2"/>
                </a:solidFill>
                <a:latin typeface="+mn-lt"/>
              </a:rPr>
              <a:t>)</a:t>
            </a:r>
            <a:r>
              <a:rPr lang="en-US" sz="1800" b="0" kern="0" spc="0" dirty="0" smtClean="0">
                <a:solidFill>
                  <a:schemeClr val="tx2"/>
                </a:solidFill>
                <a:latin typeface="+mn-lt"/>
              </a:rPr>
              <a:t> </a:t>
            </a:r>
            <a:r>
              <a:rPr lang="kk-KZ" sz="1800" b="0" kern="0" spc="0" dirty="0" smtClean="0">
                <a:solidFill>
                  <a:schemeClr val="tx2"/>
                </a:solidFill>
                <a:latin typeface="+mn-lt"/>
              </a:rPr>
              <a:t>мәндері </a:t>
            </a:r>
            <a:r>
              <a:rPr lang="kk-KZ" sz="1800" b="0" kern="0" spc="0" dirty="0">
                <a:solidFill>
                  <a:schemeClr val="tx2"/>
                </a:solidFill>
                <a:latin typeface="+mn-lt"/>
              </a:rPr>
              <a:t>таңдалады және олардың арасындағы айырмашылық (</a:t>
            </a:r>
            <a:r>
              <a:rPr lang="en-US" sz="1800" b="0" kern="0" spc="0" dirty="0">
                <a:solidFill>
                  <a:schemeClr val="tx2"/>
                </a:solidFill>
                <a:latin typeface="+mn-lt"/>
              </a:rPr>
              <a:t>R) </a:t>
            </a:r>
            <a:r>
              <a:rPr lang="kk-KZ" sz="1800" b="0" kern="0" spc="0" dirty="0">
                <a:solidFill>
                  <a:schemeClr val="tx2"/>
                </a:solidFill>
                <a:latin typeface="+mn-lt"/>
              </a:rPr>
              <a:t>есептеледі, ол </a:t>
            </a:r>
            <a:r>
              <a:rPr lang="kk-KZ" sz="1800" b="0" kern="0" spc="0" dirty="0" smtClean="0">
                <a:solidFill>
                  <a:schemeClr val="tx2"/>
                </a:solidFill>
                <a:latin typeface="+mn-lt"/>
              </a:rPr>
              <a:t>амплитуда </a:t>
            </a:r>
            <a:r>
              <a:rPr lang="kk-KZ" sz="1800" b="0" kern="0" spc="0" dirty="0">
                <a:solidFill>
                  <a:schemeClr val="tx2"/>
                </a:solidFill>
                <a:latin typeface="+mn-lt"/>
              </a:rPr>
              <a:t>немесе </a:t>
            </a:r>
            <a:r>
              <a:rPr lang="kk-KZ" sz="1800" b="0" kern="0" spc="0" dirty="0" smtClean="0">
                <a:solidFill>
                  <a:schemeClr val="tx2"/>
                </a:solidFill>
                <a:latin typeface="+mn-lt"/>
              </a:rPr>
              <a:t>аралық (размах) </a:t>
            </a:r>
            <a:r>
              <a:rPr lang="kk-KZ" sz="1800" b="0" kern="0" spc="0" dirty="0">
                <a:solidFill>
                  <a:schemeClr val="tx2"/>
                </a:solidFill>
                <a:latin typeface="+mn-lt"/>
              </a:rPr>
              <a:t>деп аталады</a:t>
            </a:r>
            <a:r>
              <a:rPr lang="kk-KZ" sz="1800" b="0" kern="0" spc="0" dirty="0" smtClean="0">
                <a:solidFill>
                  <a:schemeClr val="tx2"/>
                </a:solidFill>
                <a:latin typeface="+mn-lt"/>
              </a:rPr>
              <a:t>:</a:t>
            </a:r>
            <a:endParaRPr lang="kk-KZ" sz="1800" b="0" kern="0" spc="0" dirty="0">
              <a:solidFill>
                <a:schemeClr val="tx2"/>
              </a:solidFill>
              <a:latin typeface="+mn-lt"/>
            </a:endParaRPr>
          </a:p>
          <a:p>
            <a:pPr indent="520700" algn="ctr">
              <a:lnSpc>
                <a:spcPct val="100000"/>
              </a:lnSpc>
              <a:spcBef>
                <a:spcPts val="0"/>
              </a:spcBef>
            </a:pPr>
            <a:r>
              <a:rPr lang="en-US" sz="1800" b="0" kern="0" spc="0" dirty="0">
                <a:solidFill>
                  <a:schemeClr val="tx2"/>
                </a:solidFill>
                <a:latin typeface="+mn-lt"/>
              </a:rPr>
              <a:t>R = </a:t>
            </a:r>
            <a:r>
              <a:rPr lang="kk-KZ" sz="1800" b="0" kern="0" spc="0" dirty="0">
                <a:solidFill>
                  <a:schemeClr val="tx2"/>
                </a:solidFill>
                <a:latin typeface="+mn-lt"/>
              </a:rPr>
              <a:t>Х</a:t>
            </a:r>
            <a:r>
              <a:rPr lang="en-US" sz="1800" b="0" kern="0" spc="0" dirty="0">
                <a:solidFill>
                  <a:schemeClr val="tx2"/>
                </a:solidFill>
                <a:latin typeface="+mn-lt"/>
              </a:rPr>
              <a:t>max</a:t>
            </a:r>
            <a:r>
              <a:rPr lang="ru-RU" sz="1800" b="0" kern="0" spc="0" dirty="0" smtClean="0">
                <a:solidFill>
                  <a:schemeClr val="tx2"/>
                </a:solidFill>
                <a:latin typeface="+mn-lt"/>
              </a:rPr>
              <a:t> – </a:t>
            </a:r>
            <a:r>
              <a:rPr lang="en-US" sz="1800" b="0" kern="0" spc="0" dirty="0" err="1" smtClean="0">
                <a:solidFill>
                  <a:schemeClr val="tx2"/>
                </a:solidFill>
                <a:latin typeface="+mn-lt"/>
              </a:rPr>
              <a:t>Xmin</a:t>
            </a:r>
            <a:endParaRPr lang="ru-RU" sz="1800" b="0" kern="0" spc="0" dirty="0" smtClean="0">
              <a:solidFill>
                <a:schemeClr val="tx2"/>
              </a:solidFill>
              <a:latin typeface="+mn-lt"/>
            </a:endParaRPr>
          </a:p>
          <a:p>
            <a:pPr indent="520700" algn="just">
              <a:lnSpc>
                <a:spcPct val="100000"/>
              </a:lnSpc>
              <a:spcBef>
                <a:spcPts val="0"/>
              </a:spcBef>
            </a:pPr>
            <a:endParaRPr lang="ru-RU" sz="1800" b="0" kern="0" spc="0" dirty="0" smtClean="0">
              <a:solidFill>
                <a:schemeClr val="tx2"/>
              </a:solidFill>
              <a:latin typeface="+mn-lt"/>
            </a:endParaRPr>
          </a:p>
          <a:p>
            <a:pPr indent="520700" algn="just">
              <a:lnSpc>
                <a:spcPct val="100000"/>
              </a:lnSpc>
              <a:spcBef>
                <a:spcPts val="0"/>
              </a:spcBef>
            </a:pPr>
            <a:r>
              <a:rPr lang="ru-RU" sz="1800" b="0" kern="0" spc="0" dirty="0" err="1" smtClean="0">
                <a:solidFill>
                  <a:schemeClr val="tx2"/>
                </a:solidFill>
                <a:latin typeface="+mn-lt"/>
              </a:rPr>
              <a:t>Алынған</a:t>
            </a:r>
            <a:r>
              <a:rPr lang="ru-RU" sz="1800" b="0" kern="0" spc="0" dirty="0" smtClean="0">
                <a:solidFill>
                  <a:schemeClr val="tx2"/>
                </a:solidFill>
                <a:latin typeface="+mn-lt"/>
              </a:rPr>
              <a:t> </a:t>
            </a:r>
            <a:r>
              <a:rPr lang="ru-RU" sz="1800" b="0" kern="0" spc="0" dirty="0">
                <a:solidFill>
                  <a:schemeClr val="tx2"/>
                </a:solidFill>
                <a:latin typeface="+mn-lt"/>
              </a:rPr>
              <a:t>амплитуда </a:t>
            </a:r>
            <a:r>
              <a:rPr lang="ru-RU" sz="1800" b="0" kern="0" spc="0" dirty="0" err="1">
                <a:solidFill>
                  <a:schemeClr val="tx2"/>
                </a:solidFill>
                <a:latin typeface="+mn-lt"/>
              </a:rPr>
              <a:t>интервалдарға</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градацияға</a:t>
            </a:r>
            <a:r>
              <a:rPr lang="ru-RU" sz="1800" b="0" kern="0" spc="0" dirty="0">
                <a:solidFill>
                  <a:schemeClr val="tx2"/>
                </a:solidFill>
                <a:latin typeface="+mn-lt"/>
              </a:rPr>
              <a:t> </a:t>
            </a:r>
            <a:r>
              <a:rPr lang="ru-RU" sz="1800" b="0" kern="0" spc="0" dirty="0" err="1">
                <a:solidFill>
                  <a:schemeClr val="tx2"/>
                </a:solidFill>
                <a:latin typeface="+mn-lt"/>
              </a:rPr>
              <a:t>бөлінеді</a:t>
            </a:r>
            <a:r>
              <a:rPr lang="ru-RU" sz="1800" b="0" kern="0" spc="0" dirty="0">
                <a:solidFill>
                  <a:schemeClr val="tx2"/>
                </a:solidFill>
                <a:latin typeface="+mn-lt"/>
              </a:rPr>
              <a:t> </a:t>
            </a:r>
            <a:r>
              <a:rPr lang="ru-RU" sz="1800" b="0" kern="0" spc="0" dirty="0" err="1">
                <a:solidFill>
                  <a:schemeClr val="tx2"/>
                </a:solidFill>
                <a:latin typeface="+mn-lt"/>
              </a:rPr>
              <a:t>және</a:t>
            </a:r>
            <a:r>
              <a:rPr lang="ru-RU" sz="1800" b="0" kern="0" spc="0" dirty="0">
                <a:solidFill>
                  <a:schemeClr val="tx2"/>
                </a:solidFill>
                <a:latin typeface="+mn-lt"/>
              </a:rPr>
              <a:t> </a:t>
            </a:r>
            <a:r>
              <a:rPr lang="ru-RU" sz="1800" b="0" kern="0" spc="0" dirty="0" err="1">
                <a:solidFill>
                  <a:schemeClr val="tx2"/>
                </a:solidFill>
                <a:latin typeface="+mn-lt"/>
              </a:rPr>
              <a:t>әр</a:t>
            </a:r>
            <a:r>
              <a:rPr lang="ru-RU" sz="1800" b="0" kern="0" spc="0" dirty="0">
                <a:solidFill>
                  <a:schemeClr val="tx2"/>
                </a:solidFill>
                <a:latin typeface="+mn-lt"/>
              </a:rPr>
              <a:t> </a:t>
            </a:r>
            <a:r>
              <a:rPr lang="ru-RU" sz="1800" b="0" kern="0" spc="0" dirty="0" err="1">
                <a:solidFill>
                  <a:schemeClr val="tx2"/>
                </a:solidFill>
                <a:latin typeface="+mn-lt"/>
              </a:rPr>
              <a:t>градацияға</a:t>
            </a:r>
            <a:r>
              <a:rPr lang="ru-RU" sz="1800" b="0" kern="0" spc="0" dirty="0">
                <a:solidFill>
                  <a:schemeClr val="tx2"/>
                </a:solidFill>
                <a:latin typeface="+mn-lt"/>
              </a:rPr>
              <a:t> </a:t>
            </a:r>
            <a:r>
              <a:rPr lang="ru-RU" sz="1800" b="0" kern="0" spc="0" dirty="0" err="1">
                <a:solidFill>
                  <a:schemeClr val="tx2"/>
                </a:solidFill>
                <a:latin typeface="+mn-lt"/>
              </a:rPr>
              <a:t>әр</a:t>
            </a:r>
            <a:r>
              <a:rPr lang="ru-RU" sz="1800" b="0" kern="0" spc="0" dirty="0">
                <a:solidFill>
                  <a:schemeClr val="tx2"/>
                </a:solidFill>
                <a:latin typeface="+mn-lt"/>
              </a:rPr>
              <a:t> </a:t>
            </a:r>
            <a:r>
              <a:rPr lang="ru-RU" sz="1800" b="0" kern="0" spc="0" dirty="0" err="1">
                <a:solidFill>
                  <a:schemeClr val="tx2"/>
                </a:solidFill>
                <a:latin typeface="+mn-lt"/>
              </a:rPr>
              <a:t>түрлі</a:t>
            </a:r>
            <a:r>
              <a:rPr lang="ru-RU" sz="1800" b="0" kern="0" spc="0" dirty="0">
                <a:solidFill>
                  <a:schemeClr val="tx2"/>
                </a:solidFill>
                <a:latin typeface="+mn-lt"/>
              </a:rPr>
              <a:t> </a:t>
            </a:r>
            <a:r>
              <a:rPr lang="ru-RU" sz="1800" b="0" kern="0" spc="0" dirty="0" err="1">
                <a:solidFill>
                  <a:schemeClr val="tx2"/>
                </a:solidFill>
                <a:latin typeface="+mn-lt"/>
              </a:rPr>
              <a:t>белгінің</a:t>
            </a:r>
            <a:r>
              <a:rPr lang="ru-RU" sz="1800" b="0" kern="0" spc="0" dirty="0">
                <a:solidFill>
                  <a:schemeClr val="tx2"/>
                </a:solidFill>
                <a:latin typeface="+mn-lt"/>
              </a:rPr>
              <a:t> (</a:t>
            </a:r>
            <a:r>
              <a:rPr lang="ru-RU" sz="1800" b="0" kern="0" spc="0" dirty="0" err="1">
                <a:solidFill>
                  <a:schemeClr val="tx2"/>
                </a:solidFill>
                <a:latin typeface="+mn-lt"/>
              </a:rPr>
              <a:t>мысалы</a:t>
            </a:r>
            <a:r>
              <a:rPr lang="ru-RU" sz="1800" b="0" kern="0" spc="0" dirty="0">
                <a:solidFill>
                  <a:schemeClr val="tx2"/>
                </a:solidFill>
                <a:latin typeface="+mn-lt"/>
              </a:rPr>
              <a:t>, су </a:t>
            </a:r>
            <a:r>
              <a:rPr lang="ru-RU" sz="1800" b="0" kern="0" spc="0" dirty="0" err="1">
                <a:solidFill>
                  <a:schemeClr val="tx2"/>
                </a:solidFill>
                <a:latin typeface="+mn-lt"/>
              </a:rPr>
              <a:t>ағынының</a:t>
            </a:r>
            <a:r>
              <a:rPr lang="ru-RU" sz="1800" b="0" kern="0" spc="0" dirty="0">
                <a:solidFill>
                  <a:schemeClr val="tx2"/>
                </a:solidFill>
                <a:latin typeface="+mn-lt"/>
              </a:rPr>
              <a:t>) </a:t>
            </a:r>
            <a:r>
              <a:rPr lang="ru-RU" sz="1800" b="0" kern="0" spc="0" dirty="0" err="1">
                <a:solidFill>
                  <a:schemeClr val="tx2"/>
                </a:solidFill>
                <a:latin typeface="+mn-lt"/>
              </a:rPr>
              <a:t>түсу</a:t>
            </a:r>
            <a:r>
              <a:rPr lang="ru-RU" sz="1800" b="0" kern="0" spc="0" dirty="0">
                <a:solidFill>
                  <a:schemeClr val="tx2"/>
                </a:solidFill>
                <a:latin typeface="+mn-lt"/>
              </a:rPr>
              <a:t> саны </a:t>
            </a:r>
            <a:r>
              <a:rPr lang="ru-RU" sz="1800" b="0" kern="0" spc="0" dirty="0" err="1">
                <a:solidFill>
                  <a:schemeClr val="tx2"/>
                </a:solidFill>
                <a:latin typeface="+mn-lt"/>
              </a:rPr>
              <a:t>есептеледі</a:t>
            </a:r>
            <a:r>
              <a:rPr lang="ru-RU" sz="1800" b="0" kern="0" spc="0" dirty="0">
                <a:solidFill>
                  <a:schemeClr val="tx2"/>
                </a:solidFill>
                <a:latin typeface="+mn-lt"/>
              </a:rPr>
              <a:t>, </a:t>
            </a:r>
            <a:r>
              <a:rPr lang="ru-RU" sz="1800" b="0" kern="0" spc="0" dirty="0" err="1">
                <a:solidFill>
                  <a:schemeClr val="tx2"/>
                </a:solidFill>
                <a:latin typeface="+mn-lt"/>
              </a:rPr>
              <a:t>яғни</a:t>
            </a:r>
            <a:r>
              <a:rPr lang="ru-RU" sz="1800" b="0" kern="0" spc="0" dirty="0">
                <a:solidFill>
                  <a:schemeClr val="tx2"/>
                </a:solidFill>
                <a:latin typeface="+mn-lt"/>
              </a:rPr>
              <a:t> </a:t>
            </a:r>
            <a:r>
              <a:rPr lang="ru-RU" sz="1800" b="0" kern="0" spc="0" dirty="0" err="1">
                <a:solidFill>
                  <a:schemeClr val="tx2"/>
                </a:solidFill>
                <a:latin typeface="+mn-lt"/>
              </a:rPr>
              <a:t>жиілік</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қайталану</a:t>
            </a:r>
            <a:r>
              <a:rPr lang="ru-RU" sz="1800" b="0" kern="0" spc="0" dirty="0">
                <a:solidFill>
                  <a:schemeClr val="tx2"/>
                </a:solidFill>
                <a:latin typeface="+mn-lt"/>
              </a:rPr>
              <a:t> (</a:t>
            </a:r>
            <a:r>
              <a:rPr lang="en-US" sz="1800" b="0" kern="0" spc="0" dirty="0" err="1">
                <a:solidFill>
                  <a:schemeClr val="tx2"/>
                </a:solidFill>
                <a:latin typeface="+mn-lt"/>
              </a:rPr>
              <a:t>n</a:t>
            </a:r>
            <a:r>
              <a:rPr lang="en-US" sz="1800" b="0" kern="0" spc="0" baseline="-25000" dirty="0" err="1">
                <a:solidFill>
                  <a:schemeClr val="tx2"/>
                </a:solidFill>
                <a:latin typeface="+mn-lt"/>
              </a:rPr>
              <a:t>i</a:t>
            </a:r>
            <a:r>
              <a:rPr lang="en-US" sz="1800" b="0" kern="0" spc="0" dirty="0">
                <a:solidFill>
                  <a:schemeClr val="tx2"/>
                </a:solidFill>
                <a:latin typeface="+mn-lt"/>
              </a:rPr>
              <a:t>) </a:t>
            </a:r>
            <a:r>
              <a:rPr lang="ru-RU" sz="1800" b="0" kern="0" spc="0" dirty="0" err="1">
                <a:solidFill>
                  <a:schemeClr val="tx2"/>
                </a:solidFill>
                <a:latin typeface="+mn-lt"/>
              </a:rPr>
              <a:t>анықталады</a:t>
            </a:r>
            <a:r>
              <a:rPr lang="ru-RU" sz="1800" b="0" kern="0" spc="0" dirty="0">
                <a:solidFill>
                  <a:schemeClr val="tx2"/>
                </a:solidFill>
                <a:latin typeface="+mn-lt"/>
              </a:rPr>
              <a:t>. </a:t>
            </a:r>
            <a:r>
              <a:rPr lang="ru-RU" sz="1800" b="0" kern="0" spc="0" dirty="0" err="1">
                <a:solidFill>
                  <a:schemeClr val="tx2"/>
                </a:solidFill>
                <a:latin typeface="+mn-lt"/>
              </a:rPr>
              <a:t>Бұл</a:t>
            </a:r>
            <a:r>
              <a:rPr lang="ru-RU" sz="1800" b="0" kern="0" spc="0" dirty="0">
                <a:solidFill>
                  <a:schemeClr val="tx2"/>
                </a:solidFill>
                <a:latin typeface="+mn-lt"/>
              </a:rPr>
              <a:t> </a:t>
            </a:r>
            <a:r>
              <a:rPr lang="ru-RU" sz="1800" b="0" kern="0" spc="0" dirty="0" err="1">
                <a:solidFill>
                  <a:schemeClr val="tx2"/>
                </a:solidFill>
                <a:latin typeface="+mn-lt"/>
              </a:rPr>
              <a:t>интервалдар</a:t>
            </a:r>
            <a:r>
              <a:rPr lang="ru-RU" sz="1800" b="0" kern="0" spc="0" dirty="0">
                <a:solidFill>
                  <a:schemeClr val="tx2"/>
                </a:solidFill>
                <a:latin typeface="+mn-lt"/>
              </a:rPr>
              <a:t> </a:t>
            </a:r>
            <a:r>
              <a:rPr lang="ru-RU" sz="1800" b="0" kern="0" spc="0" dirty="0" err="1">
                <a:solidFill>
                  <a:schemeClr val="tx2"/>
                </a:solidFill>
                <a:latin typeface="+mn-lt"/>
              </a:rPr>
              <a:t>тең</a:t>
            </a:r>
            <a:r>
              <a:rPr lang="ru-RU" sz="1800" b="0" kern="0" spc="0" dirty="0">
                <a:solidFill>
                  <a:schemeClr val="tx2"/>
                </a:solidFill>
                <a:latin typeface="+mn-lt"/>
              </a:rPr>
              <a:t> </a:t>
            </a:r>
            <a:r>
              <a:rPr lang="ru-RU" sz="1800" b="0" kern="0" spc="0" dirty="0" err="1">
                <a:solidFill>
                  <a:schemeClr val="tx2"/>
                </a:solidFill>
                <a:latin typeface="+mn-lt"/>
              </a:rPr>
              <a:t>және</a:t>
            </a:r>
            <a:r>
              <a:rPr lang="ru-RU" sz="1800" b="0" kern="0" spc="0" dirty="0">
                <a:solidFill>
                  <a:schemeClr val="tx2"/>
                </a:solidFill>
                <a:latin typeface="+mn-lt"/>
              </a:rPr>
              <a:t> </a:t>
            </a:r>
            <a:r>
              <a:rPr lang="ru-RU" sz="1800" b="0" kern="0" spc="0" dirty="0" err="1">
                <a:solidFill>
                  <a:schemeClr val="tx2"/>
                </a:solidFill>
                <a:latin typeface="+mn-lt"/>
              </a:rPr>
              <a:t>тең</a:t>
            </a:r>
            <a:r>
              <a:rPr lang="ru-RU" sz="1800" b="0" kern="0" spc="0" dirty="0">
                <a:solidFill>
                  <a:schemeClr val="tx2"/>
                </a:solidFill>
                <a:latin typeface="+mn-lt"/>
              </a:rPr>
              <a:t> </a:t>
            </a:r>
            <a:r>
              <a:rPr lang="ru-RU" sz="1800" b="0" kern="0" spc="0" dirty="0" err="1">
                <a:solidFill>
                  <a:schemeClr val="tx2"/>
                </a:solidFill>
                <a:latin typeface="+mn-lt"/>
              </a:rPr>
              <a:t>емес</a:t>
            </a:r>
            <a:r>
              <a:rPr lang="ru-RU" sz="1800" b="0" kern="0" spc="0" dirty="0">
                <a:solidFill>
                  <a:schemeClr val="tx2"/>
                </a:solidFill>
                <a:latin typeface="+mn-lt"/>
              </a:rPr>
              <a:t> </a:t>
            </a:r>
            <a:r>
              <a:rPr lang="ru-RU" sz="1800" b="0" kern="0" spc="0" dirty="0" err="1">
                <a:solidFill>
                  <a:schemeClr val="tx2"/>
                </a:solidFill>
                <a:latin typeface="+mn-lt"/>
              </a:rPr>
              <a:t>болуы</a:t>
            </a:r>
            <a:r>
              <a:rPr lang="ru-RU" sz="1800" b="0" kern="0" spc="0" dirty="0">
                <a:solidFill>
                  <a:schemeClr val="tx2"/>
                </a:solidFill>
                <a:latin typeface="+mn-lt"/>
              </a:rPr>
              <a:t> </a:t>
            </a:r>
            <a:r>
              <a:rPr lang="ru-RU" sz="1800" b="0" kern="0" spc="0" dirty="0" err="1">
                <a:solidFill>
                  <a:schemeClr val="tx2"/>
                </a:solidFill>
                <a:latin typeface="+mn-lt"/>
              </a:rPr>
              <a:t>мүмкін</a:t>
            </a:r>
            <a:r>
              <a:rPr lang="ru-RU" sz="1800" b="0" kern="0" spc="0" dirty="0">
                <a:solidFill>
                  <a:schemeClr val="tx2"/>
                </a:solidFill>
                <a:latin typeface="+mn-lt"/>
              </a:rPr>
              <a:t>. </a:t>
            </a:r>
            <a:r>
              <a:rPr lang="ru-RU" sz="1800" b="0" kern="0" spc="0" dirty="0" err="1">
                <a:solidFill>
                  <a:schemeClr val="tx2"/>
                </a:solidFill>
                <a:latin typeface="+mn-lt"/>
              </a:rPr>
              <a:t>Градациялар</a:t>
            </a:r>
            <a:r>
              <a:rPr lang="ru-RU" sz="1800" b="0" kern="0" spc="0" dirty="0">
                <a:solidFill>
                  <a:schemeClr val="tx2"/>
                </a:solidFill>
                <a:latin typeface="+mn-lt"/>
              </a:rPr>
              <a:t> саны, </a:t>
            </a:r>
            <a:r>
              <a:rPr lang="ru-RU" sz="1800" b="0" kern="0" spc="0" dirty="0" err="1">
                <a:solidFill>
                  <a:schemeClr val="tx2"/>
                </a:solidFill>
                <a:latin typeface="+mn-lt"/>
              </a:rPr>
              <a:t>әдетте</a:t>
            </a:r>
            <a:r>
              <a:rPr lang="ru-RU" sz="1800" b="0" kern="0" spc="0" dirty="0">
                <a:solidFill>
                  <a:schemeClr val="tx2"/>
                </a:solidFill>
                <a:latin typeface="+mn-lt"/>
              </a:rPr>
              <a:t>, </a:t>
            </a:r>
            <a:r>
              <a:rPr lang="ru-RU" sz="1800" b="0" kern="0" spc="0" dirty="0" err="1">
                <a:solidFill>
                  <a:schemeClr val="tx2"/>
                </a:solidFill>
                <a:latin typeface="+mn-lt"/>
              </a:rPr>
              <a:t>қарастырылып</a:t>
            </a:r>
            <a:r>
              <a:rPr lang="ru-RU" sz="1800" b="0" kern="0" spc="0" dirty="0">
                <a:solidFill>
                  <a:schemeClr val="tx2"/>
                </a:solidFill>
                <a:latin typeface="+mn-lt"/>
              </a:rPr>
              <a:t> </a:t>
            </a:r>
            <a:r>
              <a:rPr lang="ru-RU" sz="1800" b="0" kern="0" spc="0" dirty="0" err="1">
                <a:solidFill>
                  <a:schemeClr val="tx2"/>
                </a:solidFill>
                <a:latin typeface="+mn-lt"/>
              </a:rPr>
              <a:t>отырған</a:t>
            </a:r>
            <a:r>
              <a:rPr lang="ru-RU" sz="1800" b="0" kern="0" spc="0" dirty="0">
                <a:solidFill>
                  <a:schemeClr val="tx2"/>
                </a:solidFill>
                <a:latin typeface="+mn-lt"/>
              </a:rPr>
              <a:t> </a:t>
            </a:r>
            <a:r>
              <a:rPr lang="ru-RU" sz="1800" b="0" kern="0" spc="0" dirty="0" err="1" smtClean="0">
                <a:solidFill>
                  <a:schemeClr val="tx2"/>
                </a:solidFill>
                <a:latin typeface="+mn-lt"/>
              </a:rPr>
              <a:t>бақылаулар</a:t>
            </a:r>
            <a:r>
              <a:rPr lang="ru-RU" sz="1800" b="0" kern="0" spc="0" dirty="0" smtClean="0">
                <a:solidFill>
                  <a:schemeClr val="tx2"/>
                </a:solidFill>
                <a:latin typeface="+mn-lt"/>
              </a:rPr>
              <a:t> </a:t>
            </a:r>
            <a:r>
              <a:rPr lang="ru-RU" sz="1800" b="0" kern="0" spc="0" dirty="0" err="1" smtClean="0">
                <a:solidFill>
                  <a:schemeClr val="tx2"/>
                </a:solidFill>
                <a:latin typeface="+mn-lt"/>
              </a:rPr>
              <a:t>қатарыны</a:t>
            </a:r>
            <a:r>
              <a:rPr lang="kk-KZ" sz="1800" b="0" kern="0" spc="0" dirty="0" smtClean="0">
                <a:solidFill>
                  <a:schemeClr val="tx2"/>
                </a:solidFill>
                <a:latin typeface="+mn-lt"/>
              </a:rPr>
              <a:t>ң</a:t>
            </a:r>
            <a:r>
              <a:rPr lang="ru-RU" sz="1800" b="0" kern="0" spc="0" dirty="0" smtClean="0">
                <a:solidFill>
                  <a:schemeClr val="tx2"/>
                </a:solidFill>
                <a:latin typeface="+mn-lt"/>
              </a:rPr>
              <a:t> </a:t>
            </a:r>
            <a:r>
              <a:rPr lang="ru-RU" sz="1800" b="0" kern="0" spc="0" dirty="0" err="1">
                <a:solidFill>
                  <a:schemeClr val="tx2"/>
                </a:solidFill>
                <a:latin typeface="+mn-lt"/>
              </a:rPr>
              <a:t>көлеміне</a:t>
            </a:r>
            <a:r>
              <a:rPr lang="ru-RU" sz="1800" b="0" kern="0" spc="0" dirty="0">
                <a:solidFill>
                  <a:schemeClr val="tx2"/>
                </a:solidFill>
                <a:latin typeface="+mn-lt"/>
              </a:rPr>
              <a:t> </a:t>
            </a:r>
            <a:r>
              <a:rPr lang="ru-RU" sz="1800" b="0" kern="0" spc="0" dirty="0" err="1" smtClean="0">
                <a:solidFill>
                  <a:schemeClr val="tx2"/>
                </a:solidFill>
                <a:latin typeface="+mn-lt"/>
              </a:rPr>
              <a:t>байланысты</a:t>
            </a:r>
            <a:r>
              <a:rPr lang="ru-RU" sz="1800" b="0" kern="0" spc="0" dirty="0" smtClean="0">
                <a:solidFill>
                  <a:schemeClr val="tx2"/>
                </a:solidFill>
                <a:latin typeface="+mn-lt"/>
              </a:rPr>
              <a:t>. </a:t>
            </a:r>
            <a:r>
              <a:rPr lang="ru-RU" sz="1800" b="0" kern="0" spc="0" dirty="0" err="1">
                <a:solidFill>
                  <a:schemeClr val="tx2"/>
                </a:solidFill>
                <a:latin typeface="+mn-lt"/>
              </a:rPr>
              <a:t>Жиіліктің</a:t>
            </a:r>
            <a:r>
              <a:rPr lang="ru-RU" sz="1800" b="0" kern="0" spc="0" dirty="0">
                <a:solidFill>
                  <a:schemeClr val="tx2"/>
                </a:solidFill>
                <a:latin typeface="+mn-lt"/>
              </a:rPr>
              <a:t> </a:t>
            </a:r>
            <a:r>
              <a:rPr lang="ru-RU" sz="1800" b="0" kern="0" spc="0" dirty="0" err="1">
                <a:solidFill>
                  <a:schemeClr val="tx2"/>
                </a:solidFill>
                <a:latin typeface="+mn-lt"/>
              </a:rPr>
              <a:t>бүкіл</a:t>
            </a:r>
            <a:r>
              <a:rPr lang="ru-RU" sz="1800" b="0" kern="0" spc="0" dirty="0">
                <a:solidFill>
                  <a:schemeClr val="tx2"/>
                </a:solidFill>
                <a:latin typeface="+mn-lt"/>
              </a:rPr>
              <a:t> </a:t>
            </a:r>
            <a:r>
              <a:rPr lang="ru-RU" sz="1800" b="0" kern="0" spc="0" dirty="0" err="1" smtClean="0">
                <a:solidFill>
                  <a:schemeClr val="tx2"/>
                </a:solidFill>
                <a:latin typeface="+mn-lt"/>
              </a:rPr>
              <a:t>жиынтық</a:t>
            </a:r>
            <a:r>
              <a:rPr lang="ru-RU" sz="1800" b="0" kern="0" spc="0" dirty="0" smtClean="0">
                <a:solidFill>
                  <a:schemeClr val="tx2"/>
                </a:solidFill>
                <a:latin typeface="+mn-lt"/>
              </a:rPr>
              <a:t> </a:t>
            </a:r>
            <a:r>
              <a:rPr lang="ru-RU" sz="1800" b="0" kern="0" spc="0" dirty="0" err="1" smtClean="0">
                <a:solidFill>
                  <a:schemeClr val="tx2"/>
                </a:solidFill>
                <a:latin typeface="+mn-lt"/>
              </a:rPr>
              <a:t>көлеміне</a:t>
            </a:r>
            <a:r>
              <a:rPr lang="ru-RU" sz="1800" b="0" kern="0" spc="0" dirty="0" smtClean="0">
                <a:solidFill>
                  <a:schemeClr val="tx2"/>
                </a:solidFill>
                <a:latin typeface="+mn-lt"/>
              </a:rPr>
              <a:t> </a:t>
            </a:r>
            <a:r>
              <a:rPr lang="ru-RU" sz="1800" b="0" kern="0" spc="0" dirty="0" err="1">
                <a:solidFill>
                  <a:schemeClr val="tx2"/>
                </a:solidFill>
                <a:latin typeface="+mn-lt"/>
              </a:rPr>
              <a:t>қатынасы</a:t>
            </a:r>
            <a:r>
              <a:rPr lang="ru-RU" sz="1800" b="0" kern="0" spc="0" dirty="0">
                <a:solidFill>
                  <a:schemeClr val="tx2"/>
                </a:solidFill>
                <a:latin typeface="+mn-lt"/>
              </a:rPr>
              <a:t> </a:t>
            </a:r>
            <a:r>
              <a:rPr lang="ru-RU" sz="1800" b="0" kern="0" spc="0" dirty="0" err="1">
                <a:solidFill>
                  <a:schemeClr val="tx2"/>
                </a:solidFill>
                <a:latin typeface="+mn-lt"/>
              </a:rPr>
              <a:t>берілген</a:t>
            </a:r>
            <a:r>
              <a:rPr lang="ru-RU" sz="1800" b="0" kern="0" spc="0" dirty="0">
                <a:solidFill>
                  <a:schemeClr val="tx2"/>
                </a:solidFill>
                <a:latin typeface="+mn-lt"/>
              </a:rPr>
              <a:t> </a:t>
            </a:r>
            <a:r>
              <a:rPr lang="ru-RU" sz="1800" b="0" kern="0" spc="0" dirty="0" err="1" smtClean="0">
                <a:solidFill>
                  <a:schemeClr val="tx2"/>
                </a:solidFill>
                <a:latin typeface="+mn-lt"/>
              </a:rPr>
              <a:t>аралықтағы</a:t>
            </a:r>
            <a:r>
              <a:rPr lang="ru-RU" sz="1800" b="0" kern="0" spc="0" dirty="0" smtClean="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осы </a:t>
            </a:r>
            <a:r>
              <a:rPr lang="ru-RU" sz="1800" b="0" kern="0" spc="0" dirty="0" err="1">
                <a:solidFill>
                  <a:schemeClr val="tx2"/>
                </a:solidFill>
                <a:latin typeface="+mn-lt"/>
              </a:rPr>
              <a:t>мәнінің</a:t>
            </a:r>
            <a:r>
              <a:rPr lang="ru-RU" sz="1800" b="0" kern="0" spc="0" dirty="0">
                <a:solidFill>
                  <a:schemeClr val="tx2"/>
                </a:solidFill>
                <a:latin typeface="+mn-lt"/>
              </a:rPr>
              <a:t> </a:t>
            </a:r>
            <a:r>
              <a:rPr lang="ru-RU" sz="1800" b="0" kern="0" spc="0" dirty="0" err="1">
                <a:solidFill>
                  <a:schemeClr val="tx2"/>
                </a:solidFill>
                <a:latin typeface="+mn-lt"/>
              </a:rPr>
              <a:t>пайда</a:t>
            </a:r>
            <a:r>
              <a:rPr lang="ru-RU" sz="1800" b="0" kern="0" spc="0" dirty="0">
                <a:solidFill>
                  <a:schemeClr val="tx2"/>
                </a:solidFill>
                <a:latin typeface="+mn-lt"/>
              </a:rPr>
              <a:t> болу </a:t>
            </a:r>
            <a:r>
              <a:rPr lang="ru-RU" sz="1800" b="0" kern="0" spc="0" dirty="0" err="1">
                <a:solidFill>
                  <a:schemeClr val="tx2"/>
                </a:solidFill>
                <a:latin typeface="+mn-lt"/>
              </a:rPr>
              <a:t>жиілігін</a:t>
            </a:r>
            <a:r>
              <a:rPr lang="ru-RU" sz="1800" b="0" kern="0" spc="0" dirty="0">
                <a:solidFill>
                  <a:schemeClr val="tx2"/>
                </a:solidFill>
                <a:latin typeface="+mn-lt"/>
              </a:rPr>
              <a:t> </a:t>
            </a:r>
            <a:r>
              <a:rPr lang="ru-RU" sz="1800" b="0" kern="0" spc="0" dirty="0" err="1">
                <a:solidFill>
                  <a:schemeClr val="tx2"/>
                </a:solidFill>
                <a:latin typeface="+mn-lt"/>
              </a:rPr>
              <a:t>береді</a:t>
            </a:r>
            <a:r>
              <a:rPr lang="ru-RU" sz="1800" b="0" kern="0" spc="0" dirty="0" smtClean="0">
                <a:solidFill>
                  <a:schemeClr val="tx2"/>
                </a:solidFill>
                <a:latin typeface="+mn-lt"/>
              </a:rPr>
              <a:t>:</a:t>
            </a:r>
            <a:endParaRPr lang="en-US" sz="1800" b="0" kern="0" spc="0" dirty="0" smtClean="0">
              <a:solidFill>
                <a:schemeClr val="tx2"/>
              </a:solidFill>
              <a:latin typeface="+mn-lt"/>
            </a:endParaRPr>
          </a:p>
          <a:p>
            <a:pPr indent="520700" algn="just">
              <a:lnSpc>
                <a:spcPct val="100000"/>
              </a:lnSpc>
              <a:spcBef>
                <a:spcPts val="0"/>
              </a:spcBef>
            </a:pPr>
            <a:endParaRPr lang="en-US" sz="1800" b="0" kern="0" spc="0" dirty="0">
              <a:solidFill>
                <a:schemeClr val="tx2"/>
              </a:solidFill>
              <a:latin typeface="+mn-lt"/>
            </a:endParaRPr>
          </a:p>
          <a:p>
            <a:pPr indent="520700" algn="just">
              <a:lnSpc>
                <a:spcPct val="100000"/>
              </a:lnSpc>
              <a:spcBef>
                <a:spcPts val="0"/>
              </a:spcBef>
            </a:pPr>
            <a:endParaRPr lang="en-US" sz="1800" b="0" kern="0" spc="0" dirty="0" smtClean="0">
              <a:solidFill>
                <a:schemeClr val="tx2"/>
              </a:solidFill>
              <a:latin typeface="+mn-lt"/>
            </a:endParaRPr>
          </a:p>
          <a:p>
            <a:pPr indent="520700" algn="just">
              <a:lnSpc>
                <a:spcPct val="100000"/>
              </a:lnSpc>
              <a:spcBef>
                <a:spcPts val="0"/>
              </a:spcBef>
            </a:pPr>
            <a:r>
              <a:rPr lang="en-US" sz="1800" b="0" kern="0" spc="0" dirty="0" smtClean="0">
                <a:solidFill>
                  <a:schemeClr val="tx2"/>
                </a:solidFill>
                <a:latin typeface="+mn-lt"/>
              </a:rPr>
              <a:t>W </a:t>
            </a:r>
            <a:r>
              <a:rPr lang="ru-RU" sz="1800" b="0" kern="0" spc="0" dirty="0" err="1">
                <a:solidFill>
                  <a:schemeClr val="tx2"/>
                </a:solidFill>
                <a:latin typeface="+mn-lt"/>
              </a:rPr>
              <a:t>жиілігі</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салыстырмалы</a:t>
            </a:r>
            <a:r>
              <a:rPr lang="ru-RU" sz="1800" b="0" kern="0" spc="0" dirty="0">
                <a:solidFill>
                  <a:schemeClr val="tx2"/>
                </a:solidFill>
                <a:latin typeface="+mn-lt"/>
              </a:rPr>
              <a:t> </a:t>
            </a:r>
            <a:r>
              <a:rPr lang="ru-RU" sz="1800" b="0" kern="0" spc="0" dirty="0" err="1">
                <a:solidFill>
                  <a:schemeClr val="tx2"/>
                </a:solidFill>
                <a:latin typeface="+mn-lt"/>
              </a:rPr>
              <a:t>жиілік</a:t>
            </a:r>
            <a:r>
              <a:rPr lang="ru-RU" sz="1800" b="0" kern="0" spc="0" dirty="0">
                <a:solidFill>
                  <a:schemeClr val="tx2"/>
                </a:solidFill>
                <a:latin typeface="+mn-lt"/>
              </a:rPr>
              <a:t> </a:t>
            </a:r>
            <a:r>
              <a:rPr lang="ru-RU" sz="1800" b="0" kern="0" spc="0" dirty="0" err="1">
                <a:solidFill>
                  <a:schemeClr val="tx2"/>
                </a:solidFill>
                <a:latin typeface="+mn-lt"/>
              </a:rPr>
              <a:t>әдетте</a:t>
            </a:r>
            <a:r>
              <a:rPr lang="ru-RU" sz="1800" b="0" kern="0" spc="0" dirty="0">
                <a:solidFill>
                  <a:schemeClr val="tx2"/>
                </a:solidFill>
                <a:latin typeface="+mn-lt"/>
              </a:rPr>
              <a:t> </a:t>
            </a:r>
            <a:r>
              <a:rPr lang="ru-RU" sz="1800" b="0" kern="0" spc="0" dirty="0" err="1">
                <a:solidFill>
                  <a:schemeClr val="tx2"/>
                </a:solidFill>
                <a:latin typeface="+mn-lt"/>
              </a:rPr>
              <a:t>эмпирикалық</a:t>
            </a:r>
            <a:r>
              <a:rPr lang="ru-RU" sz="1800" b="0" kern="0" spc="0" dirty="0">
                <a:solidFill>
                  <a:schemeClr val="tx2"/>
                </a:solidFill>
                <a:latin typeface="+mn-lt"/>
              </a:rPr>
              <a:t> </a:t>
            </a:r>
            <a:r>
              <a:rPr lang="ru-RU" sz="1800" b="0" kern="0" spc="0" dirty="0" err="1">
                <a:solidFill>
                  <a:schemeClr val="tx2"/>
                </a:solidFill>
                <a:latin typeface="+mn-lt"/>
              </a:rPr>
              <a:t>ықтималдық</a:t>
            </a:r>
            <a:r>
              <a:rPr lang="ru-RU" sz="1800" b="0" kern="0" spc="0" dirty="0">
                <a:solidFill>
                  <a:schemeClr val="tx2"/>
                </a:solidFill>
                <a:latin typeface="+mn-lt"/>
              </a:rPr>
              <a:t> </a:t>
            </a:r>
            <a:r>
              <a:rPr lang="ru-RU" sz="1800" b="0" kern="0" spc="0" dirty="0" err="1">
                <a:solidFill>
                  <a:schemeClr val="tx2"/>
                </a:solidFill>
                <a:latin typeface="+mn-lt"/>
              </a:rPr>
              <a:t>деп</a:t>
            </a:r>
            <a:r>
              <a:rPr lang="ru-RU" sz="1800" b="0" kern="0" spc="0" dirty="0">
                <a:solidFill>
                  <a:schemeClr val="tx2"/>
                </a:solidFill>
                <a:latin typeface="+mn-lt"/>
              </a:rPr>
              <a:t> </a:t>
            </a:r>
            <a:r>
              <a:rPr lang="ru-RU" sz="1800" b="0" kern="0" spc="0" dirty="0" err="1">
                <a:solidFill>
                  <a:schemeClr val="tx2"/>
                </a:solidFill>
                <a:latin typeface="+mn-lt"/>
              </a:rPr>
              <a:t>аталады</a:t>
            </a:r>
            <a:r>
              <a:rPr lang="ru-RU" sz="1800" b="0" kern="0" spc="0" dirty="0">
                <a:solidFill>
                  <a:schemeClr val="tx2"/>
                </a:solidFill>
                <a:latin typeface="+mn-lt"/>
              </a:rPr>
              <a:t>, </a:t>
            </a:r>
            <a:r>
              <a:rPr lang="ru-RU" sz="1800" b="0" kern="0" spc="0" dirty="0" err="1" smtClean="0">
                <a:solidFill>
                  <a:schemeClr val="tx2"/>
                </a:solidFill>
                <a:latin typeface="+mn-lt"/>
              </a:rPr>
              <a:t>және</a:t>
            </a:r>
            <a:r>
              <a:rPr lang="ru-RU" sz="1800" b="0" kern="0" spc="0" dirty="0" smtClean="0">
                <a:solidFill>
                  <a:schemeClr val="tx2"/>
                </a:solidFill>
                <a:latin typeface="+mn-lt"/>
              </a:rPr>
              <a:t>              </a:t>
            </a:r>
            <a:r>
              <a:rPr lang="ru-RU" sz="1800" b="0" kern="0" spc="0" dirty="0" err="1" smtClean="0">
                <a:solidFill>
                  <a:schemeClr val="tx2"/>
                </a:solidFill>
                <a:latin typeface="+mn-lt"/>
              </a:rPr>
              <a:t>жағдайында</a:t>
            </a:r>
            <a:r>
              <a:rPr lang="ru-RU" sz="1800" b="0" kern="0" spc="0" dirty="0" smtClean="0">
                <a:solidFill>
                  <a:schemeClr val="tx2"/>
                </a:solidFill>
                <a:latin typeface="+mn-lt"/>
              </a:rPr>
              <a:t> </a:t>
            </a:r>
            <a:r>
              <a:rPr lang="ru-RU" sz="1800" b="0" kern="0" spc="0" dirty="0" err="1" smtClean="0">
                <a:solidFill>
                  <a:schemeClr val="tx2"/>
                </a:solidFill>
                <a:latin typeface="+mn-lt"/>
              </a:rPr>
              <a:t>ол</a:t>
            </a:r>
            <a:r>
              <a:rPr lang="ru-RU" sz="1800" b="0" kern="0" spc="0" dirty="0" smtClean="0">
                <a:solidFill>
                  <a:schemeClr val="tx2"/>
                </a:solidFill>
                <a:latin typeface="+mn-lt"/>
              </a:rPr>
              <a:t> </a:t>
            </a:r>
            <a:r>
              <a:rPr lang="ru-RU" sz="1800" b="0" kern="0" spc="0" dirty="0" err="1">
                <a:solidFill>
                  <a:schemeClr val="tx2"/>
                </a:solidFill>
                <a:latin typeface="+mn-lt"/>
              </a:rPr>
              <a:t>өзінің</a:t>
            </a:r>
            <a:r>
              <a:rPr lang="ru-RU" sz="1800" b="0" kern="0" spc="0" dirty="0">
                <a:solidFill>
                  <a:schemeClr val="tx2"/>
                </a:solidFill>
                <a:latin typeface="+mn-lt"/>
              </a:rPr>
              <a:t> </a:t>
            </a:r>
            <a:r>
              <a:rPr lang="ru-RU" sz="1800" b="0" kern="0" spc="0" dirty="0" err="1">
                <a:solidFill>
                  <a:schemeClr val="tx2"/>
                </a:solidFill>
                <a:latin typeface="+mn-lt"/>
              </a:rPr>
              <a:t>шегіне</a:t>
            </a:r>
            <a:r>
              <a:rPr lang="ru-RU" sz="1800" b="0" kern="0" spc="0" dirty="0">
                <a:solidFill>
                  <a:schemeClr val="tx2"/>
                </a:solidFill>
                <a:latin typeface="+mn-lt"/>
              </a:rPr>
              <a:t> – </a:t>
            </a:r>
            <a:r>
              <a:rPr lang="ru-RU" sz="1800" b="0" kern="0" spc="0" dirty="0" err="1">
                <a:solidFill>
                  <a:schemeClr val="tx2"/>
                </a:solidFill>
                <a:latin typeface="+mn-lt"/>
              </a:rPr>
              <a:t>теориялық</a:t>
            </a:r>
            <a:r>
              <a:rPr lang="ru-RU" sz="1800" b="0" kern="0" spc="0" dirty="0">
                <a:solidFill>
                  <a:schemeClr val="tx2"/>
                </a:solidFill>
                <a:latin typeface="+mn-lt"/>
              </a:rPr>
              <a:t> </a:t>
            </a:r>
            <a:r>
              <a:rPr lang="ru-RU" sz="1800" b="0" kern="0" spc="0" dirty="0" err="1">
                <a:solidFill>
                  <a:schemeClr val="tx2"/>
                </a:solidFill>
                <a:latin typeface="+mn-lt"/>
              </a:rPr>
              <a:t>ықтималдыққа</a:t>
            </a:r>
            <a:r>
              <a:rPr lang="ru-RU" sz="1800" b="0" kern="0" spc="0" dirty="0">
                <a:solidFill>
                  <a:schemeClr val="tx2"/>
                </a:solidFill>
                <a:latin typeface="+mn-lt"/>
              </a:rPr>
              <a:t> </a:t>
            </a:r>
            <a:r>
              <a:rPr lang="ru-RU" sz="1800" b="0" kern="0" spc="0" dirty="0" err="1">
                <a:solidFill>
                  <a:schemeClr val="tx2"/>
                </a:solidFill>
                <a:latin typeface="+mn-lt"/>
              </a:rPr>
              <a:t>ұмтылады</a:t>
            </a:r>
            <a:r>
              <a:rPr lang="ru-RU" sz="1800" b="0" kern="0" spc="0" dirty="0">
                <a:solidFill>
                  <a:schemeClr val="tx2"/>
                </a:solidFill>
                <a:latin typeface="+mn-lt"/>
              </a:rPr>
              <a:t>. </a:t>
            </a:r>
            <a:r>
              <a:rPr lang="en-US" sz="1800" b="0" kern="0" spc="0" dirty="0" smtClean="0">
                <a:solidFill>
                  <a:schemeClr val="tx2"/>
                </a:solidFill>
                <a:latin typeface="+mn-lt"/>
              </a:rPr>
              <a:t>C</a:t>
            </a:r>
            <a:r>
              <a:rPr lang="ru-RU" sz="1800" b="0" kern="0" spc="0" dirty="0" err="1" smtClean="0">
                <a:solidFill>
                  <a:schemeClr val="tx2"/>
                </a:solidFill>
                <a:latin typeface="+mn-lt"/>
              </a:rPr>
              <a:t>татистикалық</a:t>
            </a:r>
            <a:r>
              <a:rPr lang="ru-RU" sz="1800" b="0" kern="0" spc="0" dirty="0" smtClean="0">
                <a:solidFill>
                  <a:schemeClr val="tx2"/>
                </a:solidFill>
                <a:latin typeface="+mn-lt"/>
              </a:rPr>
              <a:t> </a:t>
            </a:r>
            <a:r>
              <a:rPr lang="ru-RU" sz="1800" b="0" kern="0" spc="0" dirty="0" err="1" smtClean="0">
                <a:solidFill>
                  <a:schemeClr val="tx2"/>
                </a:solidFill>
                <a:latin typeface="+mn-lt"/>
              </a:rPr>
              <a:t>мәліметтердің</a:t>
            </a:r>
            <a:r>
              <a:rPr lang="ru-RU" sz="1800" b="0" kern="0" spc="0" dirty="0" smtClean="0">
                <a:solidFill>
                  <a:schemeClr val="tx2"/>
                </a:solidFill>
                <a:latin typeface="+mn-lt"/>
              </a:rPr>
              <a:t> аз </a:t>
            </a:r>
            <a:r>
              <a:rPr lang="ru-RU" sz="1800" b="0" kern="0" spc="0" dirty="0" err="1" smtClean="0">
                <a:solidFill>
                  <a:schemeClr val="tx2"/>
                </a:solidFill>
                <a:latin typeface="+mn-lt"/>
              </a:rPr>
              <a:t>мөлшері</a:t>
            </a:r>
            <a:r>
              <a:rPr lang="ru-RU" sz="1800" b="0" kern="0" spc="0" dirty="0" smtClean="0">
                <a:solidFill>
                  <a:schemeClr val="tx2"/>
                </a:solidFill>
                <a:latin typeface="+mn-lt"/>
              </a:rPr>
              <a:t> </a:t>
            </a:r>
            <a:r>
              <a:rPr lang="ru-RU" sz="1800" b="0" kern="0" spc="0" dirty="0" err="1" smtClean="0">
                <a:solidFill>
                  <a:schemeClr val="tx2"/>
                </a:solidFill>
                <a:latin typeface="+mn-lt"/>
              </a:rPr>
              <a:t>жағдайында</a:t>
            </a:r>
            <a:r>
              <a:rPr lang="ru-RU" sz="1800" b="0" kern="0" spc="0" dirty="0" smtClean="0">
                <a:solidFill>
                  <a:schemeClr val="tx2"/>
                </a:solidFill>
                <a:latin typeface="+mn-lt"/>
              </a:rPr>
              <a:t> </a:t>
            </a:r>
            <a:r>
              <a:rPr lang="ru-RU" sz="1800" b="0" kern="0" spc="0" dirty="0" err="1" smtClean="0">
                <a:solidFill>
                  <a:schemeClr val="tx2"/>
                </a:solidFill>
                <a:latin typeface="+mn-lt"/>
              </a:rPr>
              <a:t>аралықтар</a:t>
            </a:r>
            <a:r>
              <a:rPr lang="ru-RU" sz="1800" b="0" kern="0" spc="0" dirty="0" smtClean="0">
                <a:solidFill>
                  <a:schemeClr val="tx2"/>
                </a:solidFill>
                <a:latin typeface="+mn-lt"/>
              </a:rPr>
              <a:t> </a:t>
            </a:r>
            <a:r>
              <a:rPr lang="ru-RU" sz="1800" b="0" kern="0" spc="0" dirty="0" err="1" smtClean="0">
                <a:solidFill>
                  <a:schemeClr val="tx2"/>
                </a:solidFill>
                <a:latin typeface="+mn-lt"/>
              </a:rPr>
              <a:t>бойынша</a:t>
            </a:r>
            <a:r>
              <a:rPr lang="ru-RU" sz="1800" b="0" kern="0" spc="0" dirty="0" smtClean="0">
                <a:solidFill>
                  <a:schemeClr val="tx2"/>
                </a:solidFill>
                <a:latin typeface="+mn-lt"/>
              </a:rPr>
              <a:t> </a:t>
            </a:r>
            <a:r>
              <a:rPr lang="ru-RU" sz="1800" b="0" kern="0" spc="0" dirty="0" err="1" smtClean="0">
                <a:solidFill>
                  <a:schemeClr val="tx2"/>
                </a:solidFill>
                <a:latin typeface="+mn-lt"/>
              </a:rPr>
              <a:t>топтау</a:t>
            </a:r>
            <a:r>
              <a:rPr lang="ru-RU" sz="1800" b="0" kern="0" spc="0" dirty="0" smtClean="0">
                <a:solidFill>
                  <a:schemeClr val="tx2"/>
                </a:solidFill>
                <a:latin typeface="+mn-lt"/>
              </a:rPr>
              <a:t> </a:t>
            </a:r>
            <a:r>
              <a:rPr lang="ru-RU" sz="1800" b="0" kern="0" spc="0" dirty="0" err="1" smtClean="0">
                <a:solidFill>
                  <a:schemeClr val="tx2"/>
                </a:solidFill>
                <a:latin typeface="+mn-lt"/>
              </a:rPr>
              <a:t>мүмкін</a:t>
            </a:r>
            <a:r>
              <a:rPr lang="ru-RU" sz="1800" b="0" kern="0" spc="0" dirty="0" smtClean="0">
                <a:solidFill>
                  <a:schemeClr val="tx2"/>
                </a:solidFill>
                <a:latin typeface="+mn-lt"/>
              </a:rPr>
              <a:t> </a:t>
            </a:r>
            <a:r>
              <a:rPr lang="ru-RU" sz="1800" b="0" kern="0" spc="0" dirty="0" err="1" smtClean="0">
                <a:solidFill>
                  <a:schemeClr val="tx2"/>
                </a:solidFill>
                <a:latin typeface="+mn-lt"/>
              </a:rPr>
              <a:t>емес</a:t>
            </a:r>
            <a:r>
              <a:rPr lang="ru-RU" sz="1800" b="0" kern="0" spc="0" dirty="0" smtClean="0">
                <a:solidFill>
                  <a:schemeClr val="tx2"/>
                </a:solidFill>
                <a:latin typeface="+mn-lt"/>
              </a:rPr>
              <a:t>.</a:t>
            </a:r>
            <a:endParaRPr lang="ru-RU" sz="1800" b="0" kern="0" spc="0" dirty="0">
              <a:solidFill>
                <a:schemeClr val="tx2"/>
              </a:solidFill>
              <a:latin typeface="+mn-lt"/>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val="2753928716"/>
              </p:ext>
            </p:extLst>
          </p:nvPr>
        </p:nvGraphicFramePr>
        <p:xfrm>
          <a:off x="5641699" y="4164406"/>
          <a:ext cx="801191" cy="620923"/>
        </p:xfrm>
        <a:graphic>
          <a:graphicData uri="http://schemas.openxmlformats.org/presentationml/2006/ole">
            <mc:AlternateContent xmlns:mc="http://schemas.openxmlformats.org/markup-compatibility/2006">
              <mc:Choice xmlns:v="urn:schemas-microsoft-com:vml" Requires="v">
                <p:oleObj spid="_x0000_s2064" name="Уравнение" r:id="rId4" imgW="507960" imgH="393480" progId="Equation.3">
                  <p:embed/>
                </p:oleObj>
              </mc:Choice>
              <mc:Fallback>
                <p:oleObj name="Уравнение" r:id="rId4" imgW="507960" imgH="393480" progId="Equation.3">
                  <p:embed/>
                  <p:pic>
                    <p:nvPicPr>
                      <p:cNvPr id="0" name=""/>
                      <p:cNvPicPr/>
                      <p:nvPr/>
                    </p:nvPicPr>
                    <p:blipFill>
                      <a:blip r:embed="rId5"/>
                      <a:stretch>
                        <a:fillRect/>
                      </a:stretch>
                    </p:blipFill>
                    <p:spPr>
                      <a:xfrm>
                        <a:off x="5641699" y="4164406"/>
                        <a:ext cx="801191" cy="620923"/>
                      </a:xfrm>
                      <a:prstGeom prst="rect">
                        <a:avLst/>
                      </a:prstGeom>
                    </p:spPr>
                  </p:pic>
                </p:oleObj>
              </mc:Fallback>
            </mc:AlternateContent>
          </a:graphicData>
        </a:graphic>
      </p:graphicFrame>
      <p:graphicFrame>
        <p:nvGraphicFramePr>
          <p:cNvPr id="3" name="Объект 2"/>
          <p:cNvGraphicFramePr>
            <a:graphicFrameLocks noChangeAspect="1"/>
          </p:cNvGraphicFramePr>
          <p:nvPr>
            <p:extLst>
              <p:ext uri="{D42A27DB-BD31-4B8C-83A1-F6EECF244321}">
                <p14:modId xmlns:p14="http://schemas.microsoft.com/office/powerpoint/2010/main" val="1995861021"/>
              </p:ext>
            </p:extLst>
          </p:nvPr>
        </p:nvGraphicFramePr>
        <p:xfrm>
          <a:off x="9973222" y="5027142"/>
          <a:ext cx="602281" cy="184030"/>
        </p:xfrm>
        <a:graphic>
          <a:graphicData uri="http://schemas.openxmlformats.org/presentationml/2006/ole">
            <mc:AlternateContent xmlns:mc="http://schemas.openxmlformats.org/markup-compatibility/2006">
              <mc:Choice xmlns:v="urn:schemas-microsoft-com:vml" Requires="v">
                <p:oleObj spid="_x0000_s2065" name="Уравнение" r:id="rId6" imgW="457200" imgH="139680" progId="Equation.3">
                  <p:embed/>
                </p:oleObj>
              </mc:Choice>
              <mc:Fallback>
                <p:oleObj name="Уравнение" r:id="rId6" imgW="457200" imgH="139680" progId="Equation.3">
                  <p:embed/>
                  <p:pic>
                    <p:nvPicPr>
                      <p:cNvPr id="0" name=""/>
                      <p:cNvPicPr/>
                      <p:nvPr/>
                    </p:nvPicPr>
                    <p:blipFill>
                      <a:blip r:embed="rId7"/>
                      <a:stretch>
                        <a:fillRect/>
                      </a:stretch>
                    </p:blipFill>
                    <p:spPr>
                      <a:xfrm>
                        <a:off x="9973222" y="5027142"/>
                        <a:ext cx="602281" cy="184030"/>
                      </a:xfrm>
                      <a:prstGeom prst="rect">
                        <a:avLst/>
                      </a:prstGeom>
                    </p:spPr>
                  </p:pic>
                </p:oleObj>
              </mc:Fallback>
            </mc:AlternateContent>
          </a:graphicData>
        </a:graphic>
      </p:graphicFrame>
    </p:spTree>
    <p:extLst>
      <p:ext uri="{BB962C8B-B14F-4D97-AF65-F5344CB8AC3E}">
        <p14:creationId xmlns:p14="http://schemas.microsoft.com/office/powerpoint/2010/main" val="394426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7</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646100"/>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функциясы</a:t>
            </a:r>
            <a:r>
              <a:rPr lang="ru-RU" sz="2400" kern="0" spc="0" dirty="0"/>
              <a:t> </a:t>
            </a:r>
            <a:r>
              <a:rPr lang="ru-RU" sz="2400" kern="0" spc="0" dirty="0" err="1"/>
              <a:t>және</a:t>
            </a:r>
            <a:r>
              <a:rPr lang="ru-RU" sz="2400" kern="0" spc="0" dirty="0"/>
              <a:t> </a:t>
            </a:r>
            <a:r>
              <a:rPr lang="ru-RU" sz="2400" kern="0" spc="0" dirty="0" err="1"/>
              <a:t>қамтамасыздығы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67265" y="1030514"/>
            <a:ext cx="9676462" cy="4795271"/>
          </a:xfrm>
          <a:prstGeom prst="rect">
            <a:avLst/>
          </a:prstGeom>
          <a:noFill/>
          <a:ln>
            <a:no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r>
              <a:rPr lang="ru-RU" sz="1800" b="0" kern="0" spc="0" dirty="0" err="1" smtClean="0">
                <a:solidFill>
                  <a:schemeClr val="tx2"/>
                </a:solidFill>
                <a:latin typeface="+mn-lt"/>
              </a:rPr>
              <a:t>Үздіксіз</a:t>
            </a:r>
            <a:r>
              <a:rPr lang="ru-RU" sz="1800" b="0" kern="0" spc="0" dirty="0" smtClean="0">
                <a:solidFill>
                  <a:schemeClr val="tx2"/>
                </a:solidFill>
                <a:latin typeface="+mn-lt"/>
              </a:rPr>
              <a:t> </a:t>
            </a:r>
            <a:r>
              <a:rPr lang="ru-RU" sz="1800" b="0" kern="0" spc="0" dirty="0" err="1" smtClean="0">
                <a:solidFill>
                  <a:schemeClr val="tx2"/>
                </a:solidFill>
                <a:latin typeface="+mn-lt"/>
              </a:rPr>
              <a:t>кездейсоқ</a:t>
            </a:r>
            <a:r>
              <a:rPr lang="ru-RU" sz="1800" b="0" kern="0" spc="0" dirty="0" smtClean="0">
                <a:solidFill>
                  <a:schemeClr val="tx2"/>
                </a:solidFill>
                <a:latin typeface="+mn-lt"/>
              </a:rPr>
              <a:t> </a:t>
            </a:r>
            <a:r>
              <a:rPr lang="ru-RU" sz="1800" b="0" kern="0" spc="0" dirty="0" err="1" smtClean="0">
                <a:solidFill>
                  <a:schemeClr val="tx2"/>
                </a:solidFill>
                <a:latin typeface="+mn-lt"/>
              </a:rPr>
              <a:t>шама</a:t>
            </a:r>
            <a:r>
              <a:rPr lang="ru-RU" sz="1800" b="0" kern="0" spc="0" dirty="0" smtClean="0">
                <a:solidFill>
                  <a:schemeClr val="tx2"/>
                </a:solidFill>
                <a:latin typeface="+mn-lt"/>
              </a:rPr>
              <a:t> </a:t>
            </a:r>
            <a:r>
              <a:rPr lang="ru-RU" sz="1800" b="0" kern="0" spc="0" dirty="0" err="1" smtClean="0">
                <a:solidFill>
                  <a:schemeClr val="tx2"/>
                </a:solidFill>
                <a:latin typeface="+mn-lt"/>
              </a:rPr>
              <a:t>ықтималдығының</a:t>
            </a:r>
            <a:r>
              <a:rPr lang="ru-RU"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заңын</a:t>
            </a:r>
            <a:r>
              <a:rPr lang="ru-RU" sz="1800" b="0" kern="0" spc="0" dirty="0" smtClean="0">
                <a:solidFill>
                  <a:schemeClr val="tx2"/>
                </a:solidFill>
                <a:latin typeface="+mn-lt"/>
              </a:rPr>
              <a:t> </a:t>
            </a:r>
            <a:r>
              <a:rPr lang="ru-RU" sz="1800" b="0" kern="0" spc="0" dirty="0" err="1" smtClean="0">
                <a:solidFill>
                  <a:schemeClr val="tx2"/>
                </a:solidFill>
                <a:latin typeface="+mn-lt"/>
              </a:rPr>
              <a:t>сандық</a:t>
            </a:r>
            <a:r>
              <a:rPr lang="ru-RU" sz="1800" b="0" kern="0" spc="0" dirty="0" smtClean="0">
                <a:solidFill>
                  <a:schemeClr val="tx2"/>
                </a:solidFill>
                <a:latin typeface="+mn-lt"/>
              </a:rPr>
              <a:t> </a:t>
            </a:r>
            <a:r>
              <a:rPr lang="ru-RU" sz="1800" b="0" kern="0" spc="0" dirty="0" err="1" smtClean="0">
                <a:solidFill>
                  <a:schemeClr val="tx2"/>
                </a:solidFill>
                <a:latin typeface="+mn-lt"/>
              </a:rPr>
              <a:t>тұрғыдан</a:t>
            </a:r>
            <a:r>
              <a:rPr lang="ru-RU" sz="1800" b="0" kern="0" spc="0" dirty="0" smtClean="0">
                <a:solidFill>
                  <a:schemeClr val="tx2"/>
                </a:solidFill>
                <a:latin typeface="+mn-lt"/>
              </a:rPr>
              <a:t> </a:t>
            </a:r>
            <a:r>
              <a:rPr lang="ru-RU" sz="1800" b="0" kern="0" spc="0" dirty="0" err="1" smtClean="0">
                <a:solidFill>
                  <a:schemeClr val="tx2"/>
                </a:solidFill>
                <a:latin typeface="+mn-lt"/>
              </a:rPr>
              <a:t>сипаттау</a:t>
            </a:r>
            <a:r>
              <a:rPr lang="ru-RU" sz="1800" b="0" kern="0" spc="0" dirty="0" smtClean="0">
                <a:solidFill>
                  <a:schemeClr val="tx2"/>
                </a:solidFill>
                <a:latin typeface="+mn-lt"/>
              </a:rPr>
              <a:t> </a:t>
            </a:r>
            <a:r>
              <a:rPr lang="ru-RU" sz="1800" b="0" kern="0" spc="0" dirty="0" err="1" smtClean="0">
                <a:solidFill>
                  <a:schemeClr val="tx2"/>
                </a:solidFill>
                <a:latin typeface="+mn-lt"/>
              </a:rPr>
              <a:t>үшін</a:t>
            </a:r>
            <a:r>
              <a:rPr lang="ru-RU" sz="1800" b="0" kern="0" spc="0" dirty="0" smtClean="0">
                <a:solidFill>
                  <a:schemeClr val="tx2"/>
                </a:solidFill>
                <a:latin typeface="+mn-lt"/>
              </a:rPr>
              <a:t> </a:t>
            </a:r>
            <a:r>
              <a:rPr lang="en-US" sz="1800" b="0" kern="0" spc="0" dirty="0" smtClean="0">
                <a:solidFill>
                  <a:schemeClr val="tx2"/>
                </a:solidFill>
                <a:latin typeface="+mn-lt"/>
              </a:rPr>
              <a:t>X = </a:t>
            </a:r>
            <a:r>
              <a:rPr lang="kk-KZ" sz="1800" b="0" kern="0" spc="0" dirty="0" smtClean="0">
                <a:solidFill>
                  <a:schemeClr val="tx2"/>
                </a:solidFill>
                <a:latin typeface="+mn-lt"/>
              </a:rPr>
              <a:t>х</a:t>
            </a:r>
            <a:r>
              <a:rPr lang="en-US" sz="1800" b="0" kern="0" spc="0" dirty="0" smtClean="0">
                <a:solidFill>
                  <a:schemeClr val="tx2"/>
                </a:solidFill>
                <a:latin typeface="+mn-lt"/>
              </a:rPr>
              <a:t> </a:t>
            </a:r>
            <a:r>
              <a:rPr lang="ru-RU" sz="1800" b="0" kern="0" spc="0" dirty="0" err="1" smtClean="0">
                <a:solidFill>
                  <a:schemeClr val="tx2"/>
                </a:solidFill>
                <a:latin typeface="+mn-lt"/>
              </a:rPr>
              <a:t>оқиғасының</a:t>
            </a:r>
            <a:r>
              <a:rPr lang="ru-RU" sz="1800" b="0" kern="0" spc="0" dirty="0" smtClean="0">
                <a:solidFill>
                  <a:schemeClr val="tx2"/>
                </a:solidFill>
                <a:latin typeface="+mn-lt"/>
              </a:rPr>
              <a:t> </a:t>
            </a:r>
            <a:r>
              <a:rPr lang="ru-RU" sz="1800" b="0" kern="0" spc="0" dirty="0" err="1" smtClean="0">
                <a:solidFill>
                  <a:schemeClr val="tx2"/>
                </a:solidFill>
                <a:latin typeface="+mn-lt"/>
              </a:rPr>
              <a:t>ықтималдығын</a:t>
            </a:r>
            <a:r>
              <a:rPr lang="ru-RU" sz="1800" b="0" kern="0" spc="0" dirty="0" smtClean="0">
                <a:solidFill>
                  <a:schemeClr val="tx2"/>
                </a:solidFill>
                <a:latin typeface="+mn-lt"/>
              </a:rPr>
              <a:t> </a:t>
            </a:r>
            <a:r>
              <a:rPr lang="ru-RU" sz="1800" b="0" kern="0" spc="0" dirty="0" err="1" smtClean="0">
                <a:solidFill>
                  <a:schemeClr val="tx2"/>
                </a:solidFill>
                <a:latin typeface="+mn-lt"/>
              </a:rPr>
              <a:t>емес</a:t>
            </a:r>
            <a:r>
              <a:rPr lang="ru-RU" sz="1800" b="0" kern="0" spc="0" dirty="0" smtClean="0">
                <a:solidFill>
                  <a:schemeClr val="tx2"/>
                </a:solidFill>
                <a:latin typeface="+mn-lt"/>
              </a:rPr>
              <a:t>, </a:t>
            </a:r>
            <a:r>
              <a:rPr lang="kk-KZ" sz="1800" b="0" kern="0" spc="0" dirty="0" smtClean="0">
                <a:solidFill>
                  <a:schemeClr val="tx2"/>
                </a:solidFill>
                <a:latin typeface="+mn-lt"/>
              </a:rPr>
              <a:t>Х</a:t>
            </a:r>
            <a:r>
              <a:rPr lang="en-US" sz="1800" b="0" kern="0" spc="0" dirty="0" smtClean="0">
                <a:solidFill>
                  <a:schemeClr val="tx2"/>
                </a:solidFill>
                <a:latin typeface="+mn-lt"/>
              </a:rPr>
              <a:t> &lt; x </a:t>
            </a:r>
            <a:r>
              <a:rPr lang="ru-RU" sz="1800" b="0" kern="0" spc="0" dirty="0" err="1" smtClean="0">
                <a:solidFill>
                  <a:schemeClr val="tx2"/>
                </a:solidFill>
                <a:latin typeface="+mn-lt"/>
              </a:rPr>
              <a:t>оқиғасының</a:t>
            </a:r>
            <a:r>
              <a:rPr lang="ru-RU" sz="1800" b="0" kern="0" spc="0" dirty="0" smtClean="0">
                <a:solidFill>
                  <a:schemeClr val="tx2"/>
                </a:solidFill>
                <a:latin typeface="+mn-lt"/>
              </a:rPr>
              <a:t> </a:t>
            </a:r>
            <a:r>
              <a:rPr lang="ru-RU" sz="1800" b="0" kern="0" spc="0" dirty="0" err="1" smtClean="0">
                <a:solidFill>
                  <a:schemeClr val="tx2"/>
                </a:solidFill>
                <a:latin typeface="+mn-lt"/>
              </a:rPr>
              <a:t>ықтималдығын</a:t>
            </a:r>
            <a:r>
              <a:rPr lang="ru-RU" sz="1800" b="0" kern="0" spc="0" dirty="0" smtClean="0">
                <a:solidFill>
                  <a:schemeClr val="tx2"/>
                </a:solidFill>
                <a:latin typeface="+mn-lt"/>
              </a:rPr>
              <a:t> </a:t>
            </a:r>
            <a:r>
              <a:rPr lang="ru-RU" sz="1800" b="0" kern="0" spc="0" dirty="0" err="1" smtClean="0">
                <a:solidFill>
                  <a:schemeClr val="tx2"/>
                </a:solidFill>
                <a:latin typeface="+mn-lt"/>
              </a:rPr>
              <a:t>пайдалану</a:t>
            </a:r>
            <a:r>
              <a:rPr lang="ru-RU" sz="1800" b="0" kern="0" spc="0" dirty="0" smtClean="0">
                <a:solidFill>
                  <a:schemeClr val="tx2"/>
                </a:solidFill>
                <a:latin typeface="+mn-lt"/>
              </a:rPr>
              <a:t> </a:t>
            </a:r>
            <a:r>
              <a:rPr lang="ru-RU" sz="1800" b="0" kern="0" spc="0" dirty="0" err="1" smtClean="0">
                <a:solidFill>
                  <a:schemeClr val="tx2"/>
                </a:solidFill>
                <a:latin typeface="+mn-lt"/>
              </a:rPr>
              <a:t>ыңғайлы</a:t>
            </a:r>
            <a:r>
              <a:rPr lang="ru-RU" sz="1800" b="0" kern="0" spc="0" dirty="0" smtClean="0">
                <a:solidFill>
                  <a:schemeClr val="tx2"/>
                </a:solidFill>
                <a:latin typeface="+mn-lt"/>
              </a:rPr>
              <a:t>, </a:t>
            </a:r>
            <a:r>
              <a:rPr lang="ru-RU" sz="1800" b="0" kern="0" spc="0" dirty="0" err="1" smtClean="0">
                <a:solidFill>
                  <a:schemeClr val="tx2"/>
                </a:solidFill>
                <a:latin typeface="+mn-lt"/>
              </a:rPr>
              <a:t>мұндағы</a:t>
            </a:r>
            <a:r>
              <a:rPr lang="ru-RU" sz="1800" b="0" kern="0" spc="0" dirty="0" smtClean="0">
                <a:solidFill>
                  <a:schemeClr val="tx2"/>
                </a:solidFill>
                <a:latin typeface="+mn-lt"/>
              </a:rPr>
              <a:t> </a:t>
            </a:r>
            <a:r>
              <a:rPr lang="en-US" sz="1800" b="0" kern="0" spc="0" dirty="0" smtClean="0">
                <a:solidFill>
                  <a:schemeClr val="tx2"/>
                </a:solidFill>
                <a:latin typeface="+mn-lt"/>
              </a:rPr>
              <a:t>x – </a:t>
            </a:r>
            <a:r>
              <a:rPr lang="ru-RU" sz="1800" b="0" kern="0" spc="0" dirty="0" err="1" smtClean="0">
                <a:solidFill>
                  <a:schemeClr val="tx2"/>
                </a:solidFill>
                <a:latin typeface="+mn-lt"/>
              </a:rPr>
              <a:t>ағымдағы</a:t>
            </a:r>
            <a:r>
              <a:rPr lang="ru-RU" sz="1800" b="0" kern="0" spc="0" dirty="0" smtClean="0">
                <a:solidFill>
                  <a:schemeClr val="tx2"/>
                </a:solidFill>
                <a:latin typeface="+mn-lt"/>
              </a:rPr>
              <a:t> </a:t>
            </a:r>
            <a:r>
              <a:rPr lang="ru-RU" sz="1800" b="0" kern="0" spc="0" dirty="0" err="1" smtClean="0">
                <a:solidFill>
                  <a:schemeClr val="tx2"/>
                </a:solidFill>
                <a:latin typeface="+mn-lt"/>
              </a:rPr>
              <a:t>айнымалының</a:t>
            </a:r>
            <a:r>
              <a:rPr lang="ru-RU" sz="1800" b="0" kern="0" spc="0" dirty="0" smtClean="0">
                <a:solidFill>
                  <a:schemeClr val="tx2"/>
                </a:solidFill>
                <a:latin typeface="+mn-lt"/>
              </a:rPr>
              <a:t> </a:t>
            </a:r>
            <a:r>
              <a:rPr lang="ru-RU" sz="1800" b="0" kern="0" spc="0" dirty="0" err="1" smtClean="0">
                <a:solidFill>
                  <a:schemeClr val="tx2"/>
                </a:solidFill>
                <a:latin typeface="+mn-lt"/>
              </a:rPr>
              <a:t>белгілі</a:t>
            </a:r>
            <a:r>
              <a:rPr lang="ru-RU" sz="1800" b="0" kern="0" spc="0" dirty="0" smtClean="0">
                <a:solidFill>
                  <a:schemeClr val="tx2"/>
                </a:solidFill>
                <a:latin typeface="+mn-lt"/>
              </a:rPr>
              <a:t> </a:t>
            </a:r>
            <a:r>
              <a:rPr lang="ru-RU" sz="1800" b="0" kern="0" spc="0" dirty="0" err="1" smtClean="0">
                <a:solidFill>
                  <a:schemeClr val="tx2"/>
                </a:solidFill>
                <a:latin typeface="+mn-lt"/>
              </a:rPr>
              <a:t>бір</a:t>
            </a:r>
            <a:r>
              <a:rPr lang="ru-RU" sz="1800" b="0" kern="0" spc="0" dirty="0" smtClean="0">
                <a:solidFill>
                  <a:schemeClr val="tx2"/>
                </a:solidFill>
                <a:latin typeface="+mn-lt"/>
              </a:rPr>
              <a:t> </a:t>
            </a:r>
            <a:r>
              <a:rPr lang="ru-RU" sz="1800" b="0" kern="0" spc="0" dirty="0" err="1" smtClean="0">
                <a:solidFill>
                  <a:schemeClr val="tx2"/>
                </a:solidFill>
                <a:latin typeface="+mn-lt"/>
              </a:rPr>
              <a:t>мәні</a:t>
            </a:r>
            <a:r>
              <a:rPr lang="ru-RU" sz="1800" b="0" kern="0" spc="0" dirty="0" smtClean="0">
                <a:solidFill>
                  <a:schemeClr val="tx2"/>
                </a:solidFill>
                <a:latin typeface="+mn-lt"/>
              </a:rPr>
              <a:t>. </a:t>
            </a:r>
            <a:r>
              <a:rPr lang="ru-RU" sz="1800" b="0" kern="0" spc="0" dirty="0" err="1" smtClean="0">
                <a:solidFill>
                  <a:schemeClr val="tx2"/>
                </a:solidFill>
                <a:latin typeface="+mn-lt"/>
              </a:rPr>
              <a:t>Бұл</a:t>
            </a:r>
            <a:r>
              <a:rPr lang="ru-RU" sz="1800" b="0" kern="0" spc="0" dirty="0" smtClean="0">
                <a:solidFill>
                  <a:schemeClr val="tx2"/>
                </a:solidFill>
                <a:latin typeface="+mn-lt"/>
              </a:rPr>
              <a:t> </a:t>
            </a:r>
            <a:r>
              <a:rPr lang="ru-RU" sz="1800" b="0" kern="0" spc="0" dirty="0" err="1" smtClean="0">
                <a:solidFill>
                  <a:schemeClr val="tx2"/>
                </a:solidFill>
                <a:latin typeface="+mn-lt"/>
              </a:rPr>
              <a:t>оқиғаның</a:t>
            </a:r>
            <a:r>
              <a:rPr lang="ru-RU" sz="1800" b="0" kern="0" spc="0" dirty="0" smtClean="0">
                <a:solidFill>
                  <a:schemeClr val="tx2"/>
                </a:solidFill>
                <a:latin typeface="+mn-lt"/>
              </a:rPr>
              <a:t> </a:t>
            </a:r>
            <a:r>
              <a:rPr lang="ru-RU" sz="1800" b="0" kern="0" spc="0" dirty="0" err="1" smtClean="0">
                <a:solidFill>
                  <a:schemeClr val="tx2"/>
                </a:solidFill>
                <a:latin typeface="+mn-lt"/>
              </a:rPr>
              <a:t>ықтималдығы</a:t>
            </a:r>
            <a:r>
              <a:rPr lang="ru-RU" sz="1800" b="0" kern="0" spc="0" dirty="0" smtClean="0">
                <a:solidFill>
                  <a:schemeClr val="tx2"/>
                </a:solidFill>
                <a:latin typeface="+mn-lt"/>
              </a:rPr>
              <a:t> - </a:t>
            </a:r>
            <a:r>
              <a:rPr lang="en-US" sz="1800" b="0" kern="0" spc="0" dirty="0" smtClean="0">
                <a:solidFill>
                  <a:schemeClr val="tx2"/>
                </a:solidFill>
                <a:latin typeface="+mn-lt"/>
              </a:rPr>
              <a:t>x </a:t>
            </a:r>
            <a:r>
              <a:rPr lang="ru-RU" sz="1800" b="0" kern="0" spc="0" dirty="0" err="1" smtClean="0">
                <a:solidFill>
                  <a:schemeClr val="tx2"/>
                </a:solidFill>
                <a:latin typeface="+mn-lt"/>
              </a:rPr>
              <a:t>функциясы</a:t>
            </a:r>
            <a:r>
              <a:rPr lang="ru-RU" sz="1800" b="0" kern="0" spc="0" dirty="0" smtClean="0">
                <a:solidFill>
                  <a:schemeClr val="tx2"/>
                </a:solidFill>
                <a:latin typeface="+mn-lt"/>
              </a:rPr>
              <a:t>, </a:t>
            </a:r>
            <a:r>
              <a:rPr lang="ru-RU" sz="1800" b="0" kern="0" spc="0" dirty="0" err="1" smtClean="0">
                <a:solidFill>
                  <a:schemeClr val="tx2"/>
                </a:solidFill>
                <a:latin typeface="+mn-lt"/>
              </a:rPr>
              <a:t>осыдан</a:t>
            </a:r>
            <a:r>
              <a:rPr lang="ru-RU" sz="1800" b="0" kern="0" spc="0" dirty="0" smtClean="0">
                <a:solidFill>
                  <a:schemeClr val="tx2"/>
                </a:solidFill>
                <a:latin typeface="+mn-lt"/>
              </a:rPr>
              <a:t> </a:t>
            </a:r>
            <a:r>
              <a:rPr lang="ru-RU" sz="1800" b="0" kern="0" spc="0" dirty="0" err="1" smtClean="0">
                <a:solidFill>
                  <a:schemeClr val="tx2"/>
                </a:solidFill>
                <a:latin typeface="+mn-lt"/>
              </a:rPr>
              <a:t>оның</a:t>
            </a:r>
            <a:r>
              <a:rPr lang="ru-RU" sz="1800" b="0" kern="0" spc="0" dirty="0" smtClean="0">
                <a:solidFill>
                  <a:schemeClr val="tx2"/>
                </a:solidFill>
                <a:latin typeface="+mn-lt"/>
              </a:rPr>
              <a:t> </a:t>
            </a:r>
            <a:r>
              <a:rPr lang="ru-RU" sz="1800" b="0" kern="0" spc="0" dirty="0" err="1" smtClean="0">
                <a:solidFill>
                  <a:schemeClr val="tx2"/>
                </a:solidFill>
                <a:latin typeface="+mn-lt"/>
              </a:rPr>
              <a:t>атауы</a:t>
            </a:r>
            <a:r>
              <a:rPr lang="ru-RU" sz="1800" b="0" kern="0" spc="0" dirty="0" smtClean="0">
                <a:solidFill>
                  <a:schemeClr val="tx2"/>
                </a:solidFill>
                <a:latin typeface="+mn-lt"/>
              </a:rPr>
              <a:t> -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функциясы</a:t>
            </a:r>
            <a:r>
              <a:rPr lang="ru-RU" sz="1800" b="0" kern="0" spc="0" dirty="0" smtClean="0">
                <a:solidFill>
                  <a:schemeClr val="tx2"/>
                </a:solidFill>
                <a:latin typeface="+mn-lt"/>
              </a:rPr>
              <a:t>, ал </a:t>
            </a:r>
            <a:r>
              <a:rPr lang="ru-RU" sz="1800" b="0" kern="0" spc="0" dirty="0" err="1" smtClean="0">
                <a:solidFill>
                  <a:schemeClr val="tx2"/>
                </a:solidFill>
                <a:latin typeface="+mn-lt"/>
              </a:rPr>
              <a:t>оның</a:t>
            </a:r>
            <a:r>
              <a:rPr lang="ru-RU" sz="1800" b="0" kern="0" spc="0" dirty="0" smtClean="0">
                <a:solidFill>
                  <a:schemeClr val="tx2"/>
                </a:solidFill>
                <a:latin typeface="+mn-lt"/>
              </a:rPr>
              <a:t> </a:t>
            </a:r>
            <a:r>
              <a:rPr lang="ru-RU" sz="1800" b="0" kern="0" spc="0" dirty="0" err="1" smtClean="0">
                <a:solidFill>
                  <a:schemeClr val="tx2"/>
                </a:solidFill>
                <a:latin typeface="+mn-lt"/>
              </a:rPr>
              <a:t>графикалық</a:t>
            </a:r>
            <a:r>
              <a:rPr lang="ru-RU" sz="1800" b="0" kern="0" spc="0" dirty="0" smtClean="0">
                <a:solidFill>
                  <a:schemeClr val="tx2"/>
                </a:solidFill>
                <a:latin typeface="+mn-lt"/>
              </a:rPr>
              <a:t> </a:t>
            </a:r>
            <a:r>
              <a:rPr lang="ru-RU" sz="1800" b="0" kern="0" spc="0" dirty="0" err="1" smtClean="0">
                <a:solidFill>
                  <a:schemeClr val="tx2"/>
                </a:solidFill>
                <a:latin typeface="+mn-lt"/>
              </a:rPr>
              <a:t>бейнесі</a:t>
            </a:r>
            <a:r>
              <a:rPr lang="ru-RU" sz="1800" b="0" kern="0" spc="0" dirty="0" smtClean="0">
                <a:solidFill>
                  <a:schemeClr val="tx2"/>
                </a:solidFill>
                <a:latin typeface="+mn-lt"/>
              </a:rPr>
              <a:t> -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қисығы</a:t>
            </a:r>
            <a:r>
              <a:rPr lang="ru-RU" sz="1800" b="0" kern="0" spc="0" dirty="0" smtClean="0">
                <a:solidFill>
                  <a:schemeClr val="tx2"/>
                </a:solidFill>
                <a:latin typeface="+mn-lt"/>
              </a:rPr>
              <a:t> </a:t>
            </a:r>
            <a:r>
              <a:rPr lang="ru-RU" sz="1800" b="0" kern="0" spc="0" dirty="0" err="1" smtClean="0">
                <a:solidFill>
                  <a:schemeClr val="tx2"/>
                </a:solidFill>
                <a:latin typeface="+mn-lt"/>
              </a:rPr>
              <a:t>шығады</a:t>
            </a:r>
            <a:r>
              <a:rPr lang="ru-RU" sz="1800" b="0" kern="0" spc="0" dirty="0" smtClean="0">
                <a:solidFill>
                  <a:schemeClr val="tx2"/>
                </a:solidFill>
                <a:latin typeface="+mn-lt"/>
              </a:rPr>
              <a:t>.</a:t>
            </a:r>
          </a:p>
        </p:txBody>
      </p:sp>
      <p:pic>
        <p:nvPicPr>
          <p:cNvPr id="3076" name="Рисунок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772" y="2557689"/>
            <a:ext cx="3610882" cy="2674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899886" y="5202598"/>
            <a:ext cx="3047999" cy="523220"/>
          </a:xfrm>
          <a:prstGeom prst="rect">
            <a:avLst/>
          </a:prstGeom>
        </p:spPr>
        <p:txBody>
          <a:bodyPr wrap="square">
            <a:spAutoFit/>
          </a:bodyPr>
          <a:lstStyle/>
          <a:p>
            <a:r>
              <a:rPr lang="ru-RU" sz="1400" dirty="0" err="1" smtClean="0"/>
              <a:t>Үлестірім</a:t>
            </a:r>
            <a:r>
              <a:rPr lang="ru-RU" sz="1400" dirty="0" smtClean="0"/>
              <a:t> </a:t>
            </a:r>
            <a:r>
              <a:rPr lang="ru-RU" sz="1400" dirty="0" err="1"/>
              <a:t>функциясының</a:t>
            </a:r>
            <a:r>
              <a:rPr lang="ru-RU" sz="1400" dirty="0"/>
              <a:t> </a:t>
            </a:r>
            <a:r>
              <a:rPr lang="ru-RU" sz="1400" dirty="0" err="1"/>
              <a:t>графигі</a:t>
            </a:r>
            <a:r>
              <a:rPr lang="ru-RU" sz="1400" dirty="0"/>
              <a:t> (1) </a:t>
            </a:r>
            <a:endParaRPr lang="ru-RU" sz="1400" dirty="0" smtClean="0"/>
          </a:p>
          <a:p>
            <a:r>
              <a:rPr lang="ru-RU" sz="1400" dirty="0" err="1" smtClean="0"/>
              <a:t>және</a:t>
            </a:r>
            <a:r>
              <a:rPr lang="ru-RU" sz="1400" dirty="0" smtClean="0"/>
              <a:t> </a:t>
            </a:r>
            <a:r>
              <a:rPr lang="ru-RU" sz="1400" dirty="0" err="1" smtClean="0"/>
              <a:t>қамтамасыздық</a:t>
            </a:r>
            <a:r>
              <a:rPr lang="ru-RU" sz="1400" dirty="0" smtClean="0"/>
              <a:t> </a:t>
            </a:r>
            <a:r>
              <a:rPr lang="ru-RU" sz="1400" dirty="0" err="1"/>
              <a:t>қисығы</a:t>
            </a:r>
            <a:r>
              <a:rPr lang="ru-RU" sz="1400" dirty="0"/>
              <a:t> (2).</a:t>
            </a:r>
          </a:p>
        </p:txBody>
      </p:sp>
      <p:pic>
        <p:nvPicPr>
          <p:cNvPr id="5" name="Рисунок 4"/>
          <p:cNvPicPr>
            <a:picLocks noChangeAspect="1"/>
          </p:cNvPicPr>
          <p:nvPr/>
        </p:nvPicPr>
        <p:blipFill>
          <a:blip r:embed="rId4"/>
          <a:stretch>
            <a:fillRect/>
          </a:stretch>
        </p:blipFill>
        <p:spPr>
          <a:xfrm>
            <a:off x="5377385" y="2781887"/>
            <a:ext cx="4566341" cy="2420711"/>
          </a:xfrm>
          <a:prstGeom prst="rect">
            <a:avLst/>
          </a:prstGeom>
        </p:spPr>
      </p:pic>
      <p:sp>
        <p:nvSpPr>
          <p:cNvPr id="6" name="Прямоугольник 5"/>
          <p:cNvSpPr/>
          <p:nvPr/>
        </p:nvSpPr>
        <p:spPr>
          <a:xfrm>
            <a:off x="5627763" y="5114231"/>
            <a:ext cx="4065587" cy="523220"/>
          </a:xfrm>
          <a:prstGeom prst="rect">
            <a:avLst/>
          </a:prstGeom>
        </p:spPr>
        <p:txBody>
          <a:bodyPr wrap="square">
            <a:spAutoFit/>
          </a:bodyPr>
          <a:lstStyle/>
          <a:p>
            <a:r>
              <a:rPr lang="ru-RU" sz="1400" dirty="0" err="1" smtClean="0"/>
              <a:t>Үлестірім</a:t>
            </a:r>
            <a:r>
              <a:rPr lang="ru-RU" sz="1400" dirty="0" smtClean="0"/>
              <a:t> </a:t>
            </a:r>
            <a:r>
              <a:rPr lang="ru-RU" sz="1400" dirty="0" err="1"/>
              <a:t>қисығы</a:t>
            </a:r>
            <a:r>
              <a:rPr lang="ru-RU" sz="1400" dirty="0"/>
              <a:t> </a:t>
            </a:r>
            <a:r>
              <a:rPr lang="ru-RU" sz="1400" dirty="0" err="1"/>
              <a:t>бойынша</a:t>
            </a:r>
            <a:r>
              <a:rPr lang="ru-RU" sz="1400" dirty="0"/>
              <a:t> </a:t>
            </a:r>
            <a:r>
              <a:rPr lang="ru-RU" sz="1400" dirty="0" err="1" smtClean="0"/>
              <a:t>қамтамасыздық</a:t>
            </a:r>
            <a:r>
              <a:rPr lang="ru-RU" sz="1400" dirty="0" smtClean="0"/>
              <a:t> </a:t>
            </a:r>
          </a:p>
          <a:p>
            <a:r>
              <a:rPr lang="ru-RU" sz="1400" dirty="0" err="1" smtClean="0"/>
              <a:t>қисығын</a:t>
            </a:r>
            <a:r>
              <a:rPr lang="ru-RU" sz="1400" dirty="0" smtClean="0"/>
              <a:t> </a:t>
            </a:r>
            <a:r>
              <a:rPr lang="ru-RU" sz="1400" dirty="0" err="1" smtClean="0"/>
              <a:t>тұрғызу</a:t>
            </a:r>
            <a:r>
              <a:rPr lang="ru-RU" sz="1400" dirty="0" smtClean="0"/>
              <a:t> </a:t>
            </a:r>
            <a:r>
              <a:rPr lang="ru-RU" sz="1400" dirty="0" err="1" smtClean="0"/>
              <a:t>схемасы</a:t>
            </a:r>
            <a:endParaRPr lang="ru-RU" sz="1400" dirty="0"/>
          </a:p>
        </p:txBody>
      </p:sp>
    </p:spTree>
    <p:extLst>
      <p:ext uri="{BB962C8B-B14F-4D97-AF65-F5344CB8AC3E}">
        <p14:creationId xmlns:p14="http://schemas.microsoft.com/office/powerpoint/2010/main" val="277543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8</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646100"/>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функциясы</a:t>
            </a:r>
            <a:r>
              <a:rPr lang="ru-RU" sz="2400" kern="0" spc="0" dirty="0"/>
              <a:t> </a:t>
            </a:r>
            <a:r>
              <a:rPr lang="ru-RU" sz="2400" kern="0" spc="0" dirty="0" err="1"/>
              <a:t>және</a:t>
            </a:r>
            <a:r>
              <a:rPr lang="ru-RU" sz="2400" kern="0" spc="0" dirty="0"/>
              <a:t> </a:t>
            </a:r>
            <a:r>
              <a:rPr lang="ru-RU" sz="2400" kern="0" spc="0" dirty="0" err="1"/>
              <a:t>қамтамасыздығы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67264" y="1224755"/>
            <a:ext cx="11573693" cy="4601030"/>
          </a:xfrm>
          <a:prstGeom prst="rect">
            <a:avLst/>
          </a:prstGeom>
          <a:solidFill>
            <a:schemeClr val="bg1">
              <a:lumMod val="85000"/>
            </a:schemeClr>
          </a:solidFill>
          <a:ln w="19050">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nSpc>
                <a:spcPct val="100000"/>
              </a:lnSpc>
              <a:spcBef>
                <a:spcPts val="0"/>
              </a:spcBef>
            </a:pPr>
            <a:r>
              <a:rPr lang="ru-RU" sz="1800" b="0" kern="0" spc="0" dirty="0" err="1" smtClean="0">
                <a:solidFill>
                  <a:schemeClr val="tx2"/>
                </a:solidFill>
                <a:latin typeface="+mn-lt"/>
              </a:rPr>
              <a:t>Кездейсоқ</a:t>
            </a:r>
            <a:r>
              <a:rPr lang="ru-RU" sz="1800" b="0" kern="0" spc="0" dirty="0" smtClean="0">
                <a:solidFill>
                  <a:schemeClr val="tx2"/>
                </a:solidFill>
                <a:latin typeface="+mn-lt"/>
              </a:rPr>
              <a:t> </a:t>
            </a:r>
            <a:r>
              <a:rPr lang="kk-KZ" sz="1800" b="0" kern="0" spc="0" dirty="0" smtClean="0">
                <a:solidFill>
                  <a:schemeClr val="tx2"/>
                </a:solidFill>
                <a:latin typeface="+mn-lt"/>
              </a:rPr>
              <a:t>Х </a:t>
            </a:r>
            <a:r>
              <a:rPr lang="ru-RU" sz="1800" b="0" kern="0" spc="0" dirty="0" err="1" smtClean="0">
                <a:solidFill>
                  <a:schemeClr val="tx2"/>
                </a:solidFill>
                <a:latin typeface="+mn-lt"/>
              </a:rPr>
              <a:t>шамасының</a:t>
            </a:r>
            <a:r>
              <a:rPr lang="ru-RU" sz="1800" b="0" kern="0" spc="0" dirty="0" smtClean="0">
                <a:solidFill>
                  <a:schemeClr val="tx2"/>
                </a:solidFill>
                <a:latin typeface="+mn-lt"/>
              </a:rPr>
              <a:t> </a:t>
            </a:r>
            <a:r>
              <a:rPr lang="en-US" sz="1800" b="0" kern="0" spc="0" dirty="0" smtClean="0">
                <a:solidFill>
                  <a:schemeClr val="tx2"/>
                </a:solidFill>
                <a:latin typeface="+mn-lt"/>
              </a:rPr>
              <a:t>F(</a:t>
            </a:r>
            <a:r>
              <a:rPr lang="kk-KZ" sz="1800" b="0" kern="0" spc="0" dirty="0" smtClean="0">
                <a:solidFill>
                  <a:schemeClr val="tx2"/>
                </a:solidFill>
                <a:latin typeface="+mn-lt"/>
              </a:rPr>
              <a:t>х</a:t>
            </a:r>
            <a:r>
              <a:rPr lang="en-US"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функциясы</a:t>
            </a:r>
            <a:r>
              <a:rPr lang="ru-RU" sz="1800" b="0" kern="0" spc="0" dirty="0" smtClean="0">
                <a:solidFill>
                  <a:schemeClr val="tx2"/>
                </a:solidFill>
                <a:latin typeface="+mn-lt"/>
              </a:rPr>
              <a:t> </a:t>
            </a:r>
            <a:r>
              <a:rPr lang="ru-RU" sz="1800" b="0" kern="0" spc="0" dirty="0" err="1" smtClean="0">
                <a:solidFill>
                  <a:schemeClr val="tx2"/>
                </a:solidFill>
                <a:latin typeface="+mn-lt"/>
              </a:rPr>
              <a:t>дегеніміз</a:t>
            </a:r>
            <a:r>
              <a:rPr lang="ru-RU" sz="1800" b="0" kern="0" spc="0" dirty="0" smtClean="0">
                <a:solidFill>
                  <a:schemeClr val="tx2"/>
                </a:solidFill>
                <a:latin typeface="+mn-lt"/>
              </a:rPr>
              <a:t> Х </a:t>
            </a:r>
            <a:r>
              <a:rPr lang="ru-RU" sz="1800" b="0" kern="0" spc="0" dirty="0" err="1" smtClean="0">
                <a:solidFill>
                  <a:schemeClr val="tx2"/>
                </a:solidFill>
                <a:latin typeface="+mn-lt"/>
              </a:rPr>
              <a:t>түрлі</a:t>
            </a:r>
            <a:r>
              <a:rPr lang="ru-RU" sz="1800" b="0" kern="0" spc="0" dirty="0" smtClean="0">
                <a:solidFill>
                  <a:schemeClr val="tx2"/>
                </a:solidFill>
                <a:latin typeface="+mn-lt"/>
              </a:rPr>
              <a:t> </a:t>
            </a:r>
            <a:r>
              <a:rPr lang="ru-RU" sz="1800" b="0" kern="0" spc="0" dirty="0" err="1" smtClean="0">
                <a:solidFill>
                  <a:schemeClr val="tx2"/>
                </a:solidFill>
                <a:latin typeface="+mn-lt"/>
              </a:rPr>
              <a:t>мәндері</a:t>
            </a:r>
            <a:r>
              <a:rPr lang="ru-RU" sz="1800" b="0" kern="0" spc="0" dirty="0" smtClean="0">
                <a:solidFill>
                  <a:schemeClr val="tx2"/>
                </a:solidFill>
                <a:latin typeface="+mn-lt"/>
              </a:rPr>
              <a:t> </a:t>
            </a:r>
            <a:r>
              <a:rPr lang="ru-RU" sz="1800" b="0" kern="0" spc="0" dirty="0" err="1" smtClean="0">
                <a:solidFill>
                  <a:schemeClr val="tx2"/>
                </a:solidFill>
                <a:latin typeface="+mn-lt"/>
              </a:rPr>
              <a:t>жағдайындағы</a:t>
            </a:r>
            <a:r>
              <a:rPr lang="ru-RU" sz="1800" b="0" kern="0" spc="0" dirty="0" smtClean="0">
                <a:solidFill>
                  <a:schemeClr val="tx2"/>
                </a:solidFill>
                <a:latin typeface="+mn-lt"/>
              </a:rPr>
              <a:t> Х</a:t>
            </a:r>
            <a:r>
              <a:rPr lang="en-US" sz="1800" b="0" kern="0" spc="0" dirty="0" smtClean="0">
                <a:solidFill>
                  <a:schemeClr val="tx2"/>
                </a:solidFill>
                <a:latin typeface="+mn-lt"/>
              </a:rPr>
              <a:t> &lt;</a:t>
            </a:r>
            <a:r>
              <a:rPr lang="kk-KZ" sz="1800" b="0" kern="0" spc="0" dirty="0" smtClean="0">
                <a:solidFill>
                  <a:schemeClr val="tx2"/>
                </a:solidFill>
                <a:latin typeface="+mn-lt"/>
              </a:rPr>
              <a:t> х </a:t>
            </a:r>
            <a:r>
              <a:rPr lang="ru-RU" sz="1800" b="0" kern="0" spc="0" dirty="0" err="1" smtClean="0">
                <a:solidFill>
                  <a:schemeClr val="tx2"/>
                </a:solidFill>
                <a:latin typeface="+mn-lt"/>
              </a:rPr>
              <a:t>теңсіздігінің</a:t>
            </a:r>
            <a:r>
              <a:rPr lang="ru-RU" sz="1800" b="0" kern="0" spc="0" dirty="0" smtClean="0">
                <a:solidFill>
                  <a:schemeClr val="tx2"/>
                </a:solidFill>
                <a:latin typeface="+mn-lt"/>
              </a:rPr>
              <a:t> </a:t>
            </a:r>
            <a:r>
              <a:rPr lang="ru-RU" sz="1800" b="0" kern="0" spc="0" dirty="0" err="1" smtClean="0">
                <a:solidFill>
                  <a:schemeClr val="tx2"/>
                </a:solidFill>
                <a:latin typeface="+mn-lt"/>
              </a:rPr>
              <a:t>орындалу</a:t>
            </a:r>
            <a:r>
              <a:rPr lang="ru-RU" sz="1800" b="0" kern="0" spc="0" dirty="0" smtClean="0">
                <a:solidFill>
                  <a:schemeClr val="tx2"/>
                </a:solidFill>
                <a:latin typeface="+mn-lt"/>
              </a:rPr>
              <a:t> </a:t>
            </a:r>
            <a:r>
              <a:rPr lang="ru-RU" sz="1800" b="0" kern="0" spc="0" dirty="0" err="1" smtClean="0">
                <a:solidFill>
                  <a:schemeClr val="tx2"/>
                </a:solidFill>
                <a:latin typeface="+mn-lt"/>
              </a:rPr>
              <a:t>ықтималдығы</a:t>
            </a:r>
            <a:r>
              <a:rPr lang="ru-RU" sz="1800" b="0" kern="0" spc="0" dirty="0" smtClean="0">
                <a:solidFill>
                  <a:schemeClr val="tx2"/>
                </a:solidFill>
                <a:latin typeface="+mn-lt"/>
              </a:rPr>
              <a:t>.</a:t>
            </a:r>
          </a:p>
          <a:p>
            <a:pPr indent="520700">
              <a:lnSpc>
                <a:spcPct val="100000"/>
              </a:lnSpc>
              <a:spcBef>
                <a:spcPts val="0"/>
              </a:spcBef>
            </a:pPr>
            <a:endParaRPr lang="kk-KZ" sz="1800" b="0" kern="0" spc="0" dirty="0">
              <a:solidFill>
                <a:schemeClr val="tx2"/>
              </a:solidFill>
              <a:latin typeface="+mn-lt"/>
            </a:endParaRPr>
          </a:p>
          <a:p>
            <a:pPr indent="520700">
              <a:lnSpc>
                <a:spcPct val="100000"/>
              </a:lnSpc>
              <a:spcBef>
                <a:spcPts val="0"/>
              </a:spcBef>
            </a:pPr>
            <a:endParaRPr lang="kk-KZ" sz="1800" b="0" kern="0" spc="0" dirty="0" smtClean="0">
              <a:solidFill>
                <a:schemeClr val="tx2"/>
              </a:solidFill>
              <a:latin typeface="+mn-lt"/>
            </a:endParaRPr>
          </a:p>
          <a:p>
            <a:pPr indent="520700" algn="just">
              <a:lnSpc>
                <a:spcPct val="100000"/>
              </a:lnSpc>
              <a:spcBef>
                <a:spcPts val="0"/>
              </a:spcBef>
            </a:pPr>
            <a:r>
              <a:rPr lang="ru-RU" sz="1800" b="0" kern="0" spc="0" dirty="0" err="1">
                <a:solidFill>
                  <a:schemeClr val="tx2"/>
                </a:solidFill>
                <a:latin typeface="+mn-lt"/>
              </a:rPr>
              <a:t>Көбінесе</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a:t>
            </a:r>
            <a:r>
              <a:rPr lang="ru-RU" sz="1800" b="0" kern="0" spc="0" dirty="0">
                <a:solidFill>
                  <a:schemeClr val="tx2"/>
                </a:solidFill>
                <a:latin typeface="+mn-lt"/>
              </a:rPr>
              <a:t> </a:t>
            </a:r>
            <a:r>
              <a:rPr lang="ru-RU" sz="1800" b="0" kern="0" spc="0" dirty="0" err="1">
                <a:solidFill>
                  <a:schemeClr val="tx2"/>
                </a:solidFill>
                <a:latin typeface="+mn-lt"/>
              </a:rPr>
              <a:t>интегралдық</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a:solidFill>
                  <a:schemeClr val="tx2"/>
                </a:solidFill>
                <a:latin typeface="+mn-lt"/>
              </a:rPr>
              <a:t>интегралдық</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заңы</a:t>
            </a:r>
            <a:r>
              <a:rPr lang="ru-RU" sz="1800" b="0" kern="0" spc="0" dirty="0">
                <a:solidFill>
                  <a:schemeClr val="tx2"/>
                </a:solidFill>
                <a:latin typeface="+mn-lt"/>
              </a:rPr>
              <a:t> </a:t>
            </a:r>
            <a:r>
              <a:rPr lang="ru-RU" sz="1800" b="0" kern="0" spc="0" dirty="0" err="1">
                <a:solidFill>
                  <a:schemeClr val="tx2"/>
                </a:solidFill>
                <a:latin typeface="+mn-lt"/>
              </a:rPr>
              <a:t>деп</a:t>
            </a:r>
            <a:r>
              <a:rPr lang="ru-RU" sz="1800" b="0" kern="0" spc="0" dirty="0">
                <a:solidFill>
                  <a:schemeClr val="tx2"/>
                </a:solidFill>
                <a:latin typeface="+mn-lt"/>
              </a:rPr>
              <a:t> </a:t>
            </a:r>
            <a:r>
              <a:rPr lang="ru-RU" sz="1800" b="0" kern="0" spc="0" dirty="0" err="1">
                <a:solidFill>
                  <a:schemeClr val="tx2"/>
                </a:solidFill>
                <a:latin typeface="+mn-lt"/>
              </a:rPr>
              <a:t>аталады</a:t>
            </a:r>
            <a:r>
              <a:rPr lang="ru-RU" sz="1800" b="0" kern="0" spc="0" dirty="0" smtClean="0">
                <a:solidFill>
                  <a:schemeClr val="tx2"/>
                </a:solidFill>
                <a:latin typeface="+mn-lt"/>
              </a:rPr>
              <a:t>.</a:t>
            </a:r>
          </a:p>
          <a:p>
            <a:pPr indent="520700" algn="just">
              <a:lnSpc>
                <a:spcPct val="100000"/>
              </a:lnSpc>
              <a:spcBef>
                <a:spcPts val="0"/>
              </a:spcBef>
            </a:pP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a:t>
            </a:r>
            <a:r>
              <a:rPr lang="ru-RU" sz="1800" b="0" kern="0" spc="0" dirty="0">
                <a:solidFill>
                  <a:schemeClr val="tx2"/>
                </a:solidFill>
                <a:latin typeface="+mn-lt"/>
              </a:rPr>
              <a:t> </a:t>
            </a:r>
            <a:r>
              <a:rPr lang="en-US" sz="1800" b="0" kern="0" spc="0" dirty="0" smtClean="0">
                <a:solidFill>
                  <a:schemeClr val="tx2"/>
                </a:solidFill>
                <a:latin typeface="+mn-lt"/>
              </a:rPr>
              <a:t>F(</a:t>
            </a:r>
            <a:r>
              <a:rPr lang="kk-KZ" sz="1800" b="0" kern="0" spc="0" dirty="0" smtClean="0">
                <a:solidFill>
                  <a:schemeClr val="tx2"/>
                </a:solidFill>
                <a:latin typeface="+mn-lt"/>
              </a:rPr>
              <a:t>х</a:t>
            </a:r>
            <a:r>
              <a:rPr lang="en-US" sz="1800" b="0" kern="0" spc="0" dirty="0" smtClean="0">
                <a:solidFill>
                  <a:schemeClr val="tx2"/>
                </a:solidFill>
                <a:latin typeface="+mn-lt"/>
              </a:rPr>
              <a:t>) </a:t>
            </a:r>
            <a:r>
              <a:rPr lang="ru-RU" sz="1800" b="0" kern="0" spc="0" dirty="0" err="1" smtClean="0">
                <a:solidFill>
                  <a:schemeClr val="tx2"/>
                </a:solidFill>
                <a:latin typeface="+mn-lt"/>
              </a:rPr>
              <a:t>кездейсоқ</a:t>
            </a:r>
            <a:r>
              <a:rPr lang="ru-RU" sz="1800" b="0" kern="0" spc="0" dirty="0" smtClean="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a:t>
            </a:r>
            <a:r>
              <a:rPr lang="ru-RU" sz="1800" b="0" kern="0" spc="0" dirty="0" err="1">
                <a:solidFill>
                  <a:schemeClr val="tx2"/>
                </a:solidFill>
                <a:latin typeface="+mn-lt"/>
              </a:rPr>
              <a:t>ең</a:t>
            </a:r>
            <a:r>
              <a:rPr lang="ru-RU" sz="1800" b="0" kern="0" spc="0" dirty="0">
                <a:solidFill>
                  <a:schemeClr val="tx2"/>
                </a:solidFill>
                <a:latin typeface="+mn-lt"/>
              </a:rPr>
              <a:t> </a:t>
            </a:r>
            <a:r>
              <a:rPr lang="ru-RU" sz="1800" b="0" kern="0" spc="0" dirty="0" err="1">
                <a:solidFill>
                  <a:schemeClr val="tx2"/>
                </a:solidFill>
                <a:latin typeface="+mn-lt"/>
              </a:rPr>
              <a:t>әмбебап</a:t>
            </a:r>
            <a:r>
              <a:rPr lang="ru-RU" sz="1800" b="0" kern="0" spc="0" dirty="0">
                <a:solidFill>
                  <a:schemeClr val="tx2"/>
                </a:solidFill>
                <a:latin typeface="+mn-lt"/>
              </a:rPr>
              <a:t> </a:t>
            </a:r>
            <a:r>
              <a:rPr lang="ru-RU" sz="1800" b="0" kern="0" spc="0" dirty="0" err="1">
                <a:solidFill>
                  <a:schemeClr val="tx2"/>
                </a:solidFill>
                <a:latin typeface="+mn-lt"/>
              </a:rPr>
              <a:t>сипаттамасы</a:t>
            </a:r>
            <a:r>
              <a:rPr lang="ru-RU" sz="1800" b="0" kern="0" spc="0" dirty="0">
                <a:solidFill>
                  <a:schemeClr val="tx2"/>
                </a:solidFill>
                <a:latin typeface="+mn-lt"/>
              </a:rPr>
              <a:t> </a:t>
            </a:r>
            <a:r>
              <a:rPr lang="ru-RU" sz="1800" b="0" kern="0" spc="0" dirty="0" err="1">
                <a:solidFill>
                  <a:schemeClr val="tx2"/>
                </a:solidFill>
                <a:latin typeface="+mn-lt"/>
              </a:rPr>
              <a:t>болып</a:t>
            </a:r>
            <a:r>
              <a:rPr lang="ru-RU" sz="1800" b="0" kern="0" spc="0" dirty="0">
                <a:solidFill>
                  <a:schemeClr val="tx2"/>
                </a:solidFill>
                <a:latin typeface="+mn-lt"/>
              </a:rPr>
              <a:t> </a:t>
            </a:r>
            <a:r>
              <a:rPr lang="ru-RU" sz="1800" b="0" kern="0" spc="0" dirty="0" err="1">
                <a:solidFill>
                  <a:schemeClr val="tx2"/>
                </a:solidFill>
                <a:latin typeface="+mn-lt"/>
              </a:rPr>
              <a:t>табылады</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a:t>
            </a:r>
            <a:r>
              <a:rPr lang="ru-RU" sz="1800" b="0" kern="0" spc="0" dirty="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шаманы </a:t>
            </a:r>
            <a:r>
              <a:rPr lang="ru-RU" sz="1800" b="0" kern="0" spc="0" dirty="0" err="1">
                <a:solidFill>
                  <a:schemeClr val="tx2"/>
                </a:solidFill>
                <a:latin typeface="+mn-lt"/>
              </a:rPr>
              <a:t>ықтималдық</a:t>
            </a:r>
            <a:r>
              <a:rPr lang="ru-RU" sz="1800" b="0" kern="0" spc="0" dirty="0">
                <a:solidFill>
                  <a:schemeClr val="tx2"/>
                </a:solidFill>
                <a:latin typeface="+mn-lt"/>
              </a:rPr>
              <a:t> </a:t>
            </a:r>
            <a:r>
              <a:rPr lang="ru-RU" sz="1800" b="0" kern="0" spc="0" dirty="0" err="1">
                <a:solidFill>
                  <a:schemeClr val="tx2"/>
                </a:solidFill>
                <a:latin typeface="+mn-lt"/>
              </a:rPr>
              <a:t>тұрғысынан</a:t>
            </a:r>
            <a:r>
              <a:rPr lang="ru-RU" sz="1800" b="0" kern="0" spc="0" dirty="0">
                <a:solidFill>
                  <a:schemeClr val="tx2"/>
                </a:solidFill>
                <a:latin typeface="+mn-lt"/>
              </a:rPr>
              <a:t> </a:t>
            </a:r>
            <a:r>
              <a:rPr lang="ru-RU" sz="1800" b="0" kern="0" spc="0" dirty="0" err="1">
                <a:solidFill>
                  <a:schemeClr val="tx2"/>
                </a:solidFill>
                <a:latin typeface="+mn-lt"/>
              </a:rPr>
              <a:t>толық</a:t>
            </a:r>
            <a:r>
              <a:rPr lang="ru-RU" sz="1800" b="0" kern="0" spc="0" dirty="0">
                <a:solidFill>
                  <a:schemeClr val="tx2"/>
                </a:solidFill>
                <a:latin typeface="+mn-lt"/>
              </a:rPr>
              <a:t> </a:t>
            </a:r>
            <a:r>
              <a:rPr lang="ru-RU" sz="1800" b="0" kern="0" spc="0" dirty="0" err="1">
                <a:solidFill>
                  <a:schemeClr val="tx2"/>
                </a:solidFill>
                <a:latin typeface="+mn-lt"/>
              </a:rPr>
              <a:t>сипаттайды</a:t>
            </a:r>
            <a:r>
              <a:rPr lang="ru-RU" sz="1800" b="0" kern="0" spc="0" dirty="0">
                <a:solidFill>
                  <a:schemeClr val="tx2"/>
                </a:solidFill>
                <a:latin typeface="+mn-lt"/>
              </a:rPr>
              <a:t>, </a:t>
            </a:r>
            <a:r>
              <a:rPr lang="ru-RU" sz="1800" b="0" kern="0" spc="0" dirty="0" err="1">
                <a:solidFill>
                  <a:schemeClr val="tx2"/>
                </a:solidFill>
                <a:latin typeface="+mn-lt"/>
              </a:rPr>
              <a:t>яғни</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заңының</a:t>
            </a:r>
            <a:r>
              <a:rPr lang="ru-RU" sz="1800" b="0" kern="0" spc="0" dirty="0" smtClean="0">
                <a:solidFill>
                  <a:schemeClr val="tx2"/>
                </a:solidFill>
                <a:latin typeface="+mn-lt"/>
              </a:rPr>
              <a:t> </a:t>
            </a:r>
            <a:r>
              <a:rPr lang="ru-RU" sz="1800" b="0" kern="0" spc="0" dirty="0" err="1">
                <a:solidFill>
                  <a:schemeClr val="tx2"/>
                </a:solidFill>
                <a:latin typeface="+mn-lt"/>
              </a:rPr>
              <a:t>формаларының</a:t>
            </a:r>
            <a:r>
              <a:rPr lang="ru-RU" sz="1800" b="0" kern="0" spc="0" dirty="0">
                <a:solidFill>
                  <a:schemeClr val="tx2"/>
                </a:solidFill>
                <a:latin typeface="+mn-lt"/>
              </a:rPr>
              <a:t> </a:t>
            </a:r>
            <a:r>
              <a:rPr lang="ru-RU" sz="1800" b="0" kern="0" spc="0" dirty="0" err="1">
                <a:solidFill>
                  <a:schemeClr val="tx2"/>
                </a:solidFill>
                <a:latin typeface="+mn-lt"/>
              </a:rPr>
              <a:t>бірі</a:t>
            </a:r>
            <a:r>
              <a:rPr lang="ru-RU" sz="1800" b="0" kern="0" spc="0" dirty="0">
                <a:solidFill>
                  <a:schemeClr val="tx2"/>
                </a:solidFill>
                <a:latin typeface="+mn-lt"/>
              </a:rPr>
              <a:t> </a:t>
            </a:r>
            <a:r>
              <a:rPr lang="ru-RU" sz="1800" b="0" kern="0" spc="0" dirty="0" err="1">
                <a:solidFill>
                  <a:schemeClr val="tx2"/>
                </a:solidFill>
                <a:latin typeface="+mn-lt"/>
              </a:rPr>
              <a:t>болып</a:t>
            </a:r>
            <a:r>
              <a:rPr lang="ru-RU" sz="1800" b="0" kern="0" spc="0" dirty="0">
                <a:solidFill>
                  <a:schemeClr val="tx2"/>
                </a:solidFill>
                <a:latin typeface="+mn-lt"/>
              </a:rPr>
              <a:t> </a:t>
            </a:r>
            <a:r>
              <a:rPr lang="ru-RU" sz="1800" b="0" kern="0" spc="0" dirty="0" err="1">
                <a:solidFill>
                  <a:schemeClr val="tx2"/>
                </a:solidFill>
                <a:latin typeface="+mn-lt"/>
              </a:rPr>
              <a:t>табылады</a:t>
            </a:r>
            <a:r>
              <a:rPr lang="ru-RU" sz="1800" b="0" kern="0" spc="0" dirty="0" smtClean="0">
                <a:solidFill>
                  <a:schemeClr val="tx2"/>
                </a:solidFill>
                <a:latin typeface="+mn-lt"/>
              </a:rPr>
              <a:t>.</a:t>
            </a:r>
          </a:p>
          <a:p>
            <a:pPr indent="520700" algn="just">
              <a:lnSpc>
                <a:spcPct val="100000"/>
              </a:lnSpc>
              <a:spcBef>
                <a:spcPts val="0"/>
              </a:spcBef>
            </a:pPr>
            <a:r>
              <a:rPr lang="ru-RU" sz="1800" b="0" kern="0" spc="0" dirty="0" err="1">
                <a:solidFill>
                  <a:srgbClr val="FF0000"/>
                </a:solidFill>
                <a:latin typeface="+mn-lt"/>
              </a:rPr>
              <a:t>Математикалық</a:t>
            </a:r>
            <a:r>
              <a:rPr lang="ru-RU" sz="1800" b="0" kern="0" spc="0" dirty="0">
                <a:solidFill>
                  <a:srgbClr val="FF0000"/>
                </a:solidFill>
                <a:latin typeface="+mn-lt"/>
              </a:rPr>
              <a:t> </a:t>
            </a:r>
            <a:r>
              <a:rPr lang="ru-RU" sz="1800" b="0" kern="0" spc="0" dirty="0" err="1">
                <a:solidFill>
                  <a:srgbClr val="FF0000"/>
                </a:solidFill>
                <a:latin typeface="+mn-lt"/>
              </a:rPr>
              <a:t>әдебиетте</a:t>
            </a:r>
            <a:r>
              <a:rPr lang="ru-RU" sz="1800" b="0" kern="0" spc="0" dirty="0">
                <a:solidFill>
                  <a:srgbClr val="FF0000"/>
                </a:solidFill>
                <a:latin typeface="+mn-lt"/>
              </a:rPr>
              <a:t> </a:t>
            </a:r>
            <a:r>
              <a:rPr lang="ru-RU" sz="1800" b="0" kern="0" spc="0" dirty="0" err="1">
                <a:solidFill>
                  <a:srgbClr val="FF0000"/>
                </a:solidFill>
                <a:latin typeface="+mn-lt"/>
              </a:rPr>
              <a:t>жиі</a:t>
            </a:r>
            <a:r>
              <a:rPr lang="ru-RU" sz="1800" b="0" kern="0" spc="0" dirty="0">
                <a:solidFill>
                  <a:srgbClr val="FF0000"/>
                </a:solidFill>
                <a:latin typeface="+mn-lt"/>
              </a:rPr>
              <a:t> </a:t>
            </a:r>
            <a:r>
              <a:rPr lang="ru-RU" sz="1800" b="0" kern="0" spc="0" dirty="0" err="1">
                <a:solidFill>
                  <a:srgbClr val="FF0000"/>
                </a:solidFill>
                <a:latin typeface="+mn-lt"/>
              </a:rPr>
              <a:t>қолданылатын</a:t>
            </a:r>
            <a:r>
              <a:rPr lang="ru-RU" sz="1800" b="0" kern="0" spc="0" dirty="0">
                <a:solidFill>
                  <a:srgbClr val="FF0000"/>
                </a:solidFill>
                <a:latin typeface="+mn-lt"/>
              </a:rPr>
              <a:t> </a:t>
            </a:r>
            <a:r>
              <a:rPr lang="ru-RU" sz="1800" b="0" kern="0" spc="0" dirty="0" err="1" smtClean="0">
                <a:solidFill>
                  <a:srgbClr val="FF0000"/>
                </a:solidFill>
                <a:latin typeface="+mn-lt"/>
              </a:rPr>
              <a:t>үлестірім</a:t>
            </a:r>
            <a:r>
              <a:rPr lang="ru-RU" sz="1800" b="0" kern="0" spc="0" dirty="0" smtClean="0">
                <a:solidFill>
                  <a:srgbClr val="FF0000"/>
                </a:solidFill>
                <a:latin typeface="+mn-lt"/>
              </a:rPr>
              <a:t> </a:t>
            </a:r>
            <a:r>
              <a:rPr lang="ru-RU" sz="1800" b="0" kern="0" spc="0" dirty="0" err="1">
                <a:solidFill>
                  <a:srgbClr val="FF0000"/>
                </a:solidFill>
                <a:latin typeface="+mn-lt"/>
              </a:rPr>
              <a:t>функциясынан</a:t>
            </a:r>
            <a:r>
              <a:rPr lang="ru-RU" sz="1800" b="0" kern="0" spc="0" dirty="0">
                <a:solidFill>
                  <a:srgbClr val="FF0000"/>
                </a:solidFill>
                <a:latin typeface="+mn-lt"/>
              </a:rPr>
              <a:t> </a:t>
            </a:r>
            <a:r>
              <a:rPr lang="ru-RU" sz="1800" b="0" kern="0" spc="0" dirty="0" err="1" smtClean="0">
                <a:solidFill>
                  <a:srgbClr val="FF0000"/>
                </a:solidFill>
                <a:latin typeface="+mn-lt"/>
              </a:rPr>
              <a:t>ажырату</a:t>
            </a:r>
            <a:r>
              <a:rPr lang="ru-RU" sz="1800" b="0" kern="0" spc="0" dirty="0" smtClean="0">
                <a:solidFill>
                  <a:srgbClr val="FF0000"/>
                </a:solidFill>
                <a:latin typeface="+mn-lt"/>
              </a:rPr>
              <a:t> </a:t>
            </a:r>
            <a:r>
              <a:rPr lang="ru-RU" sz="1800" b="0" kern="0" spc="0" dirty="0" err="1">
                <a:solidFill>
                  <a:srgbClr val="FF0000"/>
                </a:solidFill>
                <a:latin typeface="+mn-lt"/>
              </a:rPr>
              <a:t>үшін</a:t>
            </a:r>
            <a:r>
              <a:rPr lang="ru-RU" sz="1800" b="0" kern="0" spc="0" dirty="0">
                <a:solidFill>
                  <a:srgbClr val="FF0000"/>
                </a:solidFill>
                <a:latin typeface="+mn-lt"/>
              </a:rPr>
              <a:t> </a:t>
            </a:r>
            <a:r>
              <a:rPr lang="ru-RU" sz="1800" b="0" kern="0" spc="0" dirty="0" err="1" smtClean="0">
                <a:solidFill>
                  <a:srgbClr val="FF0000"/>
                </a:solidFill>
                <a:latin typeface="+mn-lt"/>
              </a:rPr>
              <a:t>гидрологияда</a:t>
            </a:r>
            <a:r>
              <a:rPr lang="ru-RU" sz="1800" b="0" kern="0" spc="0" dirty="0" smtClean="0">
                <a:solidFill>
                  <a:srgbClr val="FF0000"/>
                </a:solidFill>
                <a:latin typeface="+mn-lt"/>
              </a:rPr>
              <a:t> </a:t>
            </a:r>
            <a:r>
              <a:rPr lang="ru-RU" sz="1800" b="0" kern="0" spc="0" dirty="0" err="1">
                <a:solidFill>
                  <a:srgbClr val="FF0000"/>
                </a:solidFill>
                <a:latin typeface="+mn-lt"/>
              </a:rPr>
              <a:t>бұл</a:t>
            </a:r>
            <a:r>
              <a:rPr lang="ru-RU" sz="1800" b="0" kern="0" spc="0" dirty="0">
                <a:solidFill>
                  <a:srgbClr val="FF0000"/>
                </a:solidFill>
                <a:latin typeface="+mn-lt"/>
              </a:rPr>
              <a:t> </a:t>
            </a:r>
            <a:r>
              <a:rPr lang="ru-RU" sz="1800" b="0" kern="0" spc="0" dirty="0" err="1" smtClean="0">
                <a:solidFill>
                  <a:srgbClr val="FF0000"/>
                </a:solidFill>
                <a:latin typeface="+mn-lt"/>
              </a:rPr>
              <a:t>функцияны</a:t>
            </a:r>
            <a:r>
              <a:rPr lang="ru-RU" sz="1800" b="0" kern="0" spc="0" dirty="0" smtClean="0">
                <a:solidFill>
                  <a:srgbClr val="FF0000"/>
                </a:solidFill>
                <a:latin typeface="+mn-lt"/>
              </a:rPr>
              <a:t> </a:t>
            </a:r>
            <a:r>
              <a:rPr lang="ru-RU" sz="1800" b="0" kern="0" spc="0" dirty="0" err="1" smtClean="0">
                <a:solidFill>
                  <a:srgbClr val="FF0000"/>
                </a:solidFill>
                <a:latin typeface="+mn-lt"/>
              </a:rPr>
              <a:t>қамтамасыздық</a:t>
            </a:r>
            <a:r>
              <a:rPr lang="ru-RU" sz="1800" b="0" kern="0" spc="0" dirty="0" smtClean="0">
                <a:solidFill>
                  <a:srgbClr val="FF0000"/>
                </a:solidFill>
                <a:latin typeface="+mn-lt"/>
              </a:rPr>
              <a:t> </a:t>
            </a:r>
            <a:r>
              <a:rPr lang="ru-RU" sz="1800" b="0" kern="0" spc="0" dirty="0" err="1" smtClean="0">
                <a:solidFill>
                  <a:srgbClr val="FF0000"/>
                </a:solidFill>
                <a:latin typeface="+mn-lt"/>
              </a:rPr>
              <a:t>функциясы</a:t>
            </a:r>
            <a:r>
              <a:rPr lang="ru-RU" sz="1800" b="0" kern="0" spc="0" dirty="0" smtClean="0">
                <a:solidFill>
                  <a:srgbClr val="FF0000"/>
                </a:solidFill>
                <a:latin typeface="+mn-lt"/>
              </a:rPr>
              <a:t> (</a:t>
            </a:r>
            <a:r>
              <a:rPr lang="ru-RU" sz="1800" b="0" kern="0" spc="0" dirty="0" err="1" smtClean="0">
                <a:solidFill>
                  <a:srgbClr val="FF0000"/>
                </a:solidFill>
                <a:latin typeface="+mn-lt"/>
              </a:rPr>
              <a:t>қамтамасыздық</a:t>
            </a:r>
            <a:r>
              <a:rPr lang="ru-RU" sz="1800" b="0" kern="0" spc="0" dirty="0" smtClean="0">
                <a:solidFill>
                  <a:srgbClr val="FF0000"/>
                </a:solidFill>
                <a:latin typeface="+mn-lt"/>
              </a:rPr>
              <a:t> </a:t>
            </a:r>
            <a:r>
              <a:rPr lang="ru-RU" sz="1800" b="0" kern="0" spc="0" dirty="0" err="1">
                <a:solidFill>
                  <a:srgbClr val="FF0000"/>
                </a:solidFill>
                <a:latin typeface="+mn-lt"/>
              </a:rPr>
              <a:t>қисығы</a:t>
            </a:r>
            <a:r>
              <a:rPr lang="ru-RU" sz="1800" b="0" kern="0" spc="0" dirty="0">
                <a:solidFill>
                  <a:srgbClr val="FF0000"/>
                </a:solidFill>
                <a:latin typeface="+mn-lt"/>
              </a:rPr>
              <a:t>) </a:t>
            </a:r>
            <a:r>
              <a:rPr lang="ru-RU" sz="1800" b="0" kern="0" spc="0" dirty="0" err="1">
                <a:solidFill>
                  <a:srgbClr val="FF0000"/>
                </a:solidFill>
                <a:latin typeface="+mn-lt"/>
              </a:rPr>
              <a:t>деп</a:t>
            </a:r>
            <a:r>
              <a:rPr lang="ru-RU" sz="1800" b="0" kern="0" spc="0" dirty="0">
                <a:solidFill>
                  <a:srgbClr val="FF0000"/>
                </a:solidFill>
                <a:latin typeface="+mn-lt"/>
              </a:rPr>
              <a:t> </a:t>
            </a:r>
            <a:r>
              <a:rPr lang="ru-RU" sz="1800" b="0" kern="0" spc="0" dirty="0" err="1" smtClean="0">
                <a:solidFill>
                  <a:srgbClr val="FF0000"/>
                </a:solidFill>
                <a:latin typeface="+mn-lt"/>
              </a:rPr>
              <a:t>атайды</a:t>
            </a:r>
            <a:r>
              <a:rPr lang="ru-RU" sz="1800" b="0" kern="0" spc="0" dirty="0" smtClean="0">
                <a:solidFill>
                  <a:srgbClr val="FF0000"/>
                </a:solidFill>
                <a:latin typeface="+mn-lt"/>
              </a:rPr>
              <a:t>.</a:t>
            </a:r>
          </a:p>
          <a:p>
            <a:pPr indent="520700" algn="just">
              <a:lnSpc>
                <a:spcPct val="100000"/>
              </a:lnSpc>
              <a:spcBef>
                <a:spcPts val="0"/>
              </a:spcBef>
            </a:pPr>
            <a:r>
              <a:rPr lang="ru-RU" sz="1800" b="0" kern="0" spc="0" dirty="0" err="1" smtClean="0">
                <a:solidFill>
                  <a:schemeClr val="tx2"/>
                </a:solidFill>
                <a:latin typeface="+mn-lt"/>
              </a:rPr>
              <a:t>Қамтамасыздық</a:t>
            </a:r>
            <a:r>
              <a:rPr lang="ru-RU" sz="1800" b="0" kern="0" spc="0" dirty="0" smtClean="0">
                <a:solidFill>
                  <a:schemeClr val="tx2"/>
                </a:solidFill>
                <a:latin typeface="+mn-lt"/>
              </a:rPr>
              <a:t> </a:t>
            </a:r>
            <a:r>
              <a:rPr lang="ru-RU" sz="1800" b="0" kern="0" spc="0" dirty="0" err="1">
                <a:solidFill>
                  <a:schemeClr val="tx2"/>
                </a:solidFill>
                <a:latin typeface="+mn-lt"/>
              </a:rPr>
              <a:t>қисығы</a:t>
            </a:r>
            <a:r>
              <a:rPr lang="ru-RU" sz="1800" b="0" kern="0" spc="0" dirty="0">
                <a:solidFill>
                  <a:schemeClr val="tx2"/>
                </a:solidFill>
                <a:latin typeface="+mn-lt"/>
              </a:rPr>
              <a:t> </a:t>
            </a:r>
            <a:r>
              <a:rPr lang="ru-RU" sz="1800" b="0" kern="0" spc="0" dirty="0" err="1" smtClean="0">
                <a:solidFill>
                  <a:schemeClr val="tx2"/>
                </a:solidFill>
                <a:latin typeface="+mn-lt"/>
              </a:rPr>
              <a:t>зерттеліп</a:t>
            </a:r>
            <a:r>
              <a:rPr lang="ru-RU" sz="1800" b="0" kern="0" spc="0" dirty="0" smtClean="0">
                <a:solidFill>
                  <a:schemeClr val="tx2"/>
                </a:solidFill>
                <a:latin typeface="+mn-lt"/>
              </a:rPr>
              <a:t> </a:t>
            </a:r>
            <a:r>
              <a:rPr lang="ru-RU" sz="1800" b="0" kern="0" spc="0" dirty="0" err="1" smtClean="0">
                <a:solidFill>
                  <a:schemeClr val="tx2"/>
                </a:solidFill>
                <a:latin typeface="+mn-lt"/>
              </a:rPr>
              <a:t>отырған</a:t>
            </a:r>
            <a:r>
              <a:rPr lang="ru-RU" sz="1800" b="0" kern="0" spc="0" dirty="0" smtClean="0">
                <a:solidFill>
                  <a:schemeClr val="tx2"/>
                </a:solidFill>
                <a:latin typeface="+mn-lt"/>
              </a:rPr>
              <a:t> </a:t>
            </a:r>
            <a:r>
              <a:rPr lang="ru-RU" sz="1800" b="0" kern="0" spc="0" dirty="0" err="1" smtClean="0">
                <a:solidFill>
                  <a:schemeClr val="tx2"/>
                </a:solidFill>
                <a:latin typeface="+mn-lt"/>
              </a:rPr>
              <a:t>х</a:t>
            </a:r>
            <a:r>
              <a:rPr lang="ru-RU" sz="1800" b="0" kern="0" spc="0" baseline="-25000" dirty="0" err="1" smtClean="0">
                <a:solidFill>
                  <a:schemeClr val="tx2"/>
                </a:solidFill>
                <a:latin typeface="+mn-lt"/>
              </a:rPr>
              <a:t>і</a:t>
            </a:r>
            <a:r>
              <a:rPr lang="ru-RU" sz="1800" b="0" kern="0" spc="0" dirty="0" smtClean="0">
                <a:solidFill>
                  <a:schemeClr val="tx2"/>
                </a:solidFill>
                <a:latin typeface="+mn-lt"/>
              </a:rPr>
              <a:t> </a:t>
            </a:r>
            <a:r>
              <a:rPr lang="ru-RU" sz="1800" b="0" kern="0" spc="0" dirty="0" err="1" smtClean="0">
                <a:solidFill>
                  <a:schemeClr val="tx2"/>
                </a:solidFill>
                <a:latin typeface="+mn-lt"/>
              </a:rPr>
              <a:t>сипаттамасының</a:t>
            </a:r>
            <a:r>
              <a:rPr lang="ru-RU" sz="1800" b="0" kern="0" spc="0" dirty="0" smtClean="0">
                <a:solidFill>
                  <a:schemeClr val="tx2"/>
                </a:solidFill>
                <a:latin typeface="+mn-lt"/>
              </a:rPr>
              <a:t> </a:t>
            </a:r>
            <a:r>
              <a:rPr lang="ru-RU" sz="1800" b="0" kern="0" spc="0" dirty="0" err="1">
                <a:solidFill>
                  <a:schemeClr val="tx2"/>
                </a:solidFill>
                <a:latin typeface="+mn-lt"/>
              </a:rPr>
              <a:t>қандай</a:t>
            </a:r>
            <a:r>
              <a:rPr lang="ru-RU" sz="1800" b="0" kern="0" spc="0" dirty="0">
                <a:solidFill>
                  <a:schemeClr val="tx2"/>
                </a:solidFill>
                <a:latin typeface="+mn-lt"/>
              </a:rPr>
              <a:t> да </a:t>
            </a:r>
            <a:r>
              <a:rPr lang="ru-RU" sz="1800" b="0" kern="0" spc="0" dirty="0" err="1">
                <a:solidFill>
                  <a:schemeClr val="tx2"/>
                </a:solidFill>
                <a:latin typeface="+mn-lt"/>
              </a:rPr>
              <a:t>бір</a:t>
            </a:r>
            <a:r>
              <a:rPr lang="ru-RU" sz="1800" b="0" kern="0" spc="0" dirty="0">
                <a:solidFill>
                  <a:schemeClr val="tx2"/>
                </a:solidFill>
                <a:latin typeface="+mn-lt"/>
              </a:rPr>
              <a:t> </a:t>
            </a:r>
            <a:r>
              <a:rPr lang="ru-RU" sz="1800" b="0" kern="0" spc="0" dirty="0" err="1" smtClean="0">
                <a:solidFill>
                  <a:schemeClr val="tx2"/>
                </a:solidFill>
                <a:latin typeface="+mn-lt"/>
              </a:rPr>
              <a:t>мәнінің</a:t>
            </a:r>
            <a:r>
              <a:rPr lang="ru-RU" sz="1800" b="0" kern="0" spc="0" dirty="0" smtClean="0">
                <a:solidFill>
                  <a:schemeClr val="tx2"/>
                </a:solidFill>
                <a:latin typeface="+mn-lt"/>
              </a:rPr>
              <a:t> </a:t>
            </a:r>
            <a:r>
              <a:rPr lang="ru-RU" sz="1800" b="0" kern="0" spc="0" dirty="0" err="1" smtClean="0">
                <a:solidFill>
                  <a:schemeClr val="tx2"/>
                </a:solidFill>
                <a:latin typeface="+mn-lt"/>
              </a:rPr>
              <a:t>барлық</a:t>
            </a:r>
            <a:r>
              <a:rPr lang="ru-RU" sz="1800" b="0" kern="0" spc="0" dirty="0" smtClean="0">
                <a:solidFill>
                  <a:schemeClr val="tx2"/>
                </a:solidFill>
                <a:latin typeface="+mn-lt"/>
              </a:rPr>
              <a:t> </a:t>
            </a:r>
            <a:r>
              <a:rPr lang="ru-RU" sz="1800" b="0" kern="0" spc="0" dirty="0" err="1" smtClean="0">
                <a:solidFill>
                  <a:schemeClr val="tx2"/>
                </a:solidFill>
                <a:latin typeface="+mn-lt"/>
              </a:rPr>
              <a:t>оқиға</a:t>
            </a:r>
            <a:r>
              <a:rPr lang="ru-RU" sz="1800" b="0" kern="0" spc="0" dirty="0" smtClean="0">
                <a:solidFill>
                  <a:schemeClr val="tx2"/>
                </a:solidFill>
                <a:latin typeface="+mn-lt"/>
              </a:rPr>
              <a:t> </a:t>
            </a:r>
            <a:r>
              <a:rPr lang="ru-RU" sz="1800" b="0" kern="0" spc="0" dirty="0" err="1" smtClean="0">
                <a:solidFill>
                  <a:schemeClr val="tx2"/>
                </a:solidFill>
                <a:latin typeface="+mn-lt"/>
              </a:rPr>
              <a:t>сандарынан</a:t>
            </a:r>
            <a:r>
              <a:rPr lang="ru-RU" sz="1800" b="0" kern="0" spc="0" dirty="0" smtClean="0">
                <a:solidFill>
                  <a:schemeClr val="tx2"/>
                </a:solidFill>
                <a:latin typeface="+mn-lt"/>
              </a:rPr>
              <a:t>  </a:t>
            </a:r>
            <a:r>
              <a:rPr lang="ru-RU" sz="1800" b="0" kern="0" spc="0" dirty="0">
                <a:solidFill>
                  <a:schemeClr val="tx2"/>
                </a:solidFill>
                <a:latin typeface="+mn-lt"/>
              </a:rPr>
              <a:t>(</a:t>
            </a:r>
            <a:r>
              <a:rPr lang="ru-RU" sz="1800" b="0" kern="0" spc="0" dirty="0" err="1">
                <a:solidFill>
                  <a:schemeClr val="tx2"/>
                </a:solidFill>
                <a:latin typeface="+mn-lt"/>
              </a:rPr>
              <a:t>қатар</a:t>
            </a:r>
            <a:r>
              <a:rPr lang="ru-RU" sz="1800" b="0" kern="0" spc="0" dirty="0">
                <a:solidFill>
                  <a:schemeClr val="tx2"/>
                </a:solidFill>
                <a:latin typeface="+mn-lt"/>
              </a:rPr>
              <a:t> </a:t>
            </a:r>
            <a:r>
              <a:rPr lang="ru-RU" sz="1800" b="0" kern="0" spc="0" dirty="0" err="1" smtClean="0">
                <a:solidFill>
                  <a:schemeClr val="tx2"/>
                </a:solidFill>
                <a:latin typeface="+mn-lt"/>
              </a:rPr>
              <a:t>мүшелерінен</a:t>
            </a:r>
            <a:r>
              <a:rPr lang="ru-RU" sz="1800" b="0" kern="0" spc="0" dirty="0" smtClean="0">
                <a:solidFill>
                  <a:schemeClr val="tx2"/>
                </a:solidFill>
                <a:latin typeface="+mn-lt"/>
              </a:rPr>
              <a:t>) </a:t>
            </a:r>
            <a:r>
              <a:rPr lang="ru-RU" sz="1800" b="0" kern="0" spc="0" dirty="0" err="1" smtClean="0">
                <a:solidFill>
                  <a:schemeClr val="tx2"/>
                </a:solidFill>
                <a:latin typeface="+mn-lt"/>
              </a:rPr>
              <a:t>асып</a:t>
            </a:r>
            <a:r>
              <a:rPr lang="ru-RU" sz="1800" b="0" kern="0" spc="0" dirty="0" smtClean="0">
                <a:solidFill>
                  <a:schemeClr val="tx2"/>
                </a:solidFill>
                <a:latin typeface="+mn-lt"/>
              </a:rPr>
              <a:t> </a:t>
            </a:r>
            <a:r>
              <a:rPr lang="ru-RU" sz="1800" b="0" kern="0" spc="0" dirty="0">
                <a:solidFill>
                  <a:schemeClr val="tx2"/>
                </a:solidFill>
                <a:latin typeface="+mn-lt"/>
              </a:rPr>
              <a:t>кету </a:t>
            </a:r>
            <a:r>
              <a:rPr lang="ru-RU" sz="1800" b="0" kern="0" spc="0" dirty="0" err="1">
                <a:solidFill>
                  <a:schemeClr val="tx2"/>
                </a:solidFill>
                <a:latin typeface="+mn-lt"/>
              </a:rPr>
              <a:t>ықтималдығы</a:t>
            </a:r>
            <a:r>
              <a:rPr lang="ru-RU" sz="1800" b="0" kern="0" spc="0" dirty="0">
                <a:solidFill>
                  <a:schemeClr val="tx2"/>
                </a:solidFill>
                <a:latin typeface="+mn-lt"/>
              </a:rPr>
              <a:t> </a:t>
            </a:r>
            <a:r>
              <a:rPr lang="ru-RU" sz="1800" b="0" kern="0" spc="0" dirty="0" err="1">
                <a:solidFill>
                  <a:schemeClr val="tx2"/>
                </a:solidFill>
                <a:latin typeface="+mn-lt"/>
              </a:rPr>
              <a:t>немесе</a:t>
            </a:r>
            <a:r>
              <a:rPr lang="ru-RU" sz="1800" b="0" kern="0" spc="0" dirty="0">
                <a:solidFill>
                  <a:schemeClr val="tx2"/>
                </a:solidFill>
                <a:latin typeface="+mn-lt"/>
              </a:rPr>
              <a:t> </a:t>
            </a:r>
            <a:r>
              <a:rPr lang="ru-RU" sz="1800" b="0" kern="0" spc="0" dirty="0" err="1" smtClean="0">
                <a:solidFill>
                  <a:schemeClr val="tx2"/>
                </a:solidFill>
                <a:latin typeface="+mn-lt"/>
              </a:rPr>
              <a:t>қандай</a:t>
            </a:r>
            <a:r>
              <a:rPr lang="ru-RU" sz="1800" b="0" kern="0" spc="0" dirty="0" smtClean="0">
                <a:solidFill>
                  <a:schemeClr val="tx2"/>
                </a:solidFill>
                <a:latin typeface="+mn-lt"/>
              </a:rPr>
              <a:t> </a:t>
            </a:r>
            <a:r>
              <a:rPr lang="ru-RU" sz="1800" b="0" kern="0" spc="0" dirty="0" err="1" smtClean="0">
                <a:solidFill>
                  <a:schemeClr val="tx2"/>
                </a:solidFill>
                <a:latin typeface="+mn-lt"/>
              </a:rPr>
              <a:t>қамтамасыздыққа</a:t>
            </a:r>
            <a:r>
              <a:rPr lang="ru-RU" sz="1800" b="0" kern="0" spc="0" dirty="0" smtClean="0">
                <a:solidFill>
                  <a:schemeClr val="tx2"/>
                </a:solidFill>
                <a:latin typeface="+mn-lt"/>
              </a:rPr>
              <a:t> </a:t>
            </a:r>
            <a:r>
              <a:rPr lang="ru-RU" sz="1800" b="0" kern="0" spc="0" dirty="0" err="1" smtClean="0">
                <a:solidFill>
                  <a:schemeClr val="tx2"/>
                </a:solidFill>
                <a:latin typeface="+mn-lt"/>
              </a:rPr>
              <a:t>ие</a:t>
            </a:r>
            <a:r>
              <a:rPr lang="ru-RU" sz="1800" b="0" kern="0" spc="0" dirty="0" smtClean="0">
                <a:solidFill>
                  <a:schemeClr val="tx2"/>
                </a:solidFill>
                <a:latin typeface="+mn-lt"/>
              </a:rPr>
              <a:t> </a:t>
            </a:r>
            <a:r>
              <a:rPr lang="ru-RU" sz="1800" b="0" kern="0" spc="0" dirty="0" err="1" smtClean="0">
                <a:solidFill>
                  <a:schemeClr val="tx2"/>
                </a:solidFill>
                <a:latin typeface="+mn-lt"/>
              </a:rPr>
              <a:t>болатындығын</a:t>
            </a:r>
            <a:r>
              <a:rPr lang="ru-RU" sz="1800" b="0" kern="0" spc="0" dirty="0" smtClean="0">
                <a:solidFill>
                  <a:schemeClr val="tx2"/>
                </a:solidFill>
                <a:latin typeface="+mn-lt"/>
              </a:rPr>
              <a:t> % </a:t>
            </a:r>
            <a:r>
              <a:rPr lang="ru-RU" sz="1800" b="0" kern="0" spc="0" dirty="0">
                <a:solidFill>
                  <a:schemeClr val="tx2"/>
                </a:solidFill>
                <a:latin typeface="+mn-lt"/>
              </a:rPr>
              <a:t>- бен </a:t>
            </a:r>
            <a:r>
              <a:rPr lang="ru-RU" sz="1800" b="0" kern="0" spc="0" dirty="0" err="1" smtClean="0">
                <a:solidFill>
                  <a:schemeClr val="tx2"/>
                </a:solidFill>
                <a:latin typeface="+mn-lt"/>
              </a:rPr>
              <a:t>сипаттайды</a:t>
            </a:r>
            <a:r>
              <a:rPr lang="ru-RU" sz="1800" b="0" kern="0" spc="0" dirty="0">
                <a:solidFill>
                  <a:schemeClr val="tx2"/>
                </a:solidFill>
                <a:latin typeface="+mn-lt"/>
              </a:rPr>
              <a:t>, </a:t>
            </a:r>
            <a:r>
              <a:rPr lang="ru-RU" sz="1800" b="0" kern="0" spc="0" dirty="0" err="1">
                <a:solidFill>
                  <a:schemeClr val="tx2"/>
                </a:solidFill>
                <a:latin typeface="+mn-lt"/>
              </a:rPr>
              <a:t>бірақ</a:t>
            </a:r>
            <a:r>
              <a:rPr lang="ru-RU" sz="1800" b="0" kern="0" spc="0" dirty="0">
                <a:solidFill>
                  <a:schemeClr val="tx2"/>
                </a:solidFill>
                <a:latin typeface="+mn-lt"/>
              </a:rPr>
              <a:t> </a:t>
            </a:r>
            <a:r>
              <a:rPr lang="ru-RU" sz="1800" b="0" kern="0" spc="0" dirty="0" err="1">
                <a:solidFill>
                  <a:schemeClr val="tx2"/>
                </a:solidFill>
                <a:latin typeface="+mn-lt"/>
              </a:rPr>
              <a:t>ол</a:t>
            </a:r>
            <a:r>
              <a:rPr lang="ru-RU" sz="1800" b="0" kern="0" spc="0" dirty="0">
                <a:solidFill>
                  <a:schemeClr val="tx2"/>
                </a:solidFill>
                <a:latin typeface="+mn-lt"/>
              </a:rPr>
              <a:t> </a:t>
            </a:r>
            <a:r>
              <a:rPr lang="ru-RU" sz="1800" b="0" kern="0" spc="0" dirty="0" err="1">
                <a:solidFill>
                  <a:srgbClr val="FF0000"/>
                </a:solidFill>
                <a:latin typeface="+mn-lt"/>
              </a:rPr>
              <a:t>қашан</a:t>
            </a:r>
            <a:r>
              <a:rPr lang="ru-RU" sz="1800" b="0" kern="0" spc="0" dirty="0">
                <a:solidFill>
                  <a:srgbClr val="FF0000"/>
                </a:solidFill>
                <a:latin typeface="+mn-lt"/>
              </a:rPr>
              <a:t> </a:t>
            </a:r>
            <a:r>
              <a:rPr lang="ru-RU" sz="1800" b="0" kern="0" spc="0" dirty="0" err="1">
                <a:solidFill>
                  <a:srgbClr val="FF0000"/>
                </a:solidFill>
                <a:latin typeface="+mn-lt"/>
              </a:rPr>
              <a:t>немесе</a:t>
            </a:r>
            <a:r>
              <a:rPr lang="ru-RU" sz="1800" b="0" kern="0" spc="0" dirty="0">
                <a:solidFill>
                  <a:srgbClr val="FF0000"/>
                </a:solidFill>
                <a:latin typeface="+mn-lt"/>
              </a:rPr>
              <a:t> </a:t>
            </a:r>
            <a:r>
              <a:rPr lang="ru-RU" sz="1800" b="0" kern="0" spc="0" dirty="0" err="1">
                <a:solidFill>
                  <a:srgbClr val="FF0000"/>
                </a:solidFill>
                <a:latin typeface="+mn-lt"/>
              </a:rPr>
              <a:t>қай</a:t>
            </a:r>
            <a:r>
              <a:rPr lang="ru-RU" sz="1800" b="0" kern="0" spc="0" dirty="0">
                <a:solidFill>
                  <a:srgbClr val="FF0000"/>
                </a:solidFill>
                <a:latin typeface="+mn-lt"/>
              </a:rPr>
              <a:t> </a:t>
            </a:r>
            <a:r>
              <a:rPr lang="ru-RU" sz="1800" b="0" kern="0" spc="0" dirty="0" err="1">
                <a:solidFill>
                  <a:srgbClr val="FF0000"/>
                </a:solidFill>
                <a:latin typeface="+mn-lt"/>
              </a:rPr>
              <a:t>жылы</a:t>
            </a:r>
            <a:r>
              <a:rPr lang="ru-RU" sz="1800" b="0" kern="0" spc="0" dirty="0">
                <a:solidFill>
                  <a:srgbClr val="FF0000"/>
                </a:solidFill>
                <a:latin typeface="+mn-lt"/>
              </a:rPr>
              <a:t> </a:t>
            </a:r>
            <a:r>
              <a:rPr lang="ru-RU" sz="1800" b="0" kern="0" spc="0" dirty="0" err="1" smtClean="0">
                <a:solidFill>
                  <a:srgbClr val="FF0000"/>
                </a:solidFill>
                <a:latin typeface="+mn-lt"/>
              </a:rPr>
              <a:t>қалыптасады</a:t>
            </a:r>
            <a:r>
              <a:rPr lang="ru-RU" sz="1800" b="0" kern="0" spc="0" dirty="0" smtClean="0">
                <a:solidFill>
                  <a:srgbClr val="FF0000"/>
                </a:solidFill>
                <a:latin typeface="+mn-lt"/>
              </a:rPr>
              <a:t> </a:t>
            </a:r>
            <a:r>
              <a:rPr lang="ru-RU" sz="1800" b="0" kern="0" spc="0" dirty="0" err="1">
                <a:solidFill>
                  <a:srgbClr val="FF0000"/>
                </a:solidFill>
                <a:latin typeface="+mn-lt"/>
              </a:rPr>
              <a:t>деген</a:t>
            </a:r>
            <a:r>
              <a:rPr lang="ru-RU" sz="1800" b="0" kern="0" spc="0" dirty="0">
                <a:solidFill>
                  <a:srgbClr val="FF0000"/>
                </a:solidFill>
                <a:latin typeface="+mn-lt"/>
              </a:rPr>
              <a:t> </a:t>
            </a:r>
            <a:r>
              <a:rPr lang="ru-RU" sz="1800" b="0" kern="0" spc="0" dirty="0" err="1">
                <a:solidFill>
                  <a:srgbClr val="FF0000"/>
                </a:solidFill>
                <a:latin typeface="+mn-lt"/>
              </a:rPr>
              <a:t>сұраққа</a:t>
            </a:r>
            <a:r>
              <a:rPr lang="ru-RU" sz="1800" b="0" kern="0" spc="0" dirty="0">
                <a:solidFill>
                  <a:srgbClr val="FF0000"/>
                </a:solidFill>
                <a:latin typeface="+mn-lt"/>
              </a:rPr>
              <a:t> </a:t>
            </a:r>
            <a:r>
              <a:rPr lang="ru-RU" sz="1800" b="0" kern="0" spc="0" dirty="0" err="1">
                <a:solidFill>
                  <a:srgbClr val="FF0000"/>
                </a:solidFill>
                <a:latin typeface="+mn-lt"/>
              </a:rPr>
              <a:t>жауап</a:t>
            </a:r>
            <a:r>
              <a:rPr lang="ru-RU" sz="1800" b="0" kern="0" spc="0" dirty="0">
                <a:solidFill>
                  <a:srgbClr val="FF0000"/>
                </a:solidFill>
                <a:latin typeface="+mn-lt"/>
              </a:rPr>
              <a:t> </a:t>
            </a:r>
            <a:r>
              <a:rPr lang="ru-RU" sz="1800" b="0" kern="0" spc="0" dirty="0" err="1">
                <a:solidFill>
                  <a:srgbClr val="FF0000"/>
                </a:solidFill>
                <a:latin typeface="+mn-lt"/>
              </a:rPr>
              <a:t>бермейді</a:t>
            </a:r>
            <a:r>
              <a:rPr lang="ru-RU" sz="1800" b="0" kern="0" spc="0" dirty="0" smtClean="0">
                <a:solidFill>
                  <a:schemeClr val="tx2"/>
                </a:solidFill>
                <a:latin typeface="+mn-lt"/>
              </a:rPr>
              <a:t>. </a:t>
            </a:r>
          </a:p>
        </p:txBody>
      </p:sp>
      <p:sp>
        <p:nvSpPr>
          <p:cNvPr id="2" name="Прямоугольник 1"/>
          <p:cNvSpPr/>
          <p:nvPr/>
        </p:nvSpPr>
        <p:spPr>
          <a:xfrm>
            <a:off x="4696761" y="1789368"/>
            <a:ext cx="1579278" cy="369332"/>
          </a:xfrm>
          <a:prstGeom prst="rect">
            <a:avLst/>
          </a:prstGeom>
        </p:spPr>
        <p:txBody>
          <a:bodyPr wrap="none">
            <a:spAutoFit/>
          </a:bodyPr>
          <a:lstStyle/>
          <a:p>
            <a:r>
              <a:rPr lang="kk-KZ" dirty="0">
                <a:latin typeface="Times New Roman" panose="02020603050405020304" pitchFamily="18" charset="0"/>
                <a:ea typeface="Times New Roman" panose="02020603050405020304" pitchFamily="18" charset="0"/>
              </a:rPr>
              <a:t>F(х) = Р(Х&lt;х).</a:t>
            </a:r>
            <a:endParaRPr lang="ru-RU" dirty="0"/>
          </a:p>
        </p:txBody>
      </p:sp>
    </p:spTree>
    <p:extLst>
      <p:ext uri="{BB962C8B-B14F-4D97-AF65-F5344CB8AC3E}">
        <p14:creationId xmlns:p14="http://schemas.microsoft.com/office/powerpoint/2010/main" val="370578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E6AC9832-FB01-464A-9824-61887B77997E}"/>
              </a:ext>
            </a:extLst>
          </p:cNvPr>
          <p:cNvSpPr>
            <a:spLocks noGrp="1"/>
          </p:cNvSpPr>
          <p:nvPr>
            <p:ph type="sldNum" sz="quarter" idx="33"/>
          </p:nvPr>
        </p:nvSpPr>
        <p:spPr>
          <a:xfrm>
            <a:off x="11447502" y="6401750"/>
            <a:ext cx="278418" cy="274324"/>
          </a:xfrm>
        </p:spPr>
        <p:txBody>
          <a:bodyPr rtlCol="0"/>
          <a:lstStyle/>
          <a:p>
            <a:pPr rtl="0"/>
            <a:fld id="{19B51A1E-902D-48AF-9020-955120F399B6}" type="slidenum">
              <a:rPr lang="ru-RU" smtClean="0"/>
              <a:pPr rtl="0"/>
              <a:t>9</a:t>
            </a:fld>
            <a:endParaRPr lang="ru-RU" dirty="0"/>
          </a:p>
        </p:txBody>
      </p:sp>
      <p:sp>
        <p:nvSpPr>
          <p:cNvPr id="11" name="Заголовок 1">
            <a:extLst>
              <a:ext uri="{FF2B5EF4-FFF2-40B4-BE49-F238E27FC236}">
                <a16:creationId xmlns:a16="http://schemas.microsoft.com/office/drawing/2014/main" xmlns="" id="{AEA5083B-CC27-4F1C-AD03-E3DBEC1C9E78}"/>
              </a:ext>
            </a:extLst>
          </p:cNvPr>
          <p:cNvSpPr>
            <a:spLocks noGrp="1"/>
          </p:cNvSpPr>
          <p:nvPr>
            <p:ph type="title"/>
          </p:nvPr>
        </p:nvSpPr>
        <p:spPr>
          <a:xfrm>
            <a:off x="255450" y="181214"/>
            <a:ext cx="10018913" cy="646100"/>
          </a:xfrm>
        </p:spPr>
        <p:txBody>
          <a:bodyPr rtlCol="0"/>
          <a:lstStyle/>
          <a:p>
            <a:pPr indent="457200"/>
            <a:r>
              <a:rPr lang="ru-RU" sz="2400" kern="0" spc="0" dirty="0" err="1"/>
              <a:t>Кездейсоқ</a:t>
            </a:r>
            <a:r>
              <a:rPr lang="ru-RU" sz="2400" kern="0" spc="0" dirty="0"/>
              <a:t> </a:t>
            </a:r>
            <a:r>
              <a:rPr lang="ru-RU" sz="2400" kern="0" spc="0" dirty="0" err="1"/>
              <a:t>шамалардың</a:t>
            </a:r>
            <a:r>
              <a:rPr lang="ru-RU" sz="2400" kern="0" spc="0" dirty="0"/>
              <a:t> </a:t>
            </a:r>
            <a:r>
              <a:rPr lang="ru-RU" sz="2400" kern="0" spc="0" dirty="0" err="1"/>
              <a:t>үлестірім</a:t>
            </a:r>
            <a:r>
              <a:rPr lang="ru-RU" sz="2400" kern="0" spc="0" dirty="0"/>
              <a:t> </a:t>
            </a:r>
            <a:r>
              <a:rPr lang="ru-RU" sz="2400" kern="0" spc="0" dirty="0" err="1"/>
              <a:t>функциясы</a:t>
            </a:r>
            <a:r>
              <a:rPr lang="ru-RU" sz="2400" kern="0" spc="0" dirty="0"/>
              <a:t> </a:t>
            </a:r>
            <a:r>
              <a:rPr lang="ru-RU" sz="2400" kern="0" spc="0" dirty="0" err="1"/>
              <a:t>және</a:t>
            </a:r>
            <a:r>
              <a:rPr lang="ru-RU" sz="2400" kern="0" spc="0" dirty="0"/>
              <a:t> </a:t>
            </a:r>
            <a:r>
              <a:rPr lang="ru-RU" sz="2400" kern="0" spc="0" dirty="0" err="1"/>
              <a:t>қамтамасыздығы</a:t>
            </a:r>
            <a:endParaRPr lang="ru-RU" sz="2400" kern="0" spc="0" dirty="0"/>
          </a:p>
        </p:txBody>
      </p:sp>
      <p:sp>
        <p:nvSpPr>
          <p:cNvPr id="13" name="Объект 3">
            <a:extLst>
              <a:ext uri="{FF2B5EF4-FFF2-40B4-BE49-F238E27FC236}">
                <a16:creationId xmlns:a16="http://schemas.microsoft.com/office/drawing/2014/main" xmlns="" id="{125E40B9-054F-4D79-BD17-68E71C740D01}"/>
              </a:ext>
            </a:extLst>
          </p:cNvPr>
          <p:cNvSpPr txBox="1">
            <a:spLocks/>
          </p:cNvSpPr>
          <p:nvPr/>
        </p:nvSpPr>
        <p:spPr>
          <a:xfrm>
            <a:off x="267264" y="1224755"/>
            <a:ext cx="11573693" cy="2055474"/>
          </a:xfrm>
          <a:prstGeom prst="rect">
            <a:avLst/>
          </a:prstGeom>
          <a:solidFill>
            <a:schemeClr val="bg1">
              <a:lumMod val="85000"/>
            </a:schemeClr>
          </a:solidFill>
          <a:ln w="19050">
            <a:solidFill>
              <a:schemeClr val="accent1"/>
            </a:solidFill>
          </a:ln>
        </p:spPr>
        <p:txBody>
          <a:bodyPr vert="horz" lIns="0" tIns="0" rIns="0" bIns="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spc="-150">
                <a:solidFill>
                  <a:schemeClr val="bg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indent="520700" algn="just">
              <a:lnSpc>
                <a:spcPct val="100000"/>
              </a:lnSpc>
              <a:spcBef>
                <a:spcPts val="0"/>
              </a:spcBef>
            </a:pP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шаманың</a:t>
            </a:r>
            <a:r>
              <a:rPr lang="ru-RU" sz="1800" b="0" kern="0" spc="0" dirty="0">
                <a:solidFill>
                  <a:schemeClr val="tx2"/>
                </a:solidFill>
                <a:latin typeface="+mn-lt"/>
              </a:rPr>
              <a:t> </a:t>
            </a:r>
            <a:r>
              <a:rPr lang="ru-RU" sz="1800" b="0" kern="0" spc="0" dirty="0" err="1">
                <a:solidFill>
                  <a:schemeClr val="tx2"/>
                </a:solidFill>
                <a:latin typeface="+mn-lt"/>
              </a:rPr>
              <a:t>таралу</a:t>
            </a:r>
            <a:r>
              <a:rPr lang="ru-RU" sz="1800" b="0" kern="0" spc="0" dirty="0">
                <a:solidFill>
                  <a:schemeClr val="tx2"/>
                </a:solidFill>
                <a:latin typeface="+mn-lt"/>
              </a:rPr>
              <a:t> </a:t>
            </a:r>
            <a:r>
              <a:rPr lang="ru-RU" sz="1800" b="0" kern="0" spc="0" dirty="0" err="1">
                <a:solidFill>
                  <a:schemeClr val="tx2"/>
                </a:solidFill>
                <a:latin typeface="+mn-lt"/>
              </a:rPr>
              <a:t>тығыздығын</a:t>
            </a:r>
            <a:r>
              <a:rPr lang="ru-RU" sz="1800" b="0" kern="0" spc="0" dirty="0">
                <a:solidFill>
                  <a:schemeClr val="tx2"/>
                </a:solidFill>
                <a:latin typeface="+mn-lt"/>
              </a:rPr>
              <a:t> </a:t>
            </a:r>
            <a:r>
              <a:rPr lang="ru-RU" sz="1800" b="0" kern="0" spc="0" dirty="0" err="1">
                <a:solidFill>
                  <a:schemeClr val="tx2"/>
                </a:solidFill>
                <a:latin typeface="+mn-lt"/>
              </a:rPr>
              <a:t>бейнелейтін</a:t>
            </a:r>
            <a:r>
              <a:rPr lang="ru-RU" sz="1800" b="0" kern="0" spc="0" dirty="0">
                <a:solidFill>
                  <a:schemeClr val="tx2"/>
                </a:solidFill>
                <a:latin typeface="+mn-lt"/>
              </a:rPr>
              <a:t> </a:t>
            </a:r>
            <a:r>
              <a:rPr lang="ru-RU" sz="1800" b="0" kern="0" spc="0" dirty="0" err="1">
                <a:solidFill>
                  <a:schemeClr val="tx2"/>
                </a:solidFill>
                <a:latin typeface="+mn-lt"/>
              </a:rPr>
              <a:t>қисық</a:t>
            </a:r>
            <a:r>
              <a:rPr lang="ru-RU" sz="1800" b="0" kern="0" spc="0" dirty="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қисығы</a:t>
            </a:r>
            <a:r>
              <a:rPr lang="ru-RU" sz="1800" b="0" kern="0" spc="0" dirty="0">
                <a:solidFill>
                  <a:schemeClr val="tx2"/>
                </a:solidFill>
                <a:latin typeface="+mn-lt"/>
              </a:rPr>
              <a:t> </a:t>
            </a:r>
            <a:r>
              <a:rPr lang="ru-RU" sz="1800" b="0" kern="0" spc="0" dirty="0" err="1">
                <a:solidFill>
                  <a:schemeClr val="tx2"/>
                </a:solidFill>
                <a:latin typeface="+mn-lt"/>
              </a:rPr>
              <a:t>деп</a:t>
            </a:r>
            <a:r>
              <a:rPr lang="ru-RU" sz="1800" b="0" kern="0" spc="0" dirty="0">
                <a:solidFill>
                  <a:schemeClr val="tx2"/>
                </a:solidFill>
                <a:latin typeface="+mn-lt"/>
              </a:rPr>
              <a:t> </a:t>
            </a:r>
            <a:r>
              <a:rPr lang="ru-RU" sz="1800" b="0" kern="0" spc="0" dirty="0" err="1">
                <a:solidFill>
                  <a:schemeClr val="tx2"/>
                </a:solidFill>
                <a:latin typeface="+mn-lt"/>
              </a:rPr>
              <a:t>аталады</a:t>
            </a:r>
            <a:r>
              <a:rPr lang="ru-RU"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тығыздығы</a:t>
            </a:r>
            <a:r>
              <a:rPr lang="ru-RU"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a:t>
            </a:r>
            <a:r>
              <a:rPr lang="ru-RU" sz="1800" b="0" kern="0" spc="0" dirty="0">
                <a:solidFill>
                  <a:schemeClr val="tx2"/>
                </a:solidFill>
                <a:latin typeface="+mn-lt"/>
              </a:rPr>
              <a:t> </a:t>
            </a:r>
            <a:r>
              <a:rPr lang="ru-RU" sz="1800" b="0" kern="0" spc="0" dirty="0" err="1" smtClean="0">
                <a:solidFill>
                  <a:schemeClr val="tx2"/>
                </a:solidFill>
                <a:latin typeface="+mn-lt"/>
              </a:rPr>
              <a:t>сияқты</a:t>
            </a:r>
            <a:r>
              <a:rPr lang="ru-RU"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smtClean="0">
                <a:solidFill>
                  <a:schemeClr val="tx2"/>
                </a:solidFill>
                <a:latin typeface="+mn-lt"/>
              </a:rPr>
              <a:t>заңының</a:t>
            </a:r>
            <a:r>
              <a:rPr lang="ru-RU" sz="1800" b="0" kern="0" spc="0" dirty="0" smtClean="0">
                <a:solidFill>
                  <a:schemeClr val="tx2"/>
                </a:solidFill>
                <a:latin typeface="+mn-lt"/>
              </a:rPr>
              <a:t> </a:t>
            </a:r>
            <a:r>
              <a:rPr lang="ru-RU" sz="1800" b="0" kern="0" spc="0" dirty="0" err="1">
                <a:solidFill>
                  <a:schemeClr val="tx2"/>
                </a:solidFill>
                <a:latin typeface="+mn-lt"/>
              </a:rPr>
              <a:t>бір</a:t>
            </a:r>
            <a:r>
              <a:rPr lang="ru-RU" sz="1800" b="0" kern="0" spc="0" dirty="0">
                <a:solidFill>
                  <a:schemeClr val="tx2"/>
                </a:solidFill>
                <a:latin typeface="+mn-lt"/>
              </a:rPr>
              <a:t> </a:t>
            </a:r>
            <a:r>
              <a:rPr lang="ru-RU" sz="1800" b="0" kern="0" spc="0" dirty="0" err="1" smtClean="0">
                <a:solidFill>
                  <a:schemeClr val="tx2"/>
                </a:solidFill>
                <a:latin typeface="+mn-lt"/>
              </a:rPr>
              <a:t>формасы</a:t>
            </a:r>
            <a:r>
              <a:rPr lang="ru-RU" sz="1800" b="0" kern="0" spc="0" dirty="0" smtClean="0">
                <a:solidFill>
                  <a:schemeClr val="tx2"/>
                </a:solidFill>
                <a:latin typeface="+mn-lt"/>
              </a:rPr>
              <a:t> </a:t>
            </a:r>
            <a:r>
              <a:rPr lang="ru-RU" sz="1800" b="0" kern="0" spc="0" dirty="0" err="1" smtClean="0">
                <a:solidFill>
                  <a:schemeClr val="tx2"/>
                </a:solidFill>
                <a:latin typeface="+mn-lt"/>
              </a:rPr>
              <a:t>болып</a:t>
            </a:r>
            <a:r>
              <a:rPr lang="ru-RU" sz="1800" b="0" kern="0" spc="0" dirty="0" smtClean="0">
                <a:solidFill>
                  <a:schemeClr val="tx2"/>
                </a:solidFill>
                <a:latin typeface="+mn-lt"/>
              </a:rPr>
              <a:t> </a:t>
            </a:r>
            <a:r>
              <a:rPr lang="ru-RU" sz="1800" b="0" kern="0" spc="0" dirty="0" err="1" smtClean="0">
                <a:solidFill>
                  <a:schemeClr val="tx2"/>
                </a:solidFill>
                <a:latin typeface="+mn-lt"/>
              </a:rPr>
              <a:t>табылады</a:t>
            </a:r>
            <a:r>
              <a:rPr lang="ru-RU" sz="1800" b="0" kern="0" spc="0" dirty="0" smtClean="0">
                <a:solidFill>
                  <a:schemeClr val="tx2"/>
                </a:solidFill>
                <a:latin typeface="+mn-lt"/>
              </a:rPr>
              <a:t>. </a:t>
            </a:r>
            <a:r>
              <a:rPr lang="ru-RU" sz="1800" b="0" kern="0" spc="0" dirty="0" err="1" smtClean="0">
                <a:solidFill>
                  <a:schemeClr val="tx2"/>
                </a:solidFill>
                <a:latin typeface="+mn-lt"/>
              </a:rPr>
              <a:t>Үлестірім</a:t>
            </a:r>
            <a:r>
              <a:rPr lang="ru-RU" sz="1800" b="0" kern="0" spc="0" dirty="0" smtClean="0">
                <a:solidFill>
                  <a:schemeClr val="tx2"/>
                </a:solidFill>
                <a:latin typeface="+mn-lt"/>
              </a:rPr>
              <a:t> </a:t>
            </a:r>
            <a:r>
              <a:rPr lang="ru-RU" sz="1800" b="0" kern="0" spc="0" dirty="0" err="1">
                <a:solidFill>
                  <a:schemeClr val="tx2"/>
                </a:solidFill>
                <a:latin typeface="+mn-lt"/>
              </a:rPr>
              <a:t>функциясынан</a:t>
            </a:r>
            <a:r>
              <a:rPr lang="ru-RU" sz="1800" b="0" kern="0" spc="0" dirty="0">
                <a:solidFill>
                  <a:schemeClr val="tx2"/>
                </a:solidFill>
                <a:latin typeface="+mn-lt"/>
              </a:rPr>
              <a:t> </a:t>
            </a:r>
            <a:r>
              <a:rPr lang="ru-RU" sz="1800" b="0" kern="0" spc="0" dirty="0" err="1">
                <a:solidFill>
                  <a:schemeClr val="tx2"/>
                </a:solidFill>
                <a:latin typeface="+mn-lt"/>
              </a:rPr>
              <a:t>айырмашылығы</a:t>
            </a:r>
            <a:r>
              <a:rPr lang="ru-RU" sz="1800" b="0" kern="0" spc="0" dirty="0">
                <a:solidFill>
                  <a:schemeClr val="tx2"/>
                </a:solidFill>
                <a:latin typeface="+mn-lt"/>
              </a:rPr>
              <a:t>, </a:t>
            </a:r>
            <a:r>
              <a:rPr lang="ru-RU" sz="1800" b="0" kern="0" spc="0" dirty="0" err="1">
                <a:solidFill>
                  <a:schemeClr val="tx2"/>
                </a:solidFill>
                <a:latin typeface="+mn-lt"/>
              </a:rPr>
              <a:t>бұл</a:t>
            </a:r>
            <a:r>
              <a:rPr lang="ru-RU" sz="1800" b="0" kern="0" spc="0" dirty="0">
                <a:solidFill>
                  <a:schemeClr val="tx2"/>
                </a:solidFill>
                <a:latin typeface="+mn-lt"/>
              </a:rPr>
              <a:t> форма </a:t>
            </a:r>
            <a:r>
              <a:rPr lang="ru-RU" sz="1800" b="0" kern="0" spc="0" dirty="0" err="1">
                <a:solidFill>
                  <a:schemeClr val="tx2"/>
                </a:solidFill>
                <a:latin typeface="+mn-lt"/>
              </a:rPr>
              <a:t>әмбебап</a:t>
            </a:r>
            <a:r>
              <a:rPr lang="ru-RU" sz="1800" b="0" kern="0" spc="0" dirty="0">
                <a:solidFill>
                  <a:schemeClr val="tx2"/>
                </a:solidFill>
                <a:latin typeface="+mn-lt"/>
              </a:rPr>
              <a:t> </a:t>
            </a:r>
            <a:r>
              <a:rPr lang="ru-RU" sz="1800" b="0" kern="0" spc="0" dirty="0" err="1">
                <a:solidFill>
                  <a:schemeClr val="tx2"/>
                </a:solidFill>
                <a:latin typeface="+mn-lt"/>
              </a:rPr>
              <a:t>емес</a:t>
            </a:r>
            <a:r>
              <a:rPr lang="ru-RU" sz="1800" b="0" kern="0" spc="0" dirty="0">
                <a:solidFill>
                  <a:schemeClr val="tx2"/>
                </a:solidFill>
                <a:latin typeface="+mn-lt"/>
              </a:rPr>
              <a:t>, </a:t>
            </a:r>
            <a:r>
              <a:rPr lang="ru-RU" sz="1800" b="0" kern="0" spc="0" dirty="0" err="1">
                <a:solidFill>
                  <a:schemeClr val="tx2"/>
                </a:solidFill>
                <a:latin typeface="+mn-lt"/>
              </a:rPr>
              <a:t>ол</a:t>
            </a:r>
            <a:r>
              <a:rPr lang="ru-RU" sz="1800" b="0" kern="0" spc="0" dirty="0">
                <a:solidFill>
                  <a:schemeClr val="tx2"/>
                </a:solidFill>
                <a:latin typeface="+mn-lt"/>
              </a:rPr>
              <a:t> тек </a:t>
            </a:r>
            <a:r>
              <a:rPr lang="ru-RU" sz="1800" b="0" kern="0" spc="0" dirty="0" err="1">
                <a:solidFill>
                  <a:schemeClr val="tx2"/>
                </a:solidFill>
                <a:latin typeface="+mn-lt"/>
              </a:rPr>
              <a:t>үздіксіз</a:t>
            </a:r>
            <a:r>
              <a:rPr lang="ru-RU" sz="1800" b="0" kern="0" spc="0" dirty="0">
                <a:solidFill>
                  <a:schemeClr val="tx2"/>
                </a:solidFill>
                <a:latin typeface="+mn-lt"/>
              </a:rPr>
              <a:t> </a:t>
            </a:r>
            <a:r>
              <a:rPr lang="ru-RU" sz="1800" b="0" kern="0" spc="0" dirty="0" err="1">
                <a:solidFill>
                  <a:schemeClr val="tx2"/>
                </a:solidFill>
                <a:latin typeface="+mn-lt"/>
              </a:rPr>
              <a:t>кездейсоқ</a:t>
            </a:r>
            <a:r>
              <a:rPr lang="ru-RU" sz="1800" b="0" kern="0" spc="0" dirty="0">
                <a:solidFill>
                  <a:schemeClr val="tx2"/>
                </a:solidFill>
                <a:latin typeface="+mn-lt"/>
              </a:rPr>
              <a:t> </a:t>
            </a:r>
            <a:r>
              <a:rPr lang="ru-RU" sz="1800" b="0" kern="0" spc="0" dirty="0" err="1">
                <a:solidFill>
                  <a:schemeClr val="tx2"/>
                </a:solidFill>
                <a:latin typeface="+mn-lt"/>
              </a:rPr>
              <a:t>шамалар</a:t>
            </a:r>
            <a:r>
              <a:rPr lang="ru-RU" sz="1800" b="0" kern="0" spc="0" dirty="0">
                <a:solidFill>
                  <a:schemeClr val="tx2"/>
                </a:solidFill>
                <a:latin typeface="+mn-lt"/>
              </a:rPr>
              <a:t> </a:t>
            </a:r>
            <a:r>
              <a:rPr lang="ru-RU" sz="1800" b="0" kern="0" spc="0" dirty="0" err="1">
                <a:solidFill>
                  <a:schemeClr val="tx2"/>
                </a:solidFill>
                <a:latin typeface="+mn-lt"/>
              </a:rPr>
              <a:t>үшін</a:t>
            </a:r>
            <a:r>
              <a:rPr lang="ru-RU" sz="1800" b="0" kern="0" spc="0" dirty="0">
                <a:solidFill>
                  <a:schemeClr val="tx2"/>
                </a:solidFill>
                <a:latin typeface="+mn-lt"/>
              </a:rPr>
              <a:t> </a:t>
            </a:r>
            <a:r>
              <a:rPr lang="ru-RU" sz="1800" b="0" kern="0" spc="0" dirty="0" err="1" smtClean="0">
                <a:solidFill>
                  <a:schemeClr val="tx2"/>
                </a:solidFill>
                <a:latin typeface="+mn-lt"/>
              </a:rPr>
              <a:t>қолданылады</a:t>
            </a:r>
            <a:r>
              <a:rPr lang="ru-RU" sz="1800" b="0" kern="0" spc="0" dirty="0" smtClean="0">
                <a:solidFill>
                  <a:schemeClr val="tx2"/>
                </a:solidFill>
                <a:latin typeface="+mn-lt"/>
              </a:rPr>
              <a:t>.</a:t>
            </a:r>
          </a:p>
          <a:p>
            <a:pPr indent="520700" algn="just">
              <a:lnSpc>
                <a:spcPct val="100000"/>
              </a:lnSpc>
              <a:spcBef>
                <a:spcPts val="0"/>
              </a:spcBef>
            </a:pPr>
            <a:r>
              <a:rPr lang="kk-KZ" sz="1800" b="0" kern="0" spc="0" dirty="0" smtClean="0">
                <a:solidFill>
                  <a:schemeClr val="tx2"/>
                </a:solidFill>
                <a:latin typeface="+mn-lt"/>
              </a:rPr>
              <a:t>Үлестірім </a:t>
            </a:r>
            <a:r>
              <a:rPr lang="kk-KZ" sz="1800" b="0" kern="0" spc="0" dirty="0">
                <a:solidFill>
                  <a:schemeClr val="tx2"/>
                </a:solidFill>
                <a:latin typeface="+mn-lt"/>
              </a:rPr>
              <a:t>қисығын эксперименттік мәліметтер негізінде алуға болады. </a:t>
            </a:r>
            <a:r>
              <a:rPr lang="kk-KZ" sz="1800" b="0" kern="0" spc="0" dirty="0" smtClean="0">
                <a:solidFill>
                  <a:schemeClr val="tx2"/>
                </a:solidFill>
                <a:latin typeface="+mn-lt"/>
              </a:rPr>
              <a:t>Мысалы, үлестірім </a:t>
            </a:r>
            <a:r>
              <a:rPr lang="kk-KZ" sz="1800" b="0" kern="0" spc="0" dirty="0">
                <a:solidFill>
                  <a:schemeClr val="tx2"/>
                </a:solidFill>
                <a:latin typeface="+mn-lt"/>
              </a:rPr>
              <a:t>гистограммасы немесе үздіксіз кездейсоқ шамалардың салыстырмалы жиіліктерінің графигі (жиілігі), бақылаулар саны артып, интервал мөлшері азайған сайын, </a:t>
            </a:r>
            <a:r>
              <a:rPr lang="kk-KZ" sz="1800" b="0" kern="0" spc="0" dirty="0" smtClean="0">
                <a:solidFill>
                  <a:schemeClr val="tx2"/>
                </a:solidFill>
                <a:latin typeface="+mn-lt"/>
              </a:rPr>
              <a:t>қандай да бір жайпақталған қисыққа </a:t>
            </a:r>
            <a:r>
              <a:rPr lang="kk-KZ" sz="1800" b="0" kern="0" spc="0" dirty="0">
                <a:solidFill>
                  <a:schemeClr val="tx2"/>
                </a:solidFill>
                <a:latin typeface="+mn-lt"/>
              </a:rPr>
              <a:t>жақындайды</a:t>
            </a:r>
            <a:r>
              <a:rPr lang="kk-KZ" sz="1800" b="0" kern="0" spc="0" dirty="0" smtClean="0">
                <a:solidFill>
                  <a:schemeClr val="tx2"/>
                </a:solidFill>
                <a:latin typeface="+mn-lt"/>
              </a:rPr>
              <a:t>. Бұл </a:t>
            </a:r>
            <a:r>
              <a:rPr lang="kk-KZ" sz="1800" b="0" kern="0" spc="0" dirty="0">
                <a:solidFill>
                  <a:schemeClr val="tx2"/>
                </a:solidFill>
                <a:latin typeface="+mn-lt"/>
              </a:rPr>
              <a:t>қисық қарастырылып отырған белгінің </a:t>
            </a:r>
            <a:r>
              <a:rPr lang="kk-KZ" sz="1800" b="0" kern="0" spc="0" dirty="0" smtClean="0">
                <a:solidFill>
                  <a:schemeClr val="tx2"/>
                </a:solidFill>
                <a:latin typeface="+mn-lt"/>
              </a:rPr>
              <a:t>үлестірім </a:t>
            </a:r>
            <a:r>
              <a:rPr lang="kk-KZ" sz="1800" b="0" kern="0" spc="0" dirty="0">
                <a:solidFill>
                  <a:schemeClr val="tx2"/>
                </a:solidFill>
                <a:latin typeface="+mn-lt"/>
              </a:rPr>
              <a:t>қисығы деп аталады, ал </a:t>
            </a:r>
            <a:r>
              <a:rPr lang="en-US" sz="1800" b="0" kern="0" spc="0" dirty="0" smtClean="0">
                <a:solidFill>
                  <a:schemeClr val="tx2"/>
                </a:solidFill>
                <a:latin typeface="+mn-lt"/>
              </a:rPr>
              <a:t>f(</a:t>
            </a:r>
            <a:r>
              <a:rPr lang="kk-KZ" sz="1800" b="0" kern="0" spc="0" dirty="0" smtClean="0">
                <a:solidFill>
                  <a:schemeClr val="tx2"/>
                </a:solidFill>
                <a:latin typeface="+mn-lt"/>
              </a:rPr>
              <a:t>х</a:t>
            </a:r>
            <a:r>
              <a:rPr lang="en-US" sz="1800" b="0" kern="0" spc="0" dirty="0" smtClean="0">
                <a:solidFill>
                  <a:schemeClr val="tx2"/>
                </a:solidFill>
                <a:latin typeface="+mn-lt"/>
              </a:rPr>
              <a:t>) </a:t>
            </a:r>
            <a:r>
              <a:rPr lang="kk-KZ" sz="1800" b="0" kern="0" spc="0" dirty="0">
                <a:solidFill>
                  <a:schemeClr val="tx2"/>
                </a:solidFill>
                <a:latin typeface="+mn-lt"/>
              </a:rPr>
              <a:t>функциясы оның </a:t>
            </a:r>
            <a:r>
              <a:rPr lang="kk-KZ" sz="1800" b="0" kern="0" spc="0" dirty="0" smtClean="0">
                <a:solidFill>
                  <a:schemeClr val="tx2"/>
                </a:solidFill>
                <a:latin typeface="+mn-lt"/>
              </a:rPr>
              <a:t>үлестірім </a:t>
            </a:r>
            <a:r>
              <a:rPr lang="kk-KZ" sz="1800" b="0" kern="0" spc="0" dirty="0">
                <a:solidFill>
                  <a:schemeClr val="tx2"/>
                </a:solidFill>
                <a:latin typeface="+mn-lt"/>
              </a:rPr>
              <a:t>тығыздығы деп аталады</a:t>
            </a:r>
            <a:r>
              <a:rPr lang="kk-KZ" sz="1800" b="0" kern="0" spc="0" dirty="0" smtClean="0">
                <a:solidFill>
                  <a:schemeClr val="tx2"/>
                </a:solidFill>
                <a:latin typeface="+mn-lt"/>
              </a:rPr>
              <a:t>.</a:t>
            </a:r>
          </a:p>
          <a:p>
            <a:pPr indent="520700" algn="just">
              <a:lnSpc>
                <a:spcPct val="100000"/>
              </a:lnSpc>
              <a:spcBef>
                <a:spcPts val="0"/>
              </a:spcBef>
            </a:pPr>
            <a:endParaRPr lang="kk-KZ" sz="1800" b="0" kern="0" spc="0" dirty="0">
              <a:solidFill>
                <a:schemeClr val="tx2"/>
              </a:solidFill>
              <a:latin typeface="+mn-lt"/>
            </a:endParaRPr>
          </a:p>
        </p:txBody>
      </p:sp>
      <p:graphicFrame>
        <p:nvGraphicFramePr>
          <p:cNvPr id="12" name="Схема 11"/>
          <p:cNvGraphicFramePr/>
          <p:nvPr>
            <p:extLst>
              <p:ext uri="{D42A27DB-BD31-4B8C-83A1-F6EECF244321}">
                <p14:modId xmlns:p14="http://schemas.microsoft.com/office/powerpoint/2010/main" val="2819816869"/>
              </p:ext>
            </p:extLst>
          </p:nvPr>
        </p:nvGraphicFramePr>
        <p:xfrm>
          <a:off x="320392" y="3381829"/>
          <a:ext cx="11405528" cy="25835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530940161"/>
              </p:ext>
            </p:extLst>
          </p:nvPr>
        </p:nvGraphicFramePr>
        <p:xfrm>
          <a:off x="5531028" y="4716710"/>
          <a:ext cx="1046163" cy="596900"/>
        </p:xfrm>
        <a:graphic>
          <a:graphicData uri="http://schemas.openxmlformats.org/presentationml/2006/ole">
            <mc:AlternateContent xmlns:mc="http://schemas.openxmlformats.org/markup-compatibility/2006">
              <mc:Choice xmlns:v="urn:schemas-microsoft-com:vml" Requires="v">
                <p:oleObj spid="_x0000_s6150" name="Уравнение" r:id="rId9" imgW="825480" imgH="469800" progId="Equation.3">
                  <p:embed/>
                </p:oleObj>
              </mc:Choice>
              <mc:Fallback>
                <p:oleObj name="Уравнение" r:id="rId9" imgW="825480" imgH="469800" progId="Equation.3">
                  <p:embed/>
                  <p:pic>
                    <p:nvPicPr>
                      <p:cNvPr id="0" name=""/>
                      <p:cNvPicPr/>
                      <p:nvPr/>
                    </p:nvPicPr>
                    <p:blipFill>
                      <a:blip r:embed="rId10"/>
                      <a:stretch>
                        <a:fillRect/>
                      </a:stretch>
                    </p:blipFill>
                    <p:spPr>
                      <a:xfrm>
                        <a:off x="5531028" y="4716710"/>
                        <a:ext cx="1046163" cy="596900"/>
                      </a:xfrm>
                      <a:prstGeom prst="rect">
                        <a:avLst/>
                      </a:prstGeom>
                    </p:spPr>
                  </p:pic>
                </p:oleObj>
              </mc:Fallback>
            </mc:AlternateContent>
          </a:graphicData>
        </a:graphic>
      </p:graphicFrame>
    </p:spTree>
    <p:extLst>
      <p:ext uri="{BB962C8B-B14F-4D97-AF65-F5344CB8AC3E}">
        <p14:creationId xmlns:p14="http://schemas.microsoft.com/office/powerpoint/2010/main" val="282347554"/>
      </p:ext>
    </p:extLst>
  </p:cSld>
  <p:clrMapOvr>
    <a:masterClrMapping/>
  </p:clrMapOvr>
</p:sld>
</file>

<file path=ppt/theme/theme1.xml><?xml version="1.0" encoding="utf-8"?>
<a:theme xmlns:a="http://schemas.openxmlformats.org/drawingml/2006/main" name="Тема Office">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Custom 154">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6561_TF16411245.potx" id="{773883C8-4131-4ECF-9E3C-74DD0B29E0A1}" vid="{18BBA691-B286-47C1-88FF-3C6BA8E7AA8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8A784AD-7888-482C-A72A-80D306396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B61CFE-D4DA-4753-A9A5-D482B9609A35}">
  <ds:schemaRefs>
    <ds:schemaRef ds:uri="fb0879af-3eba-417a-a55a-ffe6dcd6ca77"/>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6dc4bcd6-49db-4c07-9060-8acfc67cef9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Презентация в минималистичных цветах</Template>
  <TotalTime>0</TotalTime>
  <Words>1273</Words>
  <Application>Microsoft Office PowerPoint</Application>
  <PresentationFormat>Широкоэкранный</PresentationFormat>
  <Paragraphs>121</Paragraphs>
  <Slides>12</Slides>
  <Notes>12</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12</vt:i4>
      </vt:variant>
    </vt:vector>
  </HeadingPairs>
  <TitlesOfParts>
    <vt:vector size="20" baseType="lpstr">
      <vt:lpstr>Arial</vt:lpstr>
      <vt:lpstr>Calibri</vt:lpstr>
      <vt:lpstr>Corbel</vt:lpstr>
      <vt:lpstr>Times New Roman</vt:lpstr>
      <vt:lpstr>Wingdings</vt:lpstr>
      <vt:lpstr>Тема Office</vt:lpstr>
      <vt:lpstr>Msxml2.SAXXMLReader.5.0</vt:lpstr>
      <vt:lpstr>Microsoft Equation 3.0</vt:lpstr>
      <vt:lpstr>Кездейсоқ шамалар және олардың үлестірім заңдары</vt:lpstr>
      <vt:lpstr>Дәрістің қысқаша мазмұны</vt:lpstr>
      <vt:lpstr>Гидрологиялық есептеулер мен зерттеулердегі статистикалық тәсілдер</vt:lpstr>
      <vt:lpstr>Кездейсоқ шамаларың Үлестірім қатары</vt:lpstr>
      <vt:lpstr>Кездейсоқ шамаларың Үлестірім қатары</vt:lpstr>
      <vt:lpstr>Кездейсоқ шамалардың үлестірім функциясы және қамтамасыздығы</vt:lpstr>
      <vt:lpstr>Кездейсоқ шамалардың үлестірім функциясы және қамтамасыздығы</vt:lpstr>
      <vt:lpstr>Кездейсоқ шамалардың үлестірім функциясы және қамтамасыздығы</vt:lpstr>
      <vt:lpstr>Кездейсоқ шамалардың үлестірім функциясы және қамтамасыздығы</vt:lpstr>
      <vt:lpstr>Кездейсоқ шамалардың үлестірім функциясы және қамтамасыздығы</vt:lpstr>
      <vt:lpstr>Кездейсоқ шамалардың үлестірім функциясы және қамтамасыздығы</vt:lpstr>
      <vt:lpstr>Назарларыңызға рахмет</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2021-01-26T10:11:13Z</dcterms:created>
  <dcterms:modified xsi:type="dcterms:W3CDTF">2021-01-26T20:57:35Z</dcterms:modified>
</cp:coreProperties>
</file>