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40"/>
  </p:notesMasterIdLst>
  <p:sldIdLst>
    <p:sldId id="256" r:id="rId2"/>
    <p:sldId id="279" r:id="rId3"/>
    <p:sldId id="257" r:id="rId4"/>
    <p:sldId id="286" r:id="rId5"/>
    <p:sldId id="284" r:id="rId6"/>
    <p:sldId id="285" r:id="rId7"/>
    <p:sldId id="297" r:id="rId8"/>
    <p:sldId id="258" r:id="rId9"/>
    <p:sldId id="289" r:id="rId10"/>
    <p:sldId id="259" r:id="rId11"/>
    <p:sldId id="290" r:id="rId12"/>
    <p:sldId id="260" r:id="rId13"/>
    <p:sldId id="291" r:id="rId14"/>
    <p:sldId id="261" r:id="rId15"/>
    <p:sldId id="262" r:id="rId16"/>
    <p:sldId id="263" r:id="rId17"/>
    <p:sldId id="282" r:id="rId18"/>
    <p:sldId id="264" r:id="rId19"/>
    <p:sldId id="294" r:id="rId20"/>
    <p:sldId id="295" r:id="rId21"/>
    <p:sldId id="296" r:id="rId22"/>
    <p:sldId id="265" r:id="rId23"/>
    <p:sldId id="266" r:id="rId24"/>
    <p:sldId id="267" r:id="rId25"/>
    <p:sldId id="268" r:id="rId26"/>
    <p:sldId id="269" r:id="rId27"/>
    <p:sldId id="292" r:id="rId28"/>
    <p:sldId id="293" r:id="rId29"/>
    <p:sldId id="283" r:id="rId30"/>
    <p:sldId id="270" r:id="rId31"/>
    <p:sldId id="271" r:id="rId32"/>
    <p:sldId id="287" r:id="rId33"/>
    <p:sldId id="272" r:id="rId34"/>
    <p:sldId id="273" r:id="rId35"/>
    <p:sldId id="274" r:id="rId36"/>
    <p:sldId id="276" r:id="rId37"/>
    <p:sldId id="278" r:id="rId38"/>
    <p:sldId id="280" r:id="rId3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F5B3ED-3EBD-4199-9A66-D7768C067B9E}" v="4" dt="2024-11-26T05:30:32.5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476" autoAdjust="0"/>
  </p:normalViewPr>
  <p:slideViewPr>
    <p:cSldViewPr snapToGrid="0">
      <p:cViewPr varScale="1">
        <p:scale>
          <a:sx n="51" d="100"/>
          <a:sy n="51" d="100"/>
        </p:scale>
        <p:origin x="1648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idana Karibayeva" userId="4b469565f635107c" providerId="LiveId" clId="{2AF5B3ED-3EBD-4199-9A66-D7768C067B9E}"/>
    <pc:docChg chg="custSel addSld delSld modSld sldOrd">
      <pc:chgData name="Aidana Karibayeva" userId="4b469565f635107c" providerId="LiveId" clId="{2AF5B3ED-3EBD-4199-9A66-D7768C067B9E}" dt="2024-11-26T05:31:51.326" v="378" actId="5793"/>
      <pc:docMkLst>
        <pc:docMk/>
      </pc:docMkLst>
      <pc:sldChg chg="modSp mod">
        <pc:chgData name="Aidana Karibayeva" userId="4b469565f635107c" providerId="LiveId" clId="{2AF5B3ED-3EBD-4199-9A66-D7768C067B9E}" dt="2024-11-25T16:30:27.940" v="321" actId="6549"/>
        <pc:sldMkLst>
          <pc:docMk/>
          <pc:sldMk cId="0" sldId="256"/>
        </pc:sldMkLst>
        <pc:spChg chg="mod">
          <ac:chgData name="Aidana Karibayeva" userId="4b469565f635107c" providerId="LiveId" clId="{2AF5B3ED-3EBD-4199-9A66-D7768C067B9E}" dt="2024-11-25T16:30:27.940" v="321" actId="6549"/>
          <ac:spMkLst>
            <pc:docMk/>
            <pc:sldMk cId="0" sldId="256"/>
            <ac:spMk id="3" creationId="{B295D7CF-4AC1-45E9-BAF8-645B230C1C94}"/>
          </ac:spMkLst>
        </pc:spChg>
      </pc:sldChg>
      <pc:sldChg chg="modSp">
        <pc:chgData name="Aidana Karibayeva" userId="4b469565f635107c" providerId="LiveId" clId="{2AF5B3ED-3EBD-4199-9A66-D7768C067B9E}" dt="2024-11-25T16:18:07.016" v="306" actId="20577"/>
        <pc:sldMkLst>
          <pc:docMk/>
          <pc:sldMk cId="0" sldId="257"/>
        </pc:sldMkLst>
        <pc:spChg chg="mod">
          <ac:chgData name="Aidana Karibayeva" userId="4b469565f635107c" providerId="LiveId" clId="{2AF5B3ED-3EBD-4199-9A66-D7768C067B9E}" dt="2024-11-25T16:18:07.016" v="306" actId="20577"/>
          <ac:spMkLst>
            <pc:docMk/>
            <pc:sldMk cId="0" sldId="257"/>
            <ac:spMk id="36" creationId="{00000000-0000-0000-0000-000000000000}"/>
          </ac:spMkLst>
        </pc:spChg>
      </pc:sldChg>
      <pc:sldChg chg="ord">
        <pc:chgData name="Aidana Karibayeva" userId="4b469565f635107c" providerId="LiveId" clId="{2AF5B3ED-3EBD-4199-9A66-D7768C067B9E}" dt="2024-11-15T10:46:02.622" v="42"/>
        <pc:sldMkLst>
          <pc:docMk/>
          <pc:sldMk cId="0" sldId="258"/>
        </pc:sldMkLst>
      </pc:sldChg>
      <pc:sldChg chg="ord modNotesTx">
        <pc:chgData name="Aidana Karibayeva" userId="4b469565f635107c" providerId="LiveId" clId="{2AF5B3ED-3EBD-4199-9A66-D7768C067B9E}" dt="2024-11-26T05:30:15.228" v="359" actId="6549"/>
        <pc:sldMkLst>
          <pc:docMk/>
          <pc:sldMk cId="1686570498" sldId="279"/>
        </pc:sldMkLst>
      </pc:sldChg>
      <pc:sldChg chg="modNotesTx">
        <pc:chgData name="Aidana Karibayeva" userId="4b469565f635107c" providerId="LiveId" clId="{2AF5B3ED-3EBD-4199-9A66-D7768C067B9E}" dt="2024-11-26T05:31:51.326" v="378" actId="5793"/>
        <pc:sldMkLst>
          <pc:docMk/>
          <pc:sldMk cId="1822436924" sldId="280"/>
        </pc:sldMkLst>
      </pc:sldChg>
      <pc:sldChg chg="modSp new mod modNotesTx">
        <pc:chgData name="Aidana Karibayeva" userId="4b469565f635107c" providerId="LiveId" clId="{2AF5B3ED-3EBD-4199-9A66-D7768C067B9E}" dt="2024-11-26T05:30:25.958" v="360" actId="6549"/>
        <pc:sldMkLst>
          <pc:docMk/>
          <pc:sldMk cId="2467197417" sldId="284"/>
        </pc:sldMkLst>
        <pc:spChg chg="mod">
          <ac:chgData name="Aidana Karibayeva" userId="4b469565f635107c" providerId="LiveId" clId="{2AF5B3ED-3EBD-4199-9A66-D7768C067B9E}" dt="2024-11-15T10:33:07.925" v="2" actId="255"/>
          <ac:spMkLst>
            <pc:docMk/>
            <pc:sldMk cId="2467197417" sldId="284"/>
            <ac:spMk id="2" creationId="{C0E01A50-9599-3B59-F009-46C6C5CCCEBC}"/>
          </ac:spMkLst>
        </pc:spChg>
        <pc:spChg chg="mod">
          <ac:chgData name="Aidana Karibayeva" userId="4b469565f635107c" providerId="LiveId" clId="{2AF5B3ED-3EBD-4199-9A66-D7768C067B9E}" dt="2024-11-25T16:31:05.465" v="333" actId="255"/>
          <ac:spMkLst>
            <pc:docMk/>
            <pc:sldMk cId="2467197417" sldId="284"/>
            <ac:spMk id="3" creationId="{F6D5CCEE-B5AA-9524-CF06-96ABC442C09E}"/>
          </ac:spMkLst>
        </pc:spChg>
      </pc:sldChg>
      <pc:sldChg chg="modSp new mod modNotesTx">
        <pc:chgData name="Aidana Karibayeva" userId="4b469565f635107c" providerId="LiveId" clId="{2AF5B3ED-3EBD-4199-9A66-D7768C067B9E}" dt="2024-11-25T16:32:47.594" v="337"/>
        <pc:sldMkLst>
          <pc:docMk/>
          <pc:sldMk cId="401257691" sldId="285"/>
        </pc:sldMkLst>
        <pc:spChg chg="mod">
          <ac:chgData name="Aidana Karibayeva" userId="4b469565f635107c" providerId="LiveId" clId="{2AF5B3ED-3EBD-4199-9A66-D7768C067B9E}" dt="2024-11-15T10:46:45.965" v="57" actId="5793"/>
          <ac:spMkLst>
            <pc:docMk/>
            <pc:sldMk cId="401257691" sldId="285"/>
            <ac:spMk id="3" creationId="{FCB5B57F-0F5B-67EE-3950-9BACD18EA465}"/>
          </ac:spMkLst>
        </pc:spChg>
      </pc:sldChg>
      <pc:sldChg chg="modSp new mod ord">
        <pc:chgData name="Aidana Karibayeva" userId="4b469565f635107c" providerId="LiveId" clId="{2AF5B3ED-3EBD-4199-9A66-D7768C067B9E}" dt="2024-11-22T11:24:04.825" v="151"/>
        <pc:sldMkLst>
          <pc:docMk/>
          <pc:sldMk cId="2342363996" sldId="286"/>
        </pc:sldMkLst>
        <pc:spChg chg="mod">
          <ac:chgData name="Aidana Karibayeva" userId="4b469565f635107c" providerId="LiveId" clId="{2AF5B3ED-3EBD-4199-9A66-D7768C067B9E}" dt="2024-11-22T11:20:33.821" v="132" actId="20577"/>
          <ac:spMkLst>
            <pc:docMk/>
            <pc:sldMk cId="2342363996" sldId="286"/>
            <ac:spMk id="3" creationId="{8034AE62-C45F-1041-055C-EB58CD477489}"/>
          </ac:spMkLst>
        </pc:spChg>
      </pc:sldChg>
      <pc:sldChg chg="modSp new mod ord">
        <pc:chgData name="Aidana Karibayeva" userId="4b469565f635107c" providerId="LiveId" clId="{2AF5B3ED-3EBD-4199-9A66-D7768C067B9E}" dt="2024-11-22T11:23:45.822" v="149"/>
        <pc:sldMkLst>
          <pc:docMk/>
          <pc:sldMk cId="3949007453" sldId="287"/>
        </pc:sldMkLst>
        <pc:spChg chg="mod">
          <ac:chgData name="Aidana Karibayeva" userId="4b469565f635107c" providerId="LiveId" clId="{2AF5B3ED-3EBD-4199-9A66-D7768C067B9E}" dt="2024-11-22T11:22:32.056" v="146" actId="20577"/>
          <ac:spMkLst>
            <pc:docMk/>
            <pc:sldMk cId="3949007453" sldId="287"/>
            <ac:spMk id="2" creationId="{1321ECAB-7393-1525-FF81-139E3232BA27}"/>
          </ac:spMkLst>
        </pc:spChg>
        <pc:spChg chg="mod">
          <ac:chgData name="Aidana Karibayeva" userId="4b469565f635107c" providerId="LiveId" clId="{2AF5B3ED-3EBD-4199-9A66-D7768C067B9E}" dt="2024-11-22T11:22:13.611" v="141" actId="20577"/>
          <ac:spMkLst>
            <pc:docMk/>
            <pc:sldMk cId="3949007453" sldId="287"/>
            <ac:spMk id="3" creationId="{4FFDA9BD-5487-1551-6C5E-89F5373CA909}"/>
          </ac:spMkLst>
        </pc:spChg>
      </pc:sldChg>
      <pc:sldChg chg="new del">
        <pc:chgData name="Aidana Karibayeva" userId="4b469565f635107c" providerId="LiveId" clId="{2AF5B3ED-3EBD-4199-9A66-D7768C067B9E}" dt="2024-11-25T17:15:32.342" v="358" actId="47"/>
        <pc:sldMkLst>
          <pc:docMk/>
          <pc:sldMk cId="4079882717" sldId="288"/>
        </pc:sldMkLst>
      </pc:sldChg>
      <pc:sldChg chg="modSp new mod ord">
        <pc:chgData name="Aidana Karibayeva" userId="4b469565f635107c" providerId="LiveId" clId="{2AF5B3ED-3EBD-4199-9A66-D7768C067B9E}" dt="2024-11-25T16:34:18.615" v="339"/>
        <pc:sldMkLst>
          <pc:docMk/>
          <pc:sldMk cId="959112112" sldId="289"/>
        </pc:sldMkLst>
        <pc:spChg chg="mod">
          <ac:chgData name="Aidana Karibayeva" userId="4b469565f635107c" providerId="LiveId" clId="{2AF5B3ED-3EBD-4199-9A66-D7768C067B9E}" dt="2024-11-22T12:09:03.016" v="176" actId="20577"/>
          <ac:spMkLst>
            <pc:docMk/>
            <pc:sldMk cId="959112112" sldId="289"/>
            <ac:spMk id="2" creationId="{DE138F74-EA8B-B8EB-861B-B0617968C9CD}"/>
          </ac:spMkLst>
        </pc:spChg>
        <pc:spChg chg="mod">
          <ac:chgData name="Aidana Karibayeva" userId="4b469565f635107c" providerId="LiveId" clId="{2AF5B3ED-3EBD-4199-9A66-D7768C067B9E}" dt="2024-11-22T12:08:51.392" v="157" actId="255"/>
          <ac:spMkLst>
            <pc:docMk/>
            <pc:sldMk cId="959112112" sldId="289"/>
            <ac:spMk id="3" creationId="{122B4F97-76AF-8C10-2153-287831AA54B1}"/>
          </ac:spMkLst>
        </pc:spChg>
      </pc:sldChg>
      <pc:sldChg chg="modSp new mod ord">
        <pc:chgData name="Aidana Karibayeva" userId="4b469565f635107c" providerId="LiveId" clId="{2AF5B3ED-3EBD-4199-9A66-D7768C067B9E}" dt="2024-11-25T16:34:48.145" v="346" actId="20577"/>
        <pc:sldMkLst>
          <pc:docMk/>
          <pc:sldMk cId="830634362" sldId="290"/>
        </pc:sldMkLst>
        <pc:spChg chg="mod">
          <ac:chgData name="Aidana Karibayeva" userId="4b469565f635107c" providerId="LiveId" clId="{2AF5B3ED-3EBD-4199-9A66-D7768C067B9E}" dt="2024-11-22T12:10:54.964" v="201" actId="20577"/>
          <ac:spMkLst>
            <pc:docMk/>
            <pc:sldMk cId="830634362" sldId="290"/>
            <ac:spMk id="2" creationId="{5DEA6249-ECEC-8D93-CDDC-4B011BB9DDE0}"/>
          </ac:spMkLst>
        </pc:spChg>
        <pc:spChg chg="mod">
          <ac:chgData name="Aidana Karibayeva" userId="4b469565f635107c" providerId="LiveId" clId="{2AF5B3ED-3EBD-4199-9A66-D7768C067B9E}" dt="2024-11-25T16:34:48.145" v="346" actId="20577"/>
          <ac:spMkLst>
            <pc:docMk/>
            <pc:sldMk cId="830634362" sldId="290"/>
            <ac:spMk id="3" creationId="{E509596D-355E-EC3C-763A-822C628DD41B}"/>
          </ac:spMkLst>
        </pc:spChg>
      </pc:sldChg>
      <pc:sldChg chg="modSp new mod ord">
        <pc:chgData name="Aidana Karibayeva" userId="4b469565f635107c" providerId="LiveId" clId="{2AF5B3ED-3EBD-4199-9A66-D7768C067B9E}" dt="2024-11-25T16:35:16.665" v="348"/>
        <pc:sldMkLst>
          <pc:docMk/>
          <pc:sldMk cId="466445880" sldId="291"/>
        </pc:sldMkLst>
        <pc:spChg chg="mod">
          <ac:chgData name="Aidana Karibayeva" userId="4b469565f635107c" providerId="LiveId" clId="{2AF5B3ED-3EBD-4199-9A66-D7768C067B9E}" dt="2024-11-22T12:13:14.988" v="207"/>
          <ac:spMkLst>
            <pc:docMk/>
            <pc:sldMk cId="466445880" sldId="291"/>
            <ac:spMk id="2" creationId="{8B2ED0A8-F087-1C90-321C-65628578A46B}"/>
          </ac:spMkLst>
        </pc:spChg>
        <pc:spChg chg="mod">
          <ac:chgData name="Aidana Karibayeva" userId="4b469565f635107c" providerId="LiveId" clId="{2AF5B3ED-3EBD-4199-9A66-D7768C067B9E}" dt="2024-11-22T12:12:59.247" v="206" actId="123"/>
          <ac:spMkLst>
            <pc:docMk/>
            <pc:sldMk cId="466445880" sldId="291"/>
            <ac:spMk id="3" creationId="{1D3FC54C-E7F1-A2CC-F116-A394D9B84C84}"/>
          </ac:spMkLst>
        </pc:spChg>
      </pc:sldChg>
      <pc:sldChg chg="modSp new mod">
        <pc:chgData name="Aidana Karibayeva" userId="4b469565f635107c" providerId="LiveId" clId="{2AF5B3ED-3EBD-4199-9A66-D7768C067B9E}" dt="2024-11-22T12:16:45.281" v="242" actId="20577"/>
        <pc:sldMkLst>
          <pc:docMk/>
          <pc:sldMk cId="3276003285" sldId="292"/>
        </pc:sldMkLst>
        <pc:spChg chg="mod">
          <ac:chgData name="Aidana Karibayeva" userId="4b469565f635107c" providerId="LiveId" clId="{2AF5B3ED-3EBD-4199-9A66-D7768C067B9E}" dt="2024-11-22T12:16:45.281" v="242" actId="20577"/>
          <ac:spMkLst>
            <pc:docMk/>
            <pc:sldMk cId="3276003285" sldId="292"/>
            <ac:spMk id="3" creationId="{6150A40C-AB28-BB5E-7643-12E995916F0E}"/>
          </ac:spMkLst>
        </pc:spChg>
      </pc:sldChg>
      <pc:sldChg chg="modSp new mod">
        <pc:chgData name="Aidana Karibayeva" userId="4b469565f635107c" providerId="LiveId" clId="{2AF5B3ED-3EBD-4199-9A66-D7768C067B9E}" dt="2024-11-22T12:25:35.500" v="261" actId="20577"/>
        <pc:sldMkLst>
          <pc:docMk/>
          <pc:sldMk cId="2222801594" sldId="293"/>
        </pc:sldMkLst>
        <pc:spChg chg="mod">
          <ac:chgData name="Aidana Karibayeva" userId="4b469565f635107c" providerId="LiveId" clId="{2AF5B3ED-3EBD-4199-9A66-D7768C067B9E}" dt="2024-11-22T12:25:35.500" v="261" actId="20577"/>
          <ac:spMkLst>
            <pc:docMk/>
            <pc:sldMk cId="2222801594" sldId="293"/>
            <ac:spMk id="3" creationId="{352199DE-4EEC-94C9-80AA-187713E42B20}"/>
          </ac:spMkLst>
        </pc:spChg>
      </pc:sldChg>
      <pc:sldChg chg="modSp new mod">
        <pc:chgData name="Aidana Karibayeva" userId="4b469565f635107c" providerId="LiveId" clId="{2AF5B3ED-3EBD-4199-9A66-D7768C067B9E}" dt="2024-11-25T17:12:56.253" v="357"/>
        <pc:sldMkLst>
          <pc:docMk/>
          <pc:sldMk cId="463213524" sldId="294"/>
        </pc:sldMkLst>
        <pc:spChg chg="mod">
          <ac:chgData name="Aidana Karibayeva" userId="4b469565f635107c" providerId="LiveId" clId="{2AF5B3ED-3EBD-4199-9A66-D7768C067B9E}" dt="2024-11-25T17:12:56.253" v="357"/>
          <ac:spMkLst>
            <pc:docMk/>
            <pc:sldMk cId="463213524" sldId="294"/>
            <ac:spMk id="3" creationId="{CFECF2F8-E9AB-A195-D0DC-1009AC238476}"/>
          </ac:spMkLst>
        </pc:spChg>
      </pc:sldChg>
      <pc:sldChg chg="modSp new mod">
        <pc:chgData name="Aidana Karibayeva" userId="4b469565f635107c" providerId="LiveId" clId="{2AF5B3ED-3EBD-4199-9A66-D7768C067B9E}" dt="2024-11-22T12:41:52.301" v="300" actId="20577"/>
        <pc:sldMkLst>
          <pc:docMk/>
          <pc:sldMk cId="2943906746" sldId="295"/>
        </pc:sldMkLst>
        <pc:spChg chg="mod">
          <ac:chgData name="Aidana Karibayeva" userId="4b469565f635107c" providerId="LiveId" clId="{2AF5B3ED-3EBD-4199-9A66-D7768C067B9E}" dt="2024-11-22T12:41:52.301" v="300" actId="20577"/>
          <ac:spMkLst>
            <pc:docMk/>
            <pc:sldMk cId="2943906746" sldId="295"/>
            <ac:spMk id="3" creationId="{645CCB4F-A487-C82C-5556-6A4C8B0C9923}"/>
          </ac:spMkLst>
        </pc:spChg>
      </pc:sldChg>
      <pc:sldChg chg="modSp new mod">
        <pc:chgData name="Aidana Karibayeva" userId="4b469565f635107c" providerId="LiveId" clId="{2AF5B3ED-3EBD-4199-9A66-D7768C067B9E}" dt="2024-11-22T12:44:30.956" v="305" actId="255"/>
        <pc:sldMkLst>
          <pc:docMk/>
          <pc:sldMk cId="4122936103" sldId="296"/>
        </pc:sldMkLst>
        <pc:spChg chg="mod">
          <ac:chgData name="Aidana Karibayeva" userId="4b469565f635107c" providerId="LiveId" clId="{2AF5B3ED-3EBD-4199-9A66-D7768C067B9E}" dt="2024-11-22T12:44:30.956" v="305" actId="255"/>
          <ac:spMkLst>
            <pc:docMk/>
            <pc:sldMk cId="4122936103" sldId="296"/>
            <ac:spMk id="3" creationId="{159E5BE0-F45B-B09A-A7F4-269720D78642}"/>
          </ac:spMkLst>
        </pc:spChg>
      </pc:sldChg>
      <pc:sldChg chg="delSp modSp new mod">
        <pc:chgData name="Aidana Karibayeva" userId="4b469565f635107c" providerId="LiveId" clId="{2AF5B3ED-3EBD-4199-9A66-D7768C067B9E}" dt="2024-11-26T05:31:39.854" v="376" actId="20577"/>
        <pc:sldMkLst>
          <pc:docMk/>
          <pc:sldMk cId="601095411" sldId="297"/>
        </pc:sldMkLst>
        <pc:spChg chg="del">
          <ac:chgData name="Aidana Karibayeva" userId="4b469565f635107c" providerId="LiveId" clId="{2AF5B3ED-3EBD-4199-9A66-D7768C067B9E}" dt="2024-11-26T05:30:57.370" v="367" actId="478"/>
          <ac:spMkLst>
            <pc:docMk/>
            <pc:sldMk cId="601095411" sldId="297"/>
            <ac:spMk id="2" creationId="{4E69E222-DF0F-6A79-B3D8-34BE67DB073C}"/>
          </ac:spMkLst>
        </pc:spChg>
        <pc:spChg chg="mod">
          <ac:chgData name="Aidana Karibayeva" userId="4b469565f635107c" providerId="LiveId" clId="{2AF5B3ED-3EBD-4199-9A66-D7768C067B9E}" dt="2024-11-26T05:31:39.854" v="376" actId="20577"/>
          <ac:spMkLst>
            <pc:docMk/>
            <pc:sldMk cId="601095411" sldId="297"/>
            <ac:spMk id="3" creationId="{F14CBD49-92DF-CB76-910E-54B8EC31078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6751264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062150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109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323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layout with centered title and subtitle placeholders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295D7CF-4AC1-45E9-BAF8-645B230C1C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225346"/>
          </a:xfrm>
        </p:spPr>
        <p:txBody>
          <a:bodyPr/>
          <a:lstStyle/>
          <a:p>
            <a:r>
              <a:rPr lang="kk-KZ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Курсорлармен жұмыс </a:t>
            </a:r>
            <a:endParaRPr lang="ru-KZ" sz="3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>
            <a:spLocks noGrp="1"/>
          </p:cNvSpPr>
          <p:nvPr>
            <p:ph type="title"/>
          </p:nvPr>
        </p:nvSpPr>
        <p:spPr>
          <a:xfrm>
            <a:off x="395287" y="188912"/>
            <a:ext cx="8229600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en-US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Т-SQL 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с</a:t>
            </a:r>
            <a:r>
              <a:rPr lang="en-US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тати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калық </a:t>
            </a:r>
            <a:r>
              <a:rPr lang="en-US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лар</a:t>
            </a:r>
            <a:endParaRPr dirty="0"/>
          </a:p>
        </p:txBody>
      </p:sp>
      <p:sp>
        <p:nvSpPr>
          <p:cNvPr id="55" name="Google Shape;55;p7"/>
          <p:cNvSpPr txBox="1"/>
          <p:nvPr/>
        </p:nvSpPr>
        <p:spPr>
          <a:xfrm>
            <a:off x="1547812" y="1844675"/>
            <a:ext cx="6553200" cy="64135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 открытии курсора устанавливаются блокировки на все строки, включаемые в набор</a:t>
            </a:r>
            <a:endParaRPr/>
          </a:p>
        </p:txBody>
      </p:sp>
      <p:sp>
        <p:nvSpPr>
          <p:cNvPr id="56" name="Google Shape;56;p7"/>
          <p:cNvSpPr txBox="1"/>
          <p:nvPr/>
        </p:nvSpPr>
        <p:spPr>
          <a:xfrm>
            <a:off x="395287" y="680244"/>
            <a:ext cx="8640762" cy="48714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rgbClr val="FF3300"/>
              </a:buClr>
              <a:buSzPts val="2000"/>
            </a:pPr>
            <a:r>
              <a:rPr lang="en-US" sz="2000" b="1" i="0" u="none" strike="noStrike" cap="none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Стати</a:t>
            </a:r>
            <a:r>
              <a:rPr lang="kk-KZ" sz="2000" b="1" i="0" u="none" strike="noStrike" cap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калық</a:t>
            </a:r>
            <a:r>
              <a:rPr lang="en-US" sz="2000" b="1" i="0" u="none" strike="noStrike" cap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2000" b="1" i="0" u="none" strike="noStrike" cap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лар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tempbd</a:t>
            </a:r>
            <a:r>
              <a:rPr lang="kk-KZ" sz="2000" b="1" dirty="0">
                <a:solidFill>
                  <a:schemeClr val="dk1"/>
                </a:solidFill>
              </a:rPr>
              <a:t> жүйелік мәліметтер қорында орналастырылған, сұраныс бойынша кестеден таңдалынған жолдар көшірмесі.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endParaRPr lang="kk-KZ"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endParaRPr lang="kk-KZ"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endParaRPr lang="kk-KZ" sz="20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endParaRPr lang="kk-KZ"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endParaRPr lang="kk-KZ" sz="20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endParaRPr lang="kk-KZ"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endParaRPr lang="kk-KZ" sz="20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endParaRPr lang="kk-KZ" sz="20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endParaRPr lang="kk-KZ" sz="2000" b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dirty="0"/>
          </a:p>
        </p:txBody>
      </p:sp>
      <p:sp>
        <p:nvSpPr>
          <p:cNvPr id="57" name="Google Shape;57;p7"/>
          <p:cNvSpPr txBox="1"/>
          <p:nvPr/>
        </p:nvSpPr>
        <p:spPr>
          <a:xfrm>
            <a:off x="1547812" y="2708275"/>
            <a:ext cx="6624637" cy="64135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1800"/>
            </a:pPr>
            <a:r>
              <a:rPr lang="ru-RU" sz="1800" b="1" dirty="0" err="1">
                <a:solidFill>
                  <a:schemeClr val="dk1"/>
                </a:solidFill>
              </a:rPr>
              <a:t>Басқа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пайдаланушылар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курсордың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таңдалған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жолдарына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енгізген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өзгерістер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курсорда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көрсетілмейді</a:t>
            </a:r>
            <a:endParaRPr dirty="0"/>
          </a:p>
        </p:txBody>
      </p:sp>
      <p:sp>
        <p:nvSpPr>
          <p:cNvPr id="58" name="Google Shape;58;p7"/>
          <p:cNvSpPr txBox="1"/>
          <p:nvPr/>
        </p:nvSpPr>
        <p:spPr>
          <a:xfrm>
            <a:off x="1547812" y="3573462"/>
            <a:ext cx="6624637" cy="64135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1800"/>
            </a:pPr>
            <a:r>
              <a:rPr lang="ru-RU" sz="1800" b="1" dirty="0" err="1">
                <a:solidFill>
                  <a:schemeClr val="dk1"/>
                </a:solidFill>
              </a:rPr>
              <a:t>Курсорға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өзгертулер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енгізу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мүмкін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емес</a:t>
            </a:r>
            <a:r>
              <a:rPr lang="ru-RU" sz="1800" b="1" dirty="0">
                <a:solidFill>
                  <a:schemeClr val="dk1"/>
                </a:solidFill>
              </a:rPr>
              <a:t>, </a:t>
            </a:r>
            <a:r>
              <a:rPr lang="ru-RU" sz="1800" b="1" dirty="0" err="1">
                <a:solidFill>
                  <a:schemeClr val="dk1"/>
                </a:solidFill>
              </a:rPr>
              <a:t>ол</a:t>
            </a:r>
            <a:r>
              <a:rPr lang="ru-RU" sz="1800" b="1" dirty="0">
                <a:solidFill>
                  <a:schemeClr val="dk1"/>
                </a:solidFill>
              </a:rPr>
              <a:t> тек «</a:t>
            </a:r>
            <a:r>
              <a:rPr lang="ru-RU" sz="1800" b="1" dirty="0" err="1">
                <a:solidFill>
                  <a:schemeClr val="dk1"/>
                </a:solidFill>
              </a:rPr>
              <a:t>оқу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режимінде</a:t>
            </a:r>
            <a:r>
              <a:rPr lang="ru-RU" sz="1800" b="1" dirty="0">
                <a:solidFill>
                  <a:schemeClr val="dk1"/>
                </a:solidFill>
              </a:rPr>
              <a:t>» </a:t>
            </a:r>
            <a:r>
              <a:rPr lang="ru-RU" sz="1800" b="1" dirty="0" err="1">
                <a:solidFill>
                  <a:schemeClr val="dk1"/>
                </a:solidFill>
              </a:rPr>
              <a:t>оқылады</a:t>
            </a:r>
            <a:endParaRPr dirty="0"/>
          </a:p>
        </p:txBody>
      </p:sp>
      <p:sp>
        <p:nvSpPr>
          <p:cNvPr id="7" name="Google Shape;57;p7">
            <a:extLst>
              <a:ext uri="{FF2B5EF4-FFF2-40B4-BE49-F238E27FC236}">
                <a16:creationId xmlns:a16="http://schemas.microsoft.com/office/drawing/2014/main" id="{36143B7C-2DE8-48C8-8FF1-2D5AE6D34C87}"/>
              </a:ext>
            </a:extLst>
          </p:cNvPr>
          <p:cNvSpPr txBox="1"/>
          <p:nvPr/>
        </p:nvSpPr>
        <p:spPr>
          <a:xfrm>
            <a:off x="1547812" y="1844675"/>
            <a:ext cx="6624637" cy="64135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ts val="1800"/>
            </a:pPr>
            <a:r>
              <a:rPr lang="ru-RU" b="1" dirty="0">
                <a:solidFill>
                  <a:schemeClr val="dk1"/>
                </a:solidFill>
              </a:rPr>
              <a:t>Курсор </a:t>
            </a:r>
            <a:r>
              <a:rPr lang="ru-RU" b="1" dirty="0" err="1">
                <a:solidFill>
                  <a:schemeClr val="dk1"/>
                </a:solidFill>
              </a:rPr>
              <a:t>ашылғанда</a:t>
            </a:r>
            <a:r>
              <a:rPr lang="ru-RU" b="1" dirty="0">
                <a:solidFill>
                  <a:schemeClr val="dk1"/>
                </a:solidFill>
              </a:rPr>
              <a:t>, </a:t>
            </a:r>
            <a:r>
              <a:rPr lang="ru-RU" b="1" dirty="0" err="1">
                <a:solidFill>
                  <a:schemeClr val="dk1"/>
                </a:solidFill>
              </a:rPr>
              <a:t>жинаққа</a:t>
            </a:r>
            <a:r>
              <a:rPr lang="ru-RU" b="1" dirty="0">
                <a:solidFill>
                  <a:schemeClr val="dk1"/>
                </a:solidFill>
              </a:rPr>
              <a:t>(набор) </a:t>
            </a:r>
            <a:r>
              <a:rPr lang="ru-RU" b="1" dirty="0" err="1">
                <a:solidFill>
                  <a:schemeClr val="dk1"/>
                </a:solidFill>
              </a:rPr>
              <a:t>кіретін</a:t>
            </a:r>
            <a:r>
              <a:rPr lang="ru-RU" b="1" dirty="0">
                <a:solidFill>
                  <a:schemeClr val="dk1"/>
                </a:solidFill>
              </a:rPr>
              <a:t> </a:t>
            </a:r>
            <a:r>
              <a:rPr lang="ru-RU" b="1" dirty="0" err="1">
                <a:solidFill>
                  <a:schemeClr val="dk1"/>
                </a:solidFill>
              </a:rPr>
              <a:t>барлық</a:t>
            </a:r>
            <a:r>
              <a:rPr lang="ru-RU" b="1" dirty="0">
                <a:solidFill>
                  <a:schemeClr val="dk1"/>
                </a:solidFill>
              </a:rPr>
              <a:t> </a:t>
            </a:r>
            <a:r>
              <a:rPr lang="ru-RU" b="1" dirty="0" err="1">
                <a:solidFill>
                  <a:schemeClr val="dk1"/>
                </a:solidFill>
              </a:rPr>
              <a:t>жолдарға</a:t>
            </a:r>
            <a:r>
              <a:rPr lang="ru-RU" b="1" dirty="0">
                <a:solidFill>
                  <a:schemeClr val="dk1"/>
                </a:solidFill>
              </a:rPr>
              <a:t> </a:t>
            </a:r>
            <a:r>
              <a:rPr lang="ru-RU" b="1" dirty="0" err="1">
                <a:solidFill>
                  <a:schemeClr val="dk1"/>
                </a:solidFill>
              </a:rPr>
              <a:t>бұғаттау</a:t>
            </a:r>
            <a:r>
              <a:rPr lang="ru-RU" b="1" dirty="0">
                <a:solidFill>
                  <a:schemeClr val="dk1"/>
                </a:solidFill>
              </a:rPr>
              <a:t>(блокировка) </a:t>
            </a:r>
            <a:r>
              <a:rPr lang="ru-RU" b="1" dirty="0" err="1">
                <a:solidFill>
                  <a:schemeClr val="dk1"/>
                </a:solidFill>
              </a:rPr>
              <a:t>орнатылады</a:t>
            </a:r>
            <a:endParaRPr lang="ru-RU" dirty="0"/>
          </a:p>
          <a:p>
            <a:pPr lvl="0">
              <a:buClr>
                <a:schemeClr val="dk1"/>
              </a:buClr>
              <a:buSzPts val="1800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A6249-ECEC-8D93-CDDC-4B011BB9D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 err="1"/>
              <a:t>Динамикалы</a:t>
            </a:r>
            <a:r>
              <a:rPr lang="kk-KZ" dirty="0"/>
              <a:t>қ курсор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09596D-355E-EC3C-763A-822C628DD4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sz="2200" dirty="0" err="1"/>
              <a:t>Динамикалық</a:t>
            </a:r>
            <a:r>
              <a:rPr lang="ru-RU" sz="2200" dirty="0"/>
              <a:t> курсор </a:t>
            </a:r>
            <a:r>
              <a:rPr lang="ru-RU" sz="2200" dirty="0" err="1"/>
              <a:t>деректерді</a:t>
            </a:r>
            <a:r>
              <a:rPr lang="ru-RU" sz="2200" dirty="0"/>
              <a:t> </a:t>
            </a:r>
            <a:r>
              <a:rPr lang="ru-RU" sz="2200" dirty="0" err="1"/>
              <a:t>қалдырады</a:t>
            </a:r>
            <a:r>
              <a:rPr lang="ru-RU" sz="2200" dirty="0"/>
              <a:t>, </a:t>
            </a:r>
            <a:r>
              <a:rPr lang="ru-RU" sz="2200" dirty="0" err="1"/>
              <a:t>бірақ</a:t>
            </a:r>
            <a:r>
              <a:rPr lang="ru-RU" sz="2200" dirty="0"/>
              <a:t> 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dirty="0" err="1"/>
              <a:t>үшін</a:t>
            </a:r>
            <a:r>
              <a:rPr lang="ru-RU" sz="2200" dirty="0"/>
              <a:t> </a:t>
            </a:r>
            <a:r>
              <a:rPr lang="ru-RU" sz="2200" dirty="0" err="1"/>
              <a:t>желі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бағдарламалық</a:t>
            </a:r>
            <a:r>
              <a:rPr lang="ru-RU" sz="2200" dirty="0"/>
              <a:t> </a:t>
            </a:r>
            <a:r>
              <a:rPr lang="ru-RU" sz="2200" dirty="0" err="1"/>
              <a:t>құрал</a:t>
            </a:r>
            <a:r>
              <a:rPr lang="ru-RU" sz="2200" dirty="0"/>
              <a:t> </a:t>
            </a:r>
            <a:r>
              <a:rPr lang="ru-RU" sz="2200" dirty="0" err="1"/>
              <a:t>ресурстары</a:t>
            </a:r>
            <a:r>
              <a:rPr lang="ru-RU" sz="2200" dirty="0"/>
              <a:t> </a:t>
            </a:r>
            <a:r>
              <a:rPr lang="ru-RU" sz="2200" dirty="0" err="1"/>
              <a:t>қажет</a:t>
            </a:r>
            <a:r>
              <a:rPr lang="ru-RU" sz="2200" dirty="0"/>
              <a:t>. </a:t>
            </a:r>
            <a:r>
              <a:rPr lang="ru-RU" sz="2200" dirty="0" err="1"/>
              <a:t>Динамикалық</a:t>
            </a:r>
            <a:r>
              <a:rPr lang="ru-RU" sz="2200" dirty="0"/>
              <a:t> </a:t>
            </a:r>
            <a:r>
              <a:rPr lang="ru-RU" sz="2200" dirty="0" err="1"/>
              <a:t>курсорларды</a:t>
            </a:r>
            <a:r>
              <a:rPr lang="ru-RU" sz="2200" dirty="0"/>
              <a:t> </a:t>
            </a:r>
            <a:r>
              <a:rPr lang="ru-RU" sz="2200" dirty="0" err="1"/>
              <a:t>пайдаланған</a:t>
            </a:r>
            <a:r>
              <a:rPr lang="ru-RU" sz="2200" dirty="0"/>
              <a:t> </a:t>
            </a:r>
            <a:r>
              <a:rPr lang="ru-RU" sz="2200" dirty="0" err="1"/>
              <a:t>кезде</a:t>
            </a:r>
            <a:r>
              <a:rPr lang="ru-RU" sz="2200" dirty="0"/>
              <a:t> </a:t>
            </a:r>
            <a:r>
              <a:rPr lang="ru-RU" sz="2200" dirty="0" err="1"/>
              <a:t>бастапқы</a:t>
            </a:r>
            <a:r>
              <a:rPr lang="ru-RU" sz="2200" dirty="0"/>
              <a:t> </a:t>
            </a:r>
            <a:r>
              <a:rPr lang="ru-RU" sz="2200" dirty="0" err="1"/>
              <a:t>деректердің</a:t>
            </a:r>
            <a:r>
              <a:rPr lang="ru-RU" sz="2200" dirty="0"/>
              <a:t> </a:t>
            </a:r>
            <a:r>
              <a:rPr lang="ru-RU" sz="2200" dirty="0" err="1"/>
              <a:t>толық</a:t>
            </a:r>
            <a:r>
              <a:rPr lang="ru-RU" sz="2200" dirty="0"/>
              <a:t> </a:t>
            </a:r>
            <a:r>
              <a:rPr lang="ru-RU" sz="2200" dirty="0" err="1"/>
              <a:t>көшірмесі</a:t>
            </a:r>
            <a:r>
              <a:rPr lang="ru-RU" sz="2200" dirty="0"/>
              <a:t> </a:t>
            </a:r>
            <a:r>
              <a:rPr lang="ru-RU" sz="2200" dirty="0" err="1"/>
              <a:t>жасалмайды</a:t>
            </a:r>
            <a:r>
              <a:rPr lang="ru-RU" sz="2200" dirty="0"/>
              <a:t>, </a:t>
            </a:r>
            <a:r>
              <a:rPr lang="ru-RU" sz="2200" dirty="0" err="1"/>
              <a:t>бірақ</a:t>
            </a:r>
            <a:r>
              <a:rPr lang="ru-RU" sz="2200" dirty="0"/>
              <a:t> </a:t>
            </a:r>
            <a:r>
              <a:rPr lang="ru-RU" sz="2200" dirty="0" err="1"/>
              <a:t>пайдаланушы</a:t>
            </a:r>
            <a:r>
              <a:rPr lang="ru-RU" sz="2200" dirty="0"/>
              <a:t> </a:t>
            </a:r>
            <a:r>
              <a:rPr lang="ru-RU" sz="2200" dirty="0" err="1"/>
              <a:t>белгілі</a:t>
            </a:r>
            <a:r>
              <a:rPr lang="ru-RU" sz="2200" dirty="0"/>
              <a:t> </a:t>
            </a:r>
            <a:r>
              <a:rPr lang="ru-RU" sz="2200" dirty="0" err="1"/>
              <a:t>бір</a:t>
            </a:r>
            <a:r>
              <a:rPr lang="ru-RU" sz="2200" dirty="0"/>
              <a:t> </a:t>
            </a:r>
            <a:r>
              <a:rPr lang="ru-RU" sz="2200" dirty="0" err="1"/>
              <a:t>деректерге</a:t>
            </a:r>
            <a:r>
              <a:rPr lang="ru-RU" sz="2200" dirty="0"/>
              <a:t> </a:t>
            </a:r>
            <a:r>
              <a:rPr lang="ru-RU" sz="2200" dirty="0" err="1"/>
              <a:t>қол</a:t>
            </a:r>
            <a:r>
              <a:rPr lang="ru-RU" sz="2200" dirty="0"/>
              <a:t> </a:t>
            </a:r>
            <a:r>
              <a:rPr lang="ru-RU" sz="2200" dirty="0" err="1"/>
              <a:t>жеткізген</a:t>
            </a:r>
            <a:r>
              <a:rPr lang="ru-RU" sz="2200" dirty="0"/>
              <a:t> </a:t>
            </a:r>
            <a:r>
              <a:rPr lang="ru-RU" sz="2200" dirty="0" err="1"/>
              <a:t>кезде</a:t>
            </a:r>
            <a:r>
              <a:rPr lang="ru-RU" sz="2200" dirty="0"/>
              <a:t> </a:t>
            </a:r>
            <a:r>
              <a:rPr lang="ru-RU" sz="2200" dirty="0" err="1"/>
              <a:t>ғана</a:t>
            </a:r>
            <a:r>
              <a:rPr lang="ru-RU" sz="2200" dirty="0"/>
              <a:t> </a:t>
            </a:r>
            <a:r>
              <a:rPr lang="ru-RU" sz="2200" dirty="0" err="1"/>
              <a:t>бастапқы</a:t>
            </a:r>
            <a:r>
              <a:rPr lang="ru-RU" sz="2200" dirty="0"/>
              <a:t> </a:t>
            </a:r>
            <a:r>
              <a:rPr lang="ru-RU" sz="2200" dirty="0" err="1"/>
              <a:t>кестелерден</a:t>
            </a:r>
            <a:r>
              <a:rPr lang="ru-RU" sz="2200" dirty="0"/>
              <a:t> </a:t>
            </a:r>
            <a:r>
              <a:rPr lang="ru-RU" sz="2200" dirty="0" err="1"/>
              <a:t>динамикалық</a:t>
            </a:r>
            <a:r>
              <a:rPr lang="ru-RU" sz="2200" dirty="0"/>
              <a:t> </a:t>
            </a:r>
            <a:r>
              <a:rPr lang="ru-RU" sz="2200" dirty="0" err="1"/>
              <a:t>іріктеу</a:t>
            </a:r>
            <a:r>
              <a:rPr lang="ru-RU" sz="2200" dirty="0"/>
              <a:t> </a:t>
            </a:r>
            <a:r>
              <a:rPr lang="ru-RU" sz="2200" dirty="0" err="1"/>
              <a:t>орындалады</a:t>
            </a:r>
            <a:r>
              <a:rPr lang="ru-RU" sz="2200" dirty="0"/>
              <a:t>. </a:t>
            </a:r>
            <a:r>
              <a:rPr lang="ru-RU" sz="2200" dirty="0" err="1"/>
              <a:t>Алып</a:t>
            </a:r>
            <a:r>
              <a:rPr lang="ru-RU" sz="2200" dirty="0"/>
              <a:t> </a:t>
            </a:r>
            <a:r>
              <a:rPr lang="ru-RU" sz="2200" dirty="0" err="1"/>
              <a:t>алу</a:t>
            </a:r>
            <a:r>
              <a:rPr lang="ru-RU" sz="2200" dirty="0"/>
              <a:t> </a:t>
            </a:r>
            <a:r>
              <a:rPr lang="ru-RU" sz="2200" dirty="0" err="1"/>
              <a:t>кезінде</a:t>
            </a:r>
            <a:r>
              <a:rPr lang="ru-RU" sz="2200" dirty="0"/>
              <a:t> сервер </a:t>
            </a:r>
            <a:r>
              <a:rPr lang="ru-RU" sz="2200" dirty="0" err="1"/>
              <a:t>жолдарды</a:t>
            </a:r>
            <a:r>
              <a:rPr lang="ru-RU" sz="2200" dirty="0"/>
              <a:t> </a:t>
            </a:r>
            <a:r>
              <a:rPr lang="ru-RU" sz="2200" dirty="0" err="1"/>
              <a:t>құлыптайды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пайдаланушы</a:t>
            </a:r>
            <a:r>
              <a:rPr lang="ru-RU" sz="2200" dirty="0"/>
              <a:t> </a:t>
            </a:r>
            <a:r>
              <a:rPr lang="ru-RU" sz="2200" dirty="0" err="1"/>
              <a:t>курсордың</a:t>
            </a:r>
            <a:r>
              <a:rPr lang="ru-RU" sz="2200" dirty="0"/>
              <a:t> </a:t>
            </a:r>
            <a:r>
              <a:rPr lang="ru-RU" sz="2200" dirty="0" err="1"/>
              <a:t>толық</a:t>
            </a:r>
            <a:r>
              <a:rPr lang="ru-RU" sz="2200" dirty="0"/>
              <a:t> </a:t>
            </a:r>
            <a:r>
              <a:rPr lang="ru-RU" sz="2200" dirty="0" err="1"/>
              <a:t>нәтижелер</a:t>
            </a:r>
            <a:r>
              <a:rPr lang="ru-RU" sz="2200" dirty="0"/>
              <a:t> </a:t>
            </a:r>
            <a:r>
              <a:rPr lang="ru-RU" sz="2200" dirty="0" err="1"/>
              <a:t>жиынына</a:t>
            </a:r>
            <a:r>
              <a:rPr lang="ru-RU" sz="2200" dirty="0"/>
              <a:t> </a:t>
            </a:r>
            <a:r>
              <a:rPr lang="ru-RU" sz="2200" dirty="0" err="1"/>
              <a:t>жасаған</a:t>
            </a:r>
            <a:r>
              <a:rPr lang="ru-RU" sz="2200" dirty="0"/>
              <a:t> </a:t>
            </a:r>
            <a:r>
              <a:rPr lang="ru-RU" sz="2200" dirty="0" err="1"/>
              <a:t>кез</a:t>
            </a:r>
            <a:r>
              <a:rPr lang="ru-RU" sz="2200" dirty="0"/>
              <a:t> </a:t>
            </a:r>
            <a:r>
              <a:rPr lang="ru-RU" sz="2200" dirty="0" err="1"/>
              <a:t>келген</a:t>
            </a:r>
            <a:r>
              <a:rPr lang="ru-RU" sz="2200" dirty="0"/>
              <a:t> </a:t>
            </a:r>
            <a:r>
              <a:rPr lang="ru-RU" sz="2200" dirty="0" err="1"/>
              <a:t>өзгерістер</a:t>
            </a:r>
            <a:r>
              <a:rPr lang="ru-RU" sz="2200" dirty="0"/>
              <a:t> </a:t>
            </a:r>
            <a:r>
              <a:rPr lang="ru-RU" sz="2200" dirty="0" err="1"/>
              <a:t>курсорда</a:t>
            </a:r>
            <a:r>
              <a:rPr lang="ru-RU" sz="2200" dirty="0"/>
              <a:t> </a:t>
            </a:r>
            <a:r>
              <a:rPr lang="ru-RU" sz="2200" dirty="0" err="1"/>
              <a:t>көрінеді</a:t>
            </a:r>
            <a:r>
              <a:rPr lang="ru-RU" sz="2200" dirty="0"/>
              <a:t>. </a:t>
            </a:r>
            <a:r>
              <a:rPr lang="ru-RU" sz="2200" dirty="0" err="1"/>
              <a:t>Дегенмен</a:t>
            </a:r>
            <a:r>
              <a:rPr lang="ru-RU" sz="2200" dirty="0"/>
              <a:t>, курсор </a:t>
            </a:r>
            <a:r>
              <a:rPr lang="ru-RU" sz="2200" dirty="0" err="1"/>
              <a:t>деректерді</a:t>
            </a:r>
            <a:r>
              <a:rPr lang="ru-RU" sz="2200" dirty="0"/>
              <a:t> </a:t>
            </a:r>
            <a:r>
              <a:rPr lang="ru-RU" sz="2200" dirty="0" err="1"/>
              <a:t>таңдағаннан</a:t>
            </a:r>
            <a:r>
              <a:rPr lang="ru-RU" sz="2200" dirty="0"/>
              <a:t> </a:t>
            </a:r>
            <a:r>
              <a:rPr lang="ru-RU" sz="2200" dirty="0" err="1"/>
              <a:t>кейін</a:t>
            </a:r>
            <a:r>
              <a:rPr lang="ru-RU" sz="2200" dirty="0"/>
              <a:t> </a:t>
            </a:r>
            <a:r>
              <a:rPr lang="ru-RU" sz="2200" dirty="0" err="1"/>
              <a:t>басқа</a:t>
            </a:r>
            <a:r>
              <a:rPr lang="ru-RU" sz="2200" dirty="0"/>
              <a:t> </a:t>
            </a:r>
            <a:r>
              <a:rPr lang="ru-RU" sz="2200" dirty="0" err="1"/>
              <a:t>пайдаланушы</a:t>
            </a:r>
            <a:r>
              <a:rPr lang="ru-RU" sz="2200" dirty="0"/>
              <a:t> </a:t>
            </a:r>
            <a:r>
              <a:rPr lang="ru-RU" sz="2200" dirty="0" err="1"/>
              <a:t>өзгертулер</a:t>
            </a:r>
            <a:r>
              <a:rPr lang="ru-RU" sz="2200" dirty="0"/>
              <a:t> </a:t>
            </a:r>
            <a:r>
              <a:rPr lang="ru-RU" sz="2200" dirty="0" err="1"/>
              <a:t>енгізсе</a:t>
            </a:r>
            <a:r>
              <a:rPr lang="ru-RU" sz="2200" dirty="0"/>
              <a:t>, </a:t>
            </a:r>
            <a:r>
              <a:rPr lang="ru-RU" sz="2200" dirty="0" err="1"/>
              <a:t>олар</a:t>
            </a:r>
            <a:r>
              <a:rPr lang="ru-RU" sz="2200" dirty="0"/>
              <a:t> </a:t>
            </a:r>
            <a:r>
              <a:rPr lang="ru-RU" sz="2200" dirty="0" err="1"/>
              <a:t>курсорда</a:t>
            </a:r>
            <a:r>
              <a:rPr lang="ru-RU" sz="2200" dirty="0"/>
              <a:t> </a:t>
            </a:r>
            <a:r>
              <a:rPr lang="ru-RU" sz="2200" dirty="0" err="1"/>
              <a:t>көрсетілмейді</a:t>
            </a:r>
            <a:r>
              <a:rPr lang="ru-RU" sz="2200" dirty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306343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417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en-US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Т-SQL</a:t>
            </a:r>
            <a:r>
              <a:rPr lang="ru-RU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ru-RU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дег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і д</a:t>
            </a:r>
            <a:r>
              <a:rPr lang="en-US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инами</a:t>
            </a:r>
            <a:r>
              <a:rPr lang="ru-RU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калы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қ</a:t>
            </a:r>
            <a:r>
              <a:rPr lang="en-US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лар</a:t>
            </a:r>
            <a:endParaRPr dirty="0"/>
          </a:p>
        </p:txBody>
      </p:sp>
      <p:sp>
        <p:nvSpPr>
          <p:cNvPr id="64" name="Google Shape;64;p8"/>
          <p:cNvSpPr txBox="1"/>
          <p:nvPr/>
        </p:nvSpPr>
        <p:spPr>
          <a:xfrm>
            <a:off x="1547812" y="1844675"/>
            <a:ext cx="7200900" cy="64135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kk-KZ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Курсордың жолға байланысуы кезінде(при обращении), сәйкес кестедегі сәйкес жолдың бұғатталуы орындалады. </a:t>
            </a:r>
            <a:endParaRPr dirty="0"/>
          </a:p>
        </p:txBody>
      </p:sp>
      <p:sp>
        <p:nvSpPr>
          <p:cNvPr id="65" name="Google Shape;65;p8"/>
          <p:cNvSpPr txBox="1"/>
          <p:nvPr/>
        </p:nvSpPr>
        <p:spPr>
          <a:xfrm>
            <a:off x="323850" y="981075"/>
            <a:ext cx="8640762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rgbClr val="FF3300"/>
              </a:buClr>
              <a:buSzPts val="2000"/>
            </a:pPr>
            <a:r>
              <a:rPr lang="en-US" sz="2000" b="1" i="0" u="none" strike="noStrike" cap="none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Динами</a:t>
            </a:r>
            <a:r>
              <a:rPr lang="kk-KZ" sz="2000" b="1" i="0" u="none" strike="noStrike" cap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калық</a:t>
            </a:r>
            <a:r>
              <a:rPr lang="en-US" sz="2000" b="1" i="0" u="none" strike="noStrike" cap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2000" b="1" i="0" u="none" strike="noStrike" cap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лар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kk-KZ" sz="2000" b="1" dirty="0">
                <a:solidFill>
                  <a:schemeClr val="dk1"/>
                </a:solidFill>
              </a:rPr>
              <a:t> бұл сұраныс кестелеріндегі жолдар, 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тек оларға байланысу кезінде таңдалынатын мәліметтер</a:t>
            </a:r>
            <a:r>
              <a:rPr lang="en-US" sz="2000" b="1" dirty="0">
                <a:solidFill>
                  <a:schemeClr val="dk1"/>
                </a:solidFill>
              </a:rPr>
              <a:t>.</a:t>
            </a:r>
            <a:endParaRPr dirty="0"/>
          </a:p>
        </p:txBody>
      </p:sp>
      <p:sp>
        <p:nvSpPr>
          <p:cNvPr id="66" name="Google Shape;66;p8"/>
          <p:cNvSpPr txBox="1"/>
          <p:nvPr/>
        </p:nvSpPr>
        <p:spPr>
          <a:xfrm>
            <a:off x="1547812" y="2708275"/>
            <a:ext cx="7272337" cy="915987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ru-RU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Курсорды</a:t>
            </a:r>
            <a:r>
              <a:rPr lang="ru-RU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ашқаннан</a:t>
            </a:r>
            <a:r>
              <a:rPr lang="ru-RU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кей</a:t>
            </a:r>
            <a:r>
              <a:rPr lang="kk-KZ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ін басқа қолданушымен енгізілген өзгертулер жолға байланысуға дейін көрсетіледі, ал байланысудан кейін көрсетілмейі. </a:t>
            </a:r>
            <a:endParaRPr dirty="0"/>
          </a:p>
        </p:txBody>
      </p:sp>
      <p:sp>
        <p:nvSpPr>
          <p:cNvPr id="67" name="Google Shape;67;p8"/>
          <p:cNvSpPr txBox="1"/>
          <p:nvPr/>
        </p:nvSpPr>
        <p:spPr>
          <a:xfrm>
            <a:off x="1547812" y="3860800"/>
            <a:ext cx="7200900" cy="64135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1800"/>
            </a:pPr>
            <a:r>
              <a:rPr lang="ru-RU" sz="1800" b="1" dirty="0" err="1">
                <a:solidFill>
                  <a:schemeClr val="dk1"/>
                </a:solidFill>
              </a:rPr>
              <a:t>Курсорға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өзгертулер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енгізуге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болады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және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олар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автоматты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түрде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дерекқор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кестелеріне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енгізіледі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ED0A8-F087-1C90-321C-65628578A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Тізбекті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курсорлар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3FC54C-E7F1-A2CC-F116-A394D9B84C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Тізбекті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бермейді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Пайдаланушы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аяғына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Тізбекті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курсор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жолдардың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жиынын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сақтамайды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қорынан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оқылады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пайдаланушылар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базасына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енгізген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INSERT, UPDATE, DELETE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командалары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көрсетуге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Курсор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445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 txBox="1">
            <a:spLocks noGrp="1"/>
          </p:cNvSpPr>
          <p:nvPr>
            <p:ph type="title"/>
          </p:nvPr>
        </p:nvSpPr>
        <p:spPr>
          <a:xfrm>
            <a:off x="179387" y="188912"/>
            <a:ext cx="8785225" cy="417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en-US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Т-SQL</a:t>
            </a:r>
            <a:r>
              <a:rPr lang="ru-RU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дегі т</a:t>
            </a:r>
            <a:r>
              <a:rPr lang="kk-KZ" sz="3600" dirty="0">
                <a:solidFill>
                  <a:srgbClr val="663300"/>
                </a:solidFill>
              </a:rPr>
              <a:t>ізбектілік</a:t>
            </a:r>
            <a:r>
              <a:rPr lang="en-US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лар</a:t>
            </a:r>
            <a:endParaRPr dirty="0"/>
          </a:p>
        </p:txBody>
      </p:sp>
      <p:sp>
        <p:nvSpPr>
          <p:cNvPr id="73" name="Google Shape;73;p9"/>
          <p:cNvSpPr txBox="1"/>
          <p:nvPr/>
        </p:nvSpPr>
        <p:spPr>
          <a:xfrm>
            <a:off x="1692275" y="2133600"/>
            <a:ext cx="7200900" cy="64135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1800"/>
            </a:pPr>
            <a:r>
              <a:rPr lang="ru-RU" sz="1800" b="1" dirty="0">
                <a:solidFill>
                  <a:schemeClr val="dk1"/>
                </a:solidFill>
              </a:rPr>
              <a:t>Курсор </a:t>
            </a:r>
            <a:r>
              <a:rPr lang="ru-RU" sz="1800" b="1" dirty="0" err="1">
                <a:solidFill>
                  <a:schemeClr val="dk1"/>
                </a:solidFill>
              </a:rPr>
              <a:t>жолына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kk-KZ" sz="1800" b="1" dirty="0">
                <a:solidFill>
                  <a:schemeClr val="dk1"/>
                </a:solidFill>
              </a:rPr>
              <a:t>байланысу </a:t>
            </a:r>
            <a:r>
              <a:rPr lang="ru-RU" sz="1800" b="1" dirty="0" err="1">
                <a:solidFill>
                  <a:schemeClr val="dk1"/>
                </a:solidFill>
              </a:rPr>
              <a:t>кезінде</a:t>
            </a:r>
            <a:r>
              <a:rPr lang="ru-RU" sz="1800" b="1" dirty="0">
                <a:solidFill>
                  <a:schemeClr val="dk1"/>
                </a:solidFill>
              </a:rPr>
              <a:t>(при обращении) </a:t>
            </a:r>
            <a:r>
              <a:rPr lang="ru-RU" sz="1800" b="1" dirty="0" err="1">
                <a:solidFill>
                  <a:schemeClr val="dk1"/>
                </a:solidFill>
              </a:rPr>
              <a:t>сәйкес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кестелердегі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сәйкес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жолдар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kk-KZ" sz="1800" b="1" dirty="0">
                <a:solidFill>
                  <a:schemeClr val="dk1"/>
                </a:solidFill>
              </a:rPr>
              <a:t>бұғатталады</a:t>
            </a:r>
            <a:endParaRPr dirty="0"/>
          </a:p>
        </p:txBody>
      </p:sp>
      <p:sp>
        <p:nvSpPr>
          <p:cNvPr id="74" name="Google Shape;74;p9"/>
          <p:cNvSpPr txBox="1"/>
          <p:nvPr/>
        </p:nvSpPr>
        <p:spPr>
          <a:xfrm>
            <a:off x="250825" y="836612"/>
            <a:ext cx="8640762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rgbClr val="FF3300"/>
              </a:buClr>
              <a:buSzPts val="2000"/>
            </a:pPr>
            <a:r>
              <a:rPr lang="kk-KZ" sz="2000" b="1" i="0" u="none" strike="noStrike" cap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Тізбектілік</a:t>
            </a:r>
            <a:r>
              <a:rPr lang="en-US" sz="2000" b="1" i="0" u="none" strike="noStrike" cap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2000" b="1" i="0" u="none" strike="noStrike" cap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лары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kk-KZ" sz="2000" b="1" dirty="0">
                <a:solidFill>
                  <a:schemeClr val="dk1"/>
                </a:solidFill>
              </a:rPr>
              <a:t>бұл сұраныс кестелеріндегі жолдар, мәліметтер оларға қол жеткізген кезде ғана таңдалады және оларға кіру тек басынан аяғына дейін орындалады.</a:t>
            </a:r>
            <a:endParaRPr dirty="0"/>
          </a:p>
        </p:txBody>
      </p:sp>
      <p:sp>
        <p:nvSpPr>
          <p:cNvPr id="75" name="Google Shape;75;p9"/>
          <p:cNvSpPr txBox="1"/>
          <p:nvPr/>
        </p:nvSpPr>
        <p:spPr>
          <a:xfrm>
            <a:off x="1692275" y="2997200"/>
            <a:ext cx="7200900" cy="915987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1800"/>
            </a:pPr>
            <a:r>
              <a:rPr lang="ru-RU" sz="1800" b="1" dirty="0" err="1">
                <a:solidFill>
                  <a:schemeClr val="dk1"/>
                </a:solidFill>
              </a:rPr>
              <a:t>Курсорды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ашқаннан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кейін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басқа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қолданушымен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енгізілген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өзгертулер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жолға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байланысуға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дейін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көрсетіледі</a:t>
            </a:r>
            <a:r>
              <a:rPr lang="ru-RU" sz="1800" b="1" dirty="0">
                <a:solidFill>
                  <a:schemeClr val="dk1"/>
                </a:solidFill>
              </a:rPr>
              <a:t>, ал </a:t>
            </a:r>
            <a:r>
              <a:rPr lang="ru-RU" sz="1800" b="1" dirty="0" err="1">
                <a:solidFill>
                  <a:schemeClr val="dk1"/>
                </a:solidFill>
              </a:rPr>
              <a:t>байланысудан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кейін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көрсетілмейі</a:t>
            </a:r>
            <a:r>
              <a:rPr lang="ru-RU" sz="1800" b="1" dirty="0">
                <a:solidFill>
                  <a:schemeClr val="dk1"/>
                </a:solidFill>
              </a:rPr>
              <a:t>. </a:t>
            </a:r>
            <a:endParaRPr lang="ru-RU" sz="1800" dirty="0"/>
          </a:p>
        </p:txBody>
      </p:sp>
      <p:sp>
        <p:nvSpPr>
          <p:cNvPr id="76" name="Google Shape;76;p9"/>
          <p:cNvSpPr txBox="1"/>
          <p:nvPr/>
        </p:nvSpPr>
        <p:spPr>
          <a:xfrm>
            <a:off x="1692275" y="4149725"/>
            <a:ext cx="7200900" cy="64135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1800"/>
            </a:pPr>
            <a:r>
              <a:rPr lang="ru-RU" sz="1800" b="1" dirty="0" err="1">
                <a:solidFill>
                  <a:schemeClr val="dk1"/>
                </a:solidFill>
              </a:rPr>
              <a:t>Курсорға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өзгертулер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енгізуге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болады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және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олар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автоматты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түрде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дерекқор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кестелеріне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енгізіледі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0"/>
          <p:cNvSpPr txBox="1">
            <a:spLocks noGrp="1"/>
          </p:cNvSpPr>
          <p:nvPr>
            <p:ph type="title"/>
          </p:nvPr>
        </p:nvSpPr>
        <p:spPr>
          <a:xfrm>
            <a:off x="179387" y="274637"/>
            <a:ext cx="8785225" cy="417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en-US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Т-SQL</a:t>
            </a:r>
            <a:r>
              <a:rPr lang="ru-RU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дегі кілттік </a:t>
            </a:r>
            <a:r>
              <a:rPr lang="en-US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лар</a:t>
            </a:r>
            <a:endParaRPr dirty="0"/>
          </a:p>
        </p:txBody>
      </p:sp>
      <p:sp>
        <p:nvSpPr>
          <p:cNvPr id="82" name="Google Shape;82;p10"/>
          <p:cNvSpPr txBox="1"/>
          <p:nvPr/>
        </p:nvSpPr>
        <p:spPr>
          <a:xfrm>
            <a:off x="1547812" y="2133600"/>
            <a:ext cx="7200900" cy="64135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1800"/>
            </a:pPr>
            <a:r>
              <a:rPr lang="ru-RU" sz="1800" b="1" dirty="0">
                <a:solidFill>
                  <a:schemeClr val="dk1"/>
                </a:solidFill>
              </a:rPr>
              <a:t>Курсор </a:t>
            </a:r>
            <a:r>
              <a:rPr lang="ru-RU" sz="1800" b="1" dirty="0" err="1">
                <a:solidFill>
                  <a:schemeClr val="dk1"/>
                </a:solidFill>
              </a:rPr>
              <a:t>жолына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kk-KZ" sz="1800" b="1" dirty="0">
                <a:solidFill>
                  <a:schemeClr val="dk1"/>
                </a:solidFill>
              </a:rPr>
              <a:t>байланысу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кезінде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сәйкес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кестелердегі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сәйкес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жолдар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бұғатталады</a:t>
            </a:r>
            <a:r>
              <a:rPr lang="ru-RU" sz="1800" b="1" dirty="0">
                <a:solidFill>
                  <a:schemeClr val="dk1"/>
                </a:solidFill>
              </a:rPr>
              <a:t>. </a:t>
            </a:r>
            <a:endParaRPr dirty="0"/>
          </a:p>
        </p:txBody>
      </p:sp>
      <p:sp>
        <p:nvSpPr>
          <p:cNvPr id="83" name="Google Shape;83;p10"/>
          <p:cNvSpPr txBox="1"/>
          <p:nvPr/>
        </p:nvSpPr>
        <p:spPr>
          <a:xfrm>
            <a:off x="323850" y="908050"/>
            <a:ext cx="8640762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rgbClr val="FF3300"/>
              </a:buClr>
              <a:buSzPts val="2000"/>
            </a:pPr>
            <a:r>
              <a:rPr lang="en-US" sz="2000" b="1" i="0" u="none" strike="noStrike" cap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К</a:t>
            </a:r>
            <a:r>
              <a:rPr lang="kk-KZ" sz="2000" b="1" i="0" u="none" strike="noStrike" cap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ілттік</a:t>
            </a:r>
            <a:r>
              <a:rPr lang="en-US" sz="2000" b="1" i="0" u="none" strike="noStrike" cap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2000" b="1" i="0" u="none" strike="noStrike" cap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лар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кестедегі мәліметтерге қолжетімділік жасалатын </a:t>
            </a:r>
            <a:r>
              <a:rPr lang="en-US" sz="2000" b="1" dirty="0">
                <a:solidFill>
                  <a:schemeClr val="dk1"/>
                </a:solidFill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</a:rPr>
              <a:t>tempdb</a:t>
            </a:r>
            <a:r>
              <a:rPr lang="en-US" sz="2000" b="1" dirty="0">
                <a:solidFill>
                  <a:schemeClr val="dk1"/>
                </a:solidFill>
              </a:rPr>
              <a:t> 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жүйелік базасында орналастырылған және сұраныстың жолдарын анықтайтын уникалды кілттердің жиыны</a:t>
            </a:r>
            <a:r>
              <a:rPr lang="kk-KZ" sz="2000" b="1" dirty="0">
                <a:solidFill>
                  <a:schemeClr val="dk1"/>
                </a:solidFill>
              </a:rPr>
              <a:t>.</a:t>
            </a:r>
            <a:endParaRPr dirty="0"/>
          </a:p>
        </p:txBody>
      </p:sp>
      <p:sp>
        <p:nvSpPr>
          <p:cNvPr id="84" name="Google Shape;84;p10"/>
          <p:cNvSpPr txBox="1"/>
          <p:nvPr/>
        </p:nvSpPr>
        <p:spPr>
          <a:xfrm>
            <a:off x="1547812" y="2924175"/>
            <a:ext cx="7200900" cy="1190625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1800"/>
            </a:pPr>
            <a:r>
              <a:rPr lang="ru-RU" sz="1800" b="1" dirty="0" err="1">
                <a:solidFill>
                  <a:schemeClr val="dk1"/>
                </a:solidFill>
              </a:rPr>
              <a:t>Басқа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пайдаланушылар</a:t>
            </a:r>
            <a:r>
              <a:rPr lang="ru-RU" sz="1800" b="1" dirty="0">
                <a:solidFill>
                  <a:schemeClr val="dk1"/>
                </a:solidFill>
              </a:rPr>
              <a:t> курсор </a:t>
            </a:r>
            <a:r>
              <a:rPr lang="ru-RU" sz="1800" b="1" dirty="0" err="1">
                <a:solidFill>
                  <a:schemeClr val="dk1"/>
                </a:solidFill>
              </a:rPr>
              <a:t>жолдарын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ашқаннан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кейін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енгізген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өзгертулер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курсорда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көрсетіледі</a:t>
            </a:r>
            <a:r>
              <a:rPr lang="ru-RU" sz="1800" b="1" dirty="0">
                <a:solidFill>
                  <a:schemeClr val="dk1"/>
                </a:solidFill>
              </a:rPr>
              <a:t>, </a:t>
            </a:r>
            <a:r>
              <a:rPr lang="ru-RU" sz="1800" b="1" dirty="0" err="1">
                <a:solidFill>
                  <a:schemeClr val="dk1"/>
                </a:solidFill>
              </a:rPr>
              <a:t>қосылған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жолдар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көрсетілмейді</a:t>
            </a:r>
            <a:r>
              <a:rPr lang="ru-RU" sz="1800" b="1" dirty="0">
                <a:solidFill>
                  <a:schemeClr val="dk1"/>
                </a:solidFill>
              </a:rPr>
              <a:t>, ал </a:t>
            </a:r>
            <a:r>
              <a:rPr lang="ru-RU" sz="1800" b="1" dirty="0" err="1">
                <a:solidFill>
                  <a:schemeClr val="dk1"/>
                </a:solidFill>
              </a:rPr>
              <a:t>жойылған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жолдар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зақымдалған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ретінде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көрсетіледі</a:t>
            </a:r>
            <a:r>
              <a:rPr lang="ru-RU" sz="1800" b="1" dirty="0">
                <a:solidFill>
                  <a:schemeClr val="dk1"/>
                </a:solidFill>
              </a:rPr>
              <a:t>.</a:t>
            </a:r>
            <a:endParaRPr dirty="0"/>
          </a:p>
        </p:txBody>
      </p:sp>
      <p:sp>
        <p:nvSpPr>
          <p:cNvPr id="85" name="Google Shape;85;p10"/>
          <p:cNvSpPr txBox="1"/>
          <p:nvPr/>
        </p:nvSpPr>
        <p:spPr>
          <a:xfrm>
            <a:off x="1547812" y="4221162"/>
            <a:ext cx="7200900" cy="64135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kk-KZ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Курсорға мәліметтерді енгізуге болмайды, ол </a:t>
            </a:r>
            <a:r>
              <a:rPr lang="ru-RU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«тек о</a:t>
            </a:r>
            <a:r>
              <a:rPr lang="kk-KZ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қу</a:t>
            </a:r>
            <a:r>
              <a:rPr lang="ru-RU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» </a:t>
            </a:r>
            <a:r>
              <a:rPr lang="ru-RU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режимінде</a:t>
            </a:r>
            <a:r>
              <a:rPr lang="ru-RU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оқылады</a:t>
            </a:r>
            <a:r>
              <a:rPr lang="ru-RU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 txBox="1">
            <a:spLocks noGrp="1"/>
          </p:cNvSpPr>
          <p:nvPr>
            <p:ph type="title"/>
          </p:nvPr>
        </p:nvSpPr>
        <p:spPr>
          <a:xfrm>
            <a:off x="179387" y="188912"/>
            <a:ext cx="8785225" cy="417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en-US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Т-SQL</a:t>
            </a:r>
            <a:r>
              <a:rPr lang="ru-RU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де курсорларды басқару</a:t>
            </a:r>
            <a:endParaRPr dirty="0"/>
          </a:p>
        </p:txBody>
      </p:sp>
      <p:sp>
        <p:nvSpPr>
          <p:cNvPr id="91" name="Google Shape;91;p11"/>
          <p:cNvSpPr txBox="1"/>
          <p:nvPr/>
        </p:nvSpPr>
        <p:spPr>
          <a:xfrm>
            <a:off x="250825" y="1700212"/>
            <a:ext cx="5688012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 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Курсорды құру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kk-KZ" sz="2000" b="1" dirty="0">
                <a:solidFill>
                  <a:schemeClr val="dk1"/>
                </a:solidFill>
              </a:rPr>
              <a:t>жариялау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92" name="Google Shape;92;p11"/>
          <p:cNvSpPr txBox="1"/>
          <p:nvPr/>
        </p:nvSpPr>
        <p:spPr>
          <a:xfrm>
            <a:off x="395287" y="765175"/>
            <a:ext cx="8532812" cy="822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kk-KZ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Курсорламен жұмыс жасағанда келесідей операциялар орындалады</a:t>
            </a:r>
            <a:r>
              <a:rPr lang="en-US" sz="24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/>
          </a:p>
        </p:txBody>
      </p:sp>
      <p:sp>
        <p:nvSpPr>
          <p:cNvPr id="93" name="Google Shape;93;p11"/>
          <p:cNvSpPr txBox="1"/>
          <p:nvPr/>
        </p:nvSpPr>
        <p:spPr>
          <a:xfrm>
            <a:off x="250825" y="2276475"/>
            <a:ext cx="6480175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 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Курсорды ашу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мәліметтермен толтыру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94" name="Google Shape;94;p11"/>
          <p:cNvSpPr txBox="1"/>
          <p:nvPr/>
        </p:nvSpPr>
        <p:spPr>
          <a:xfrm>
            <a:off x="250825" y="2852737"/>
            <a:ext cx="6480175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 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Курсордан мәліметтерді таңдау</a:t>
            </a:r>
            <a:endParaRPr dirty="0"/>
          </a:p>
        </p:txBody>
      </p:sp>
      <p:sp>
        <p:nvSpPr>
          <p:cNvPr id="95" name="Google Shape;95;p11"/>
          <p:cNvSpPr txBox="1"/>
          <p:nvPr/>
        </p:nvSpPr>
        <p:spPr>
          <a:xfrm>
            <a:off x="250825" y="3429000"/>
            <a:ext cx="8137525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4. 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Курсордағы мәліметтерді өзгерту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тип өзгертілетін болған жағдайда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dirty="0"/>
          </a:p>
        </p:txBody>
      </p:sp>
      <p:sp>
        <p:nvSpPr>
          <p:cNvPr id="96" name="Google Shape;96;p11"/>
          <p:cNvSpPr txBox="1"/>
          <p:nvPr/>
        </p:nvSpPr>
        <p:spPr>
          <a:xfrm>
            <a:off x="250825" y="4364037"/>
            <a:ext cx="8137525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5. </a:t>
            </a:r>
            <a:r>
              <a:rPr lang="kk-KZ" sz="2000" b="1" dirty="0">
                <a:solidFill>
                  <a:schemeClr val="dk1"/>
                </a:solidFill>
              </a:rPr>
              <a:t>Курсорды жабу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мәліметтерді өшіру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97" name="Google Shape;97;p11"/>
          <p:cNvSpPr txBox="1"/>
          <p:nvPr/>
        </p:nvSpPr>
        <p:spPr>
          <a:xfrm>
            <a:off x="250825" y="5091112"/>
            <a:ext cx="8137525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6. 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Курсорды жою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0AAB46B-E04B-42A8-AEF9-071C9FB43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97971"/>
            <a:ext cx="8229600" cy="6662058"/>
          </a:xfrm>
        </p:spPr>
        <p:txBody>
          <a:bodyPr/>
          <a:lstStyle/>
          <a:p>
            <a:endParaRPr lang="ru-RU" sz="1800" b="0" i="0" dirty="0">
              <a:solidFill>
                <a:srgbClr val="222222"/>
              </a:solidFill>
              <a:effectLst/>
              <a:latin typeface="Helvetica" panose="020B0604020202020204" pitchFamily="34" charset="0"/>
            </a:endParaRPr>
          </a:p>
          <a:p>
            <a:pPr marL="114300" indent="0">
              <a:buNone/>
            </a:pP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Курсорды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құру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– </a:t>
            </a:r>
            <a:r>
              <a:rPr lang="ru-RU" sz="1800" b="1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тізбектілі</a:t>
            </a:r>
            <a:r>
              <a:rPr lang="ru-RU" sz="18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процесс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Қадамдарын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қа</a:t>
            </a:r>
            <a:r>
              <a:rPr lang="ru-RU" sz="1800" dirty="0" err="1">
                <a:solidFill>
                  <a:srgbClr val="222222"/>
                </a:solidFill>
                <a:latin typeface="Helvetica" panose="020B0604020202020204" pitchFamily="34" charset="0"/>
              </a:rPr>
              <a:t>растырайық</a:t>
            </a:r>
            <a:r>
              <a:rPr lang="ru-RU" sz="1800" dirty="0">
                <a:solidFill>
                  <a:srgbClr val="222222"/>
                </a:solidFill>
                <a:latin typeface="Helvetica" panose="020B0604020202020204" pitchFamily="34" charset="0"/>
              </a:rPr>
              <a:t>:</a:t>
            </a:r>
            <a:endParaRPr lang="ru-RU" sz="1800" b="0" i="0" dirty="0">
              <a:solidFill>
                <a:srgbClr val="222222"/>
              </a:solidFill>
              <a:effectLst/>
              <a:latin typeface="Helvetica" panose="020B0604020202020204" pitchFamily="34" charset="0"/>
            </a:endParaRPr>
          </a:p>
          <a:p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Айнымалыларды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жариялаңыз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оларға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қажетті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мәндерді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тағайындаңыз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</a:t>
            </a:r>
            <a:b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</a:br>
            <a:endParaRPr lang="ru-RU" sz="1800" b="0" i="0" dirty="0">
              <a:solidFill>
                <a:srgbClr val="222222"/>
              </a:solidFill>
              <a:effectLst/>
              <a:latin typeface="Helvetica" panose="020B0604020202020204" pitchFamily="34" charset="0"/>
            </a:endParaRPr>
          </a:p>
          <a:p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Белгелі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аты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бар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курсорды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жариялаңыз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 Курсор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атауы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мағыналы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болуы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мүмкін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Осыдан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кейін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курсор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бірден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ашылады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</a:t>
            </a:r>
            <a:b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</a:b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Логикасы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есептің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түріне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байланысты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өзгереді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</a:t>
            </a:r>
          </a:p>
          <a:p>
            <a:pPr algn="just"/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Өңдеуді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бастау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үшін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жазбаны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курсордан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шығарып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алыңыз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Ескерту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 Курсор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үшін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жарияланған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айнымалылар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саны, 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SELECT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операторындағы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бағандар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саны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және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FETCH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операторындағы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айнымалылар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саны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бірдей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болуы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керек.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Курсорда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бес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деректер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элементі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болуы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керек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болса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FETCH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операторында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бес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айнымалы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мән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де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көрсетілуі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керек..</a:t>
            </a:r>
          </a:p>
          <a:p>
            <a:pPr algn="just"/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Деректерді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өңдеу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логиканың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әрбір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жиынтығы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үшін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уникалды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 Оны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әрбір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алынған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деректер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жолы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үшін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кірістіру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жаңарту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жою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және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т.б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мүмкін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 </a:t>
            </a:r>
          </a:p>
          <a:p>
            <a:pPr algn="just"/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Барлық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деректерді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өңдеу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аяқталғаннан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кейін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курсор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жабылады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Соңғы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және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маңызды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қадамда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курсорды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босату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керек,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яғни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кез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келген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ұсталған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ішкі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SQL 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сервер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ресурстарын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босату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8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қажет</a:t>
            </a:r>
            <a:r>
              <a:rPr lang="ru-RU" sz="18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</a:t>
            </a:r>
            <a:endParaRPr lang="ru-KZ" sz="1800" dirty="0"/>
          </a:p>
        </p:txBody>
      </p:sp>
    </p:spTree>
    <p:extLst>
      <p:ext uri="{BB962C8B-B14F-4D97-AF65-F5344CB8AC3E}">
        <p14:creationId xmlns:p14="http://schemas.microsoft.com/office/powerpoint/2010/main" val="1563914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"/>
          <p:cNvSpPr txBox="1">
            <a:spLocks noGrp="1"/>
          </p:cNvSpPr>
          <p:nvPr>
            <p:ph type="title"/>
          </p:nvPr>
        </p:nvSpPr>
        <p:spPr>
          <a:xfrm>
            <a:off x="179387" y="115887"/>
            <a:ext cx="8785225" cy="433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Курсорды құру синтаксисі</a:t>
            </a:r>
            <a:endParaRPr dirty="0"/>
          </a:p>
        </p:txBody>
      </p:sp>
      <p:sp>
        <p:nvSpPr>
          <p:cNvPr id="103" name="Google Shape;103;p12"/>
          <p:cNvSpPr txBox="1"/>
          <p:nvPr/>
        </p:nvSpPr>
        <p:spPr>
          <a:xfrm>
            <a:off x="0" y="836612"/>
            <a:ext cx="5761037" cy="2289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DECLARE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1" u="none" strike="noStrike" cap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cursor_name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CURSOR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LOCAL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GLOBAL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] </a:t>
            </a:r>
            <a:b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FORWARD_ONLY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SCROLL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] </a:t>
            </a:r>
            <a:b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STATIC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KEYSET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DYNAMIC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FAST_FORWARD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] </a:t>
            </a:r>
            <a:b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READ_ONLY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SCROLL_LOCKS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OPTIMISTIC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] </a:t>
            </a:r>
            <a:b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TYPE_WARNING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] </a:t>
            </a:r>
            <a:b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FOR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1" u="none" strike="noStrike" cap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select_statement</a:t>
            </a:r>
            <a:r>
              <a:rPr lang="en-US" sz="18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FOR UPDATE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[ </a:t>
            </a:r>
            <a:r>
              <a:rPr lang="en-US" sz="1800" b="1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OF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1" u="none" strike="noStrike" cap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column_name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[ ,...</a:t>
            </a:r>
            <a:r>
              <a:rPr lang="en-US" sz="1800" b="1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 </a:t>
            </a:r>
            <a:r>
              <a:rPr lang="en-US"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] ] ]</a:t>
            </a: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04" name="Google Shape;104;p12"/>
          <p:cNvSpPr txBox="1"/>
          <p:nvPr/>
        </p:nvSpPr>
        <p:spPr>
          <a:xfrm>
            <a:off x="0" y="3068637"/>
            <a:ext cx="8208962" cy="779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1800"/>
              <a:buFont typeface="Arial"/>
              <a:buNone/>
            </a:pPr>
            <a:r>
              <a:rPr lang="en-US" sz="1800" b="1" i="0" u="none" strike="noStrike" cap="none" dirty="0" err="1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Параметр</a:t>
            </a:r>
            <a:r>
              <a:rPr lang="kk-KZ" sz="1800" b="1" i="0" u="none" strike="noStrike" cap="none" dirty="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лері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LOCAL 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kk-KZ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триггер, сақталынатын процедура ішінде көрінетін кусор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105" name="Google Shape;105;p12"/>
          <p:cNvSpPr txBox="1"/>
          <p:nvPr/>
        </p:nvSpPr>
        <p:spPr>
          <a:xfrm>
            <a:off x="611187" y="3789362"/>
            <a:ext cx="8532812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GLOBAL– </a:t>
            </a:r>
            <a:r>
              <a:rPr lang="kk-KZ" sz="18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байланыс жабылғанға дейін болатын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глобаль</a:t>
            </a:r>
            <a:r>
              <a:rPr lang="kk-KZ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ды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endParaRPr dirty="0"/>
          </a:p>
        </p:txBody>
      </p:sp>
      <p:sp>
        <p:nvSpPr>
          <p:cNvPr id="106" name="Google Shape;106;p12"/>
          <p:cNvSpPr txBox="1"/>
          <p:nvPr/>
        </p:nvSpPr>
        <p:spPr>
          <a:xfrm>
            <a:off x="0" y="4149725"/>
            <a:ext cx="572452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FORWARD_ONLY – </a:t>
            </a:r>
            <a:r>
              <a:rPr lang="kk-KZ" sz="1800" b="1" dirty="0">
                <a:solidFill>
                  <a:schemeClr val="dk1"/>
                </a:solidFill>
              </a:rPr>
              <a:t>тізбектілік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ы</a:t>
            </a:r>
            <a:endParaRPr dirty="0"/>
          </a:p>
        </p:txBody>
      </p:sp>
      <p:sp>
        <p:nvSpPr>
          <p:cNvPr id="107" name="Google Shape;107;p12"/>
          <p:cNvSpPr txBox="1"/>
          <p:nvPr/>
        </p:nvSpPr>
        <p:spPr>
          <a:xfrm>
            <a:off x="684212" y="4437062"/>
            <a:ext cx="75247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SCROLL– </a:t>
            </a:r>
            <a:r>
              <a:rPr lang="kk-KZ" sz="1800" b="1" i="0" u="none" strike="noStrike" cap="none" dirty="0">
                <a:solidFill>
                  <a:schemeClr val="tx1"/>
                </a:solidFill>
                <a:sym typeface="Arial"/>
              </a:rPr>
              <a:t>кез келген бағытта қарала алатын курсор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08" name="Google Shape;108;p12"/>
          <p:cNvSpPr txBox="1"/>
          <p:nvPr/>
        </p:nvSpPr>
        <p:spPr>
          <a:xfrm>
            <a:off x="0" y="4797425"/>
            <a:ext cx="723582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STATIC,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KEYSET, DYNAMIC, FAST_FORWARD – </a:t>
            </a:r>
            <a:r>
              <a:rPr lang="kk-KZ" sz="1800" b="1" dirty="0">
                <a:solidFill>
                  <a:schemeClr val="dk1"/>
                </a:solidFill>
              </a:rPr>
              <a:t>курсор типі</a:t>
            </a:r>
            <a:endParaRPr dirty="0"/>
          </a:p>
        </p:txBody>
      </p:sp>
      <p:sp>
        <p:nvSpPr>
          <p:cNvPr id="109" name="Google Shape;109;p12"/>
          <p:cNvSpPr txBox="1"/>
          <p:nvPr/>
        </p:nvSpPr>
        <p:spPr>
          <a:xfrm>
            <a:off x="684212" y="5084762"/>
            <a:ext cx="500380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READ_ONLY– </a:t>
            </a:r>
            <a:r>
              <a:rPr lang="kk-KZ" sz="1800" b="1" i="0" u="none" strike="noStrike" cap="none" dirty="0">
                <a:solidFill>
                  <a:schemeClr val="tx1"/>
                </a:solidFill>
                <a:sym typeface="Arial"/>
              </a:rPr>
              <a:t>тек оқу үшін курсор</a:t>
            </a:r>
            <a:endParaRPr b="1" dirty="0">
              <a:solidFill>
                <a:schemeClr val="tx1"/>
              </a:solidFill>
            </a:endParaRPr>
          </a:p>
        </p:txBody>
      </p:sp>
      <p:sp>
        <p:nvSpPr>
          <p:cNvPr id="110" name="Google Shape;110;p12"/>
          <p:cNvSpPr txBox="1"/>
          <p:nvPr/>
        </p:nvSpPr>
        <p:spPr>
          <a:xfrm>
            <a:off x="0" y="5445125"/>
            <a:ext cx="594042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SCROLL_LOCKS– </a:t>
            </a:r>
            <a:r>
              <a:rPr lang="kk-KZ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өзгерту үшін курсор</a:t>
            </a:r>
            <a:endParaRPr dirty="0"/>
          </a:p>
        </p:txBody>
      </p:sp>
      <p:sp>
        <p:nvSpPr>
          <p:cNvPr id="111" name="Google Shape;111;p12"/>
          <p:cNvSpPr txBox="1"/>
          <p:nvPr/>
        </p:nvSpPr>
        <p:spPr>
          <a:xfrm>
            <a:off x="611187" y="5734050"/>
            <a:ext cx="7885112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OPTIMISTIC – </a:t>
            </a:r>
            <a:r>
              <a:rPr lang="kk-KZ" sz="18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курсор ашылғаннан кейін МҚ</a:t>
            </a:r>
            <a:r>
              <a:rPr lang="ru-RU" sz="18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-да</a:t>
            </a:r>
            <a:r>
              <a:rPr lang="kk-KZ" sz="18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ғы </a:t>
            </a:r>
            <a:r>
              <a:rPr lang="kk-KZ" sz="1800" b="1" dirty="0">
                <a:solidFill>
                  <a:schemeClr val="tx1"/>
                </a:solidFill>
              </a:rPr>
              <a:t>жолдарды өзгертуге және жоюды бұғаттайды. 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12" name="Google Shape;112;p12"/>
          <p:cNvSpPr txBox="1"/>
          <p:nvPr/>
        </p:nvSpPr>
        <p:spPr>
          <a:xfrm>
            <a:off x="0" y="6308725"/>
            <a:ext cx="60483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FOR UPDATE– </a:t>
            </a:r>
            <a:r>
              <a:rPr lang="kk-KZ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жаңарту үшін курсор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endParaRPr dirty="0"/>
          </a:p>
        </p:txBody>
      </p:sp>
      <p:grpSp>
        <p:nvGrpSpPr>
          <p:cNvPr id="113" name="Google Shape;113;p12"/>
          <p:cNvGrpSpPr/>
          <p:nvPr/>
        </p:nvGrpSpPr>
        <p:grpSpPr>
          <a:xfrm>
            <a:off x="5724525" y="1196975"/>
            <a:ext cx="3419474" cy="1914525"/>
            <a:chOff x="3606" y="754"/>
            <a:chExt cx="2154" cy="1206"/>
          </a:xfrm>
        </p:grpSpPr>
        <p:sp>
          <p:nvSpPr>
            <p:cNvPr id="114" name="Google Shape;114;p12"/>
            <p:cNvSpPr/>
            <p:nvPr/>
          </p:nvSpPr>
          <p:spPr>
            <a:xfrm rot="10800000">
              <a:off x="3606" y="890"/>
              <a:ext cx="227" cy="499"/>
            </a:xfrm>
            <a:prstGeom prst="leftBrace">
              <a:avLst>
                <a:gd name="adj1" fmla="val 8333"/>
                <a:gd name="adj2" fmla="val 9996"/>
              </a:avLst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2"/>
            <p:cNvSpPr/>
            <p:nvPr/>
          </p:nvSpPr>
          <p:spPr>
            <a:xfrm>
              <a:off x="3946" y="754"/>
              <a:ext cx="1814" cy="120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0" y="120000"/>
                  </a:lnTo>
                  <a:close/>
                </a:path>
                <a:path w="120000" h="120000" fill="none" extrusionOk="0">
                  <a:moveTo>
                    <a:pt x="8360" y="-1972"/>
                  </a:moveTo>
                  <a:lnTo>
                    <a:pt x="1548" y="-686"/>
                  </a:lnTo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54000" tIns="45700" rIns="54000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kk-KZ" sz="1600" b="1" i="0" u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Барлық параметрлер бір бірімен үйлесімді болмайды</a:t>
              </a:r>
              <a:r>
                <a:rPr lang="en-US" sz="1600" b="1" i="0" u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, </a:t>
              </a:r>
              <a:r>
                <a:rPr lang="kk-KZ" sz="1600" b="1" i="0" u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мысалы</a:t>
              </a:r>
              <a:r>
                <a:rPr lang="en-US" sz="1600" b="1" i="0" u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,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1600"/>
                <a:buFont typeface="Arial"/>
                <a:buNone/>
              </a:pPr>
              <a:r>
                <a:rPr lang="en-US" sz="1600" b="1" i="0" u="none" dirty="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SCROLL_LOCKS и FAST_FORWARD, 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1600"/>
                <a:buFont typeface="Arial"/>
                <a:buNone/>
              </a:pPr>
              <a:r>
                <a:rPr lang="en-US" sz="1600" b="1" i="0" u="none" dirty="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FAST_FORWARD  </a:t>
              </a:r>
              <a:r>
                <a:rPr lang="kk-KZ" sz="1600" b="1" dirty="0">
                  <a:solidFill>
                    <a:schemeClr val="dk1"/>
                  </a:solidFill>
                </a:rPr>
                <a:t>және</a:t>
              </a:r>
              <a:r>
                <a:rPr lang="en-US" sz="1600" b="1" i="0" u="none" dirty="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2"/>
                </a:buClr>
                <a:buSzPts val="1600"/>
                <a:buFont typeface="Arial"/>
                <a:buNone/>
              </a:pPr>
              <a:r>
                <a:rPr lang="en-US" sz="1600" b="1" i="0" u="none" dirty="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SCROLL </a:t>
              </a:r>
              <a:r>
                <a:rPr lang="kk-KZ" sz="1600" b="1" dirty="0">
                  <a:solidFill>
                    <a:schemeClr val="accent2"/>
                  </a:solidFill>
                </a:rPr>
                <a:t>немесе</a:t>
              </a:r>
              <a:r>
                <a:rPr lang="en-US" sz="1600" b="1" i="0" u="none" dirty="0">
                  <a:solidFill>
                    <a:schemeClr val="accent2"/>
                  </a:solidFill>
                  <a:latin typeface="Arial"/>
                  <a:ea typeface="Arial"/>
                  <a:cs typeface="Arial"/>
                  <a:sym typeface="Arial"/>
                </a:rPr>
                <a:t> FOR_UPDATE</a:t>
              </a:r>
              <a:r>
                <a:rPr lang="en-US" sz="1600" b="1" i="0" u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endParaRPr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0DC66-660A-DEBA-0A04-66F97847F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CF2F8-E9AB-A195-D0DC-1009AC2384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sz="2000" dirty="0"/>
              <a:t>Аргумент </a:t>
            </a:r>
            <a:r>
              <a:rPr lang="en-US" sz="2000" dirty="0"/>
              <a:t>ABSOLUTE {</a:t>
            </a:r>
            <a:r>
              <a:rPr lang="en-US" sz="2000" dirty="0" err="1"/>
              <a:t>row_number</a:t>
            </a:r>
            <a:r>
              <a:rPr lang="ru-RU" sz="2000" dirty="0"/>
              <a:t> | @</a:t>
            </a:r>
            <a:r>
              <a:rPr lang="en-US" sz="2000" dirty="0" err="1"/>
              <a:t>row_number_variable</a:t>
            </a:r>
            <a:r>
              <a:rPr lang="en-US" sz="2000" dirty="0"/>
              <a:t>} </a:t>
            </a:r>
            <a:r>
              <a:rPr lang="ru-RU" sz="2000" dirty="0" err="1"/>
              <a:t>курсордың</a:t>
            </a:r>
            <a:r>
              <a:rPr lang="ru-RU" sz="2000" dirty="0"/>
              <a:t> </a:t>
            </a:r>
            <a:r>
              <a:rPr lang="ru-RU" sz="2000" dirty="0" err="1"/>
              <a:t>толық</a:t>
            </a:r>
            <a:r>
              <a:rPr lang="ru-RU" sz="2000" dirty="0"/>
              <a:t> </a:t>
            </a:r>
            <a:r>
              <a:rPr lang="ru-RU" sz="2000" dirty="0" err="1"/>
              <a:t>нәтижелер</a:t>
            </a:r>
            <a:r>
              <a:rPr lang="ru-RU" sz="2000" dirty="0"/>
              <a:t> </a:t>
            </a:r>
            <a:r>
              <a:rPr lang="ru-RU" sz="2000" dirty="0" err="1"/>
              <a:t>жиынындағы</a:t>
            </a:r>
            <a:r>
              <a:rPr lang="ru-RU" sz="2000" dirty="0"/>
              <a:t> </a:t>
            </a:r>
            <a:r>
              <a:rPr lang="ru-RU" sz="2000" dirty="0" err="1"/>
              <a:t>абсолютті</a:t>
            </a:r>
            <a:r>
              <a:rPr lang="ru-RU" sz="2000" dirty="0"/>
              <a:t> индекс </a:t>
            </a:r>
            <a:r>
              <a:rPr lang="ru-RU" sz="2000" dirty="0" err="1"/>
              <a:t>нөмірі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жолды</a:t>
            </a:r>
            <a:r>
              <a:rPr lang="ru-RU" sz="2000" dirty="0"/>
              <a:t> </a:t>
            </a:r>
            <a:r>
              <a:rPr lang="ru-RU" sz="2000" dirty="0" err="1"/>
              <a:t>қайтарады</a:t>
            </a:r>
            <a:r>
              <a:rPr lang="ru-RU" sz="2000" dirty="0"/>
              <a:t>. Жол </a:t>
            </a:r>
            <a:r>
              <a:rPr lang="ru-RU" sz="2000" dirty="0" err="1"/>
              <a:t>нөмірін</a:t>
            </a:r>
            <a:r>
              <a:rPr lang="ru-RU" sz="2000" dirty="0"/>
              <a:t> </a:t>
            </a:r>
            <a:r>
              <a:rPr lang="ru-RU" sz="2000" dirty="0" err="1"/>
              <a:t>тұрақты</a:t>
            </a:r>
            <a:r>
              <a:rPr lang="ru-RU" sz="2000" dirty="0"/>
              <a:t> </a:t>
            </a:r>
            <a:r>
              <a:rPr lang="ru-RU" sz="2000" dirty="0" err="1"/>
              <a:t>мәнді</a:t>
            </a:r>
            <a:r>
              <a:rPr lang="ru-RU" sz="2000" dirty="0"/>
              <a:t> </a:t>
            </a:r>
            <a:r>
              <a:rPr lang="ru-RU" sz="2000" dirty="0" err="1"/>
              <a:t>пайдаланып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жол</a:t>
            </a:r>
            <a:r>
              <a:rPr lang="ru-RU" sz="2000" dirty="0"/>
              <a:t> </a:t>
            </a:r>
            <a:r>
              <a:rPr lang="ru-RU" sz="2000" dirty="0" err="1"/>
              <a:t>нөмірі</a:t>
            </a:r>
            <a:r>
              <a:rPr lang="ru-RU" sz="2000" dirty="0"/>
              <a:t> </a:t>
            </a:r>
            <a:r>
              <a:rPr lang="ru-RU" sz="2000" dirty="0" err="1"/>
              <a:t>сақталатын</a:t>
            </a:r>
            <a:r>
              <a:rPr lang="ru-RU" sz="2000" dirty="0"/>
              <a:t> </a:t>
            </a:r>
            <a:r>
              <a:rPr lang="ru-RU" sz="2000" dirty="0" err="1"/>
              <a:t>айнымалының</a:t>
            </a:r>
            <a:r>
              <a:rPr lang="ru-RU" sz="2000" dirty="0"/>
              <a:t> </a:t>
            </a:r>
            <a:r>
              <a:rPr lang="ru-RU" sz="2000" dirty="0" err="1"/>
              <a:t>аты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көрсетуге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. </a:t>
            </a:r>
            <a:r>
              <a:rPr lang="ru-RU" sz="2000" dirty="0" err="1"/>
              <a:t>Айнымалы</a:t>
            </a:r>
            <a:r>
              <a:rPr lang="ru-RU" sz="2000" dirty="0"/>
              <a:t> </a:t>
            </a:r>
            <a:r>
              <a:rPr lang="ru-RU" sz="2000" dirty="0" err="1"/>
              <a:t>бүтін</a:t>
            </a:r>
            <a:r>
              <a:rPr lang="ru-RU" sz="2000" dirty="0"/>
              <a:t> </a:t>
            </a: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түрі</a:t>
            </a:r>
            <a:r>
              <a:rPr lang="ru-RU" sz="2000" dirty="0"/>
              <a:t> </a:t>
            </a:r>
            <a:r>
              <a:rPr lang="ru-RU" sz="2000" dirty="0" err="1"/>
              <a:t>болуы</a:t>
            </a:r>
            <a:r>
              <a:rPr lang="ru-RU" sz="2000" dirty="0"/>
              <a:t> керек. </a:t>
            </a:r>
            <a:r>
              <a:rPr lang="ru-RU" sz="2000" dirty="0" err="1"/>
              <a:t>Оң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теріс</a:t>
            </a:r>
            <a:r>
              <a:rPr lang="ru-RU" sz="2000" dirty="0"/>
              <a:t> </a:t>
            </a:r>
            <a:r>
              <a:rPr lang="ru-RU" sz="2000" dirty="0" err="1"/>
              <a:t>мәндер</a:t>
            </a:r>
            <a:r>
              <a:rPr lang="ru-RU" sz="2000" dirty="0"/>
              <a:t> </a:t>
            </a:r>
            <a:r>
              <a:rPr lang="ru-RU" sz="2000" dirty="0" err="1"/>
              <a:t>көрсетілген</a:t>
            </a:r>
            <a:r>
              <a:rPr lang="ru-RU" sz="2000" dirty="0"/>
              <a:t>. </a:t>
            </a:r>
            <a:r>
              <a:rPr lang="ru-RU" sz="2000" dirty="0" err="1"/>
              <a:t>Оң</a:t>
            </a:r>
            <a:r>
              <a:rPr lang="ru-RU" sz="2000" dirty="0"/>
              <a:t> </a:t>
            </a:r>
            <a:r>
              <a:rPr lang="ru-RU" sz="2000" dirty="0" err="1"/>
              <a:t>мәнді</a:t>
            </a:r>
            <a:r>
              <a:rPr lang="ru-RU" sz="2000" dirty="0"/>
              <a:t> </a:t>
            </a:r>
            <a:r>
              <a:rPr lang="ru-RU" sz="2000" dirty="0" err="1"/>
              <a:t>көрсеткенде</a:t>
            </a:r>
            <a:r>
              <a:rPr lang="ru-RU" sz="2000" dirty="0"/>
              <a:t>, </a:t>
            </a:r>
            <a:r>
              <a:rPr lang="ru-RU" sz="2000" dirty="0" err="1"/>
              <a:t>жол</a:t>
            </a:r>
            <a:r>
              <a:rPr lang="ru-RU" sz="2000" dirty="0"/>
              <a:t> </a:t>
            </a:r>
            <a:r>
              <a:rPr lang="ru-RU" sz="2000" dirty="0" err="1"/>
              <a:t>жиынның</a:t>
            </a:r>
            <a:r>
              <a:rPr lang="ru-RU" sz="2000" dirty="0"/>
              <a:t> </a:t>
            </a:r>
            <a:r>
              <a:rPr lang="ru-RU" sz="2000" dirty="0" err="1"/>
              <a:t>басынан</a:t>
            </a:r>
            <a:r>
              <a:rPr lang="ru-RU" sz="2000" dirty="0"/>
              <a:t> </a:t>
            </a:r>
            <a:r>
              <a:rPr lang="ru-RU" sz="2000" dirty="0" err="1"/>
              <a:t>бастап</a:t>
            </a:r>
            <a:r>
              <a:rPr lang="ru-RU" sz="2000" dirty="0"/>
              <a:t> </a:t>
            </a:r>
            <a:r>
              <a:rPr lang="ru-RU" sz="2000" dirty="0" err="1"/>
              <a:t>есептеледі</a:t>
            </a:r>
            <a:r>
              <a:rPr lang="ru-RU" sz="2000" dirty="0"/>
              <a:t>, ал </a:t>
            </a:r>
            <a:r>
              <a:rPr lang="ru-RU" sz="2000" dirty="0" err="1"/>
              <a:t>теріс</a:t>
            </a:r>
            <a:r>
              <a:rPr lang="ru-RU" sz="2000" dirty="0"/>
              <a:t> </a:t>
            </a:r>
            <a:r>
              <a:rPr lang="ru-RU" sz="2000" dirty="0" err="1"/>
              <a:t>мән</a:t>
            </a:r>
            <a:r>
              <a:rPr lang="ru-RU" sz="2000" dirty="0"/>
              <a:t> </a:t>
            </a:r>
            <a:r>
              <a:rPr lang="ru-RU" sz="2000" dirty="0" err="1"/>
              <a:t>соңынан</a:t>
            </a:r>
            <a:r>
              <a:rPr lang="ru-RU" sz="2000" dirty="0"/>
              <a:t> </a:t>
            </a:r>
            <a:r>
              <a:rPr lang="ru-RU" sz="2000" dirty="0" err="1"/>
              <a:t>есептеледі</a:t>
            </a:r>
            <a:r>
              <a:rPr lang="ru-RU" sz="2000" dirty="0"/>
              <a:t>. </a:t>
            </a:r>
            <a:r>
              <a:rPr lang="ru-RU" sz="2000" dirty="0" err="1"/>
              <a:t>Таңдалған</a:t>
            </a:r>
            <a:r>
              <a:rPr lang="ru-RU" sz="2000" dirty="0"/>
              <a:t> </a:t>
            </a:r>
            <a:r>
              <a:rPr lang="ru-RU" sz="2000" dirty="0" err="1"/>
              <a:t>жол</a:t>
            </a:r>
            <a:r>
              <a:rPr lang="ru-RU" sz="2000" dirty="0"/>
              <a:t> </a:t>
            </a:r>
            <a:r>
              <a:rPr lang="ru-RU" sz="2000" dirty="0" err="1"/>
              <a:t>ағымдағы</a:t>
            </a:r>
            <a:r>
              <a:rPr lang="ru-RU" sz="2000" dirty="0"/>
              <a:t> </a:t>
            </a:r>
            <a:r>
              <a:rPr lang="ru-RU" sz="2000" dirty="0" err="1"/>
              <a:t>жолға</a:t>
            </a:r>
            <a:r>
              <a:rPr lang="ru-RU" sz="2000" dirty="0"/>
              <a:t> </a:t>
            </a:r>
            <a:r>
              <a:rPr lang="ru-RU" sz="2000" dirty="0" err="1"/>
              <a:t>айналады</a:t>
            </a:r>
            <a:r>
              <a:rPr lang="ru-RU" sz="2000" dirty="0"/>
              <a:t>. </a:t>
            </a:r>
            <a:r>
              <a:rPr lang="ru-RU" sz="2000" dirty="0" err="1"/>
              <a:t>Нөлдік</a:t>
            </a:r>
            <a:r>
              <a:rPr lang="ru-RU" sz="2000" dirty="0"/>
              <a:t> </a:t>
            </a:r>
            <a:r>
              <a:rPr lang="ru-RU" sz="2000" dirty="0" err="1"/>
              <a:t>мән</a:t>
            </a:r>
            <a:r>
              <a:rPr lang="ru-RU" sz="2000" dirty="0"/>
              <a:t> </a:t>
            </a:r>
            <a:r>
              <a:rPr lang="ru-RU" sz="2000" dirty="0" err="1"/>
              <a:t>көрсетілсе</a:t>
            </a:r>
            <a:r>
              <a:rPr lang="ru-RU" sz="2000" dirty="0"/>
              <a:t>, </a:t>
            </a:r>
            <a:r>
              <a:rPr lang="ru-RU" sz="2000" dirty="0" err="1"/>
              <a:t>жол</a:t>
            </a:r>
            <a:r>
              <a:rPr lang="ru-RU" sz="2000" dirty="0"/>
              <a:t> </a:t>
            </a:r>
            <a:r>
              <a:rPr lang="ru-RU" sz="2000" dirty="0" err="1"/>
              <a:t>қайтарылмайды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63213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DC837D-57AB-4221-BA7A-C3F0947F0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Курсорлар</a:t>
            </a:r>
            <a:endParaRPr lang="ru-KZ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342929-62F0-40C4-954C-662F5D6E3D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Tx/>
              <a:buChar char="-"/>
            </a:pP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Курсор —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бұл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жадтағы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көрсеткіштердің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резиденттік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жинағы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–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бұл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сіздің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жүйеңізде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басқа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процестер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үшін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қолжетімді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 бола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алатын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жадыны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алып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жатқанын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білдіреді</a:t>
            </a:r>
            <a:endParaRPr lang="ru-RU" sz="1800" dirty="0">
              <a:solidFill>
                <a:srgbClr val="212121"/>
              </a:solidFill>
              <a:latin typeface="open sans" panose="020B0606030504020204" pitchFamily="34" charset="0"/>
            </a:endParaRPr>
          </a:p>
          <a:p>
            <a:pPr algn="just">
              <a:buFontTx/>
              <a:buChar char="-"/>
            </a:pP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Курсорлар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while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циклге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қарағанда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жылдамырақ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болуы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мүмкін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бірақ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олардың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үстеме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шығындары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көп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. </a:t>
            </a:r>
            <a:endParaRPr lang="en-US" sz="1800" b="0" i="0" dirty="0">
              <a:solidFill>
                <a:srgbClr val="212121"/>
              </a:solidFill>
              <a:effectLst/>
              <a:latin typeface="open sans" panose="020B0606030504020204" pitchFamily="34" charset="0"/>
            </a:endParaRPr>
          </a:p>
          <a:p>
            <a:pPr algn="just">
              <a:buFontTx/>
              <a:buChar char="-"/>
            </a:pP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Курсордың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жылдамдығына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әсер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ететін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тағы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бір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фактор -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бұл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курсорда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көрсетілетін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жолдар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мен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бағандар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саны.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Курсорды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ашуға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және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операторларды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алуға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кететін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уақыт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endParaRPr lang="en-US" sz="1800" b="0" i="0" dirty="0">
              <a:solidFill>
                <a:srgbClr val="212121"/>
              </a:solidFill>
              <a:effectLst/>
              <a:latin typeface="open sans" panose="020B0606030504020204" pitchFamily="34" charset="0"/>
            </a:endParaRPr>
          </a:p>
          <a:p>
            <a:pPr algn="just">
              <a:buFontTx/>
              <a:buChar char="-"/>
            </a:pP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Келесі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курсор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әрекеттерінде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ешқашан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сілтеме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жасалмайтын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жадтағы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тым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көп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бағандарды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сүйреп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апару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әрекеттерді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баяулатуы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мүмкін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Курсорлар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баяуырақ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өйткені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олар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кестелерді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жол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бойынша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ru-RU" sz="1800" b="0" i="0" dirty="0" err="1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жаңартады</a:t>
            </a:r>
            <a:r>
              <a:rPr lang="ru-RU" sz="1800" b="0" i="0" dirty="0">
                <a:solidFill>
                  <a:srgbClr val="212121"/>
                </a:solidFill>
                <a:effectLst/>
                <a:latin typeface="open sans" panose="020B06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65704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81899-D63D-361B-F56A-5240694E9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CCB4F-A487-C82C-5556-6A4C8B0C99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200" dirty="0"/>
              <a:t>RELATIVE </a:t>
            </a:r>
            <a:r>
              <a:rPr lang="ru-RU" sz="2200" dirty="0" err="1"/>
              <a:t>аргументі</a:t>
            </a:r>
            <a:r>
              <a:rPr lang="ru-RU" sz="2200" dirty="0"/>
              <a:t> {</a:t>
            </a:r>
            <a:r>
              <a:rPr lang="ru-RU" sz="2200" dirty="0" err="1"/>
              <a:t>жолдар</a:t>
            </a:r>
            <a:r>
              <a:rPr lang="ru-RU" sz="2200" dirty="0"/>
              <a:t> саны | @</a:t>
            </a:r>
            <a:r>
              <a:rPr lang="en-US" sz="2200" dirty="0" err="1"/>
              <a:t>variable_number_of_rows</a:t>
            </a:r>
            <a:r>
              <a:rPr lang="en-US" sz="2200" dirty="0"/>
              <a:t>} </a:t>
            </a:r>
            <a:r>
              <a:rPr lang="ru-RU" sz="2200" dirty="0" err="1"/>
              <a:t>ағымдағы</a:t>
            </a:r>
            <a:r>
              <a:rPr lang="ru-RU" sz="2200" dirty="0"/>
              <a:t> </a:t>
            </a:r>
            <a:r>
              <a:rPr lang="ru-RU" sz="2200" dirty="0" err="1"/>
              <a:t>жолдан</a:t>
            </a:r>
            <a:r>
              <a:rPr lang="ru-RU" sz="2200" dirty="0"/>
              <a:t> </a:t>
            </a:r>
            <a:r>
              <a:rPr lang="ru-RU" sz="2200" dirty="0" err="1"/>
              <a:t>кейінгі</a:t>
            </a:r>
            <a:r>
              <a:rPr lang="ru-RU" sz="2200" dirty="0"/>
              <a:t> </a:t>
            </a:r>
            <a:r>
              <a:rPr lang="ru-RU" sz="2200" dirty="0" err="1"/>
              <a:t>жолдардың</a:t>
            </a:r>
            <a:r>
              <a:rPr lang="ru-RU" sz="2200" dirty="0"/>
              <a:t> </a:t>
            </a:r>
            <a:r>
              <a:rPr lang="ru-RU" sz="2200" dirty="0" err="1"/>
              <a:t>көрсетілген</a:t>
            </a:r>
            <a:r>
              <a:rPr lang="ru-RU" sz="2200" dirty="0"/>
              <a:t> </a:t>
            </a:r>
            <a:r>
              <a:rPr lang="ru-RU" sz="2200" dirty="0" err="1"/>
              <a:t>санында</a:t>
            </a:r>
            <a:r>
              <a:rPr lang="ru-RU" sz="2200" dirty="0"/>
              <a:t> </a:t>
            </a:r>
            <a:r>
              <a:rPr lang="ru-RU" sz="2200" dirty="0" err="1"/>
              <a:t>орналасқан</a:t>
            </a:r>
            <a:r>
              <a:rPr lang="ru-RU" sz="2200" dirty="0"/>
              <a:t> </a:t>
            </a:r>
            <a:r>
              <a:rPr lang="ru-RU" sz="2200" dirty="0" err="1"/>
              <a:t>жолды</a:t>
            </a:r>
            <a:r>
              <a:rPr lang="ru-RU" sz="2200" dirty="0"/>
              <a:t> </a:t>
            </a:r>
            <a:r>
              <a:rPr lang="ru-RU" sz="2200" dirty="0" err="1"/>
              <a:t>қайтарады</a:t>
            </a:r>
            <a:r>
              <a:rPr lang="ru-RU" sz="2200" dirty="0"/>
              <a:t>. </a:t>
            </a:r>
            <a:r>
              <a:rPr lang="ru-RU" sz="2200" dirty="0" err="1"/>
              <a:t>Жолдардың</a:t>
            </a:r>
            <a:r>
              <a:rPr lang="ru-RU" sz="2200" dirty="0"/>
              <a:t> </a:t>
            </a:r>
            <a:r>
              <a:rPr lang="ru-RU" sz="2200" dirty="0" err="1"/>
              <a:t>теріс</a:t>
            </a:r>
            <a:r>
              <a:rPr lang="ru-RU" sz="2200" dirty="0"/>
              <a:t> </a:t>
            </a:r>
            <a:r>
              <a:rPr lang="ru-RU" sz="2200" dirty="0" err="1"/>
              <a:t>санын</a:t>
            </a:r>
            <a:r>
              <a:rPr lang="ru-RU" sz="2200" dirty="0"/>
              <a:t> </a:t>
            </a:r>
            <a:r>
              <a:rPr lang="ru-RU" sz="2200" dirty="0" err="1"/>
              <a:t>көрсетсеңіз</a:t>
            </a:r>
            <a:r>
              <a:rPr lang="ru-RU" sz="2200" dirty="0"/>
              <a:t>, </a:t>
            </a:r>
            <a:r>
              <a:rPr lang="ru-RU" sz="2200" dirty="0" err="1"/>
              <a:t>ағымдағыға</a:t>
            </a:r>
            <a:r>
              <a:rPr lang="ru-RU" sz="2200" dirty="0"/>
              <a:t> </a:t>
            </a:r>
            <a:r>
              <a:rPr lang="ru-RU" sz="2200" dirty="0" err="1"/>
              <a:t>дейінгі</a:t>
            </a:r>
            <a:r>
              <a:rPr lang="ru-RU" sz="2200" dirty="0"/>
              <a:t> </a:t>
            </a:r>
            <a:r>
              <a:rPr lang="ru-RU" sz="2200" dirty="0" err="1"/>
              <a:t>жолдардың</a:t>
            </a:r>
            <a:r>
              <a:rPr lang="ru-RU" sz="2200" dirty="0"/>
              <a:t> </a:t>
            </a:r>
            <a:r>
              <a:rPr lang="ru-RU" sz="2200" dirty="0" err="1"/>
              <a:t>көрсетілген</a:t>
            </a:r>
            <a:r>
              <a:rPr lang="ru-RU" sz="2200" dirty="0"/>
              <a:t> саны </a:t>
            </a:r>
            <a:r>
              <a:rPr lang="ru-RU" sz="2200" dirty="0" err="1"/>
              <a:t>болып</a:t>
            </a:r>
            <a:r>
              <a:rPr lang="ru-RU" sz="2200" dirty="0"/>
              <a:t> </a:t>
            </a:r>
            <a:r>
              <a:rPr lang="ru-RU" sz="2200" dirty="0" err="1"/>
              <a:t>табылатын</a:t>
            </a:r>
            <a:r>
              <a:rPr lang="ru-RU" sz="2200" dirty="0"/>
              <a:t> </a:t>
            </a:r>
            <a:r>
              <a:rPr lang="ru-RU" sz="2200" dirty="0" err="1"/>
              <a:t>жол</a:t>
            </a:r>
            <a:r>
              <a:rPr lang="ru-RU" sz="2200" dirty="0"/>
              <a:t> </a:t>
            </a:r>
            <a:r>
              <a:rPr lang="ru-RU" sz="2200" dirty="0" err="1"/>
              <a:t>қайтарылады</a:t>
            </a:r>
            <a:r>
              <a:rPr lang="ru-RU" sz="2200" dirty="0"/>
              <a:t>. </a:t>
            </a:r>
            <a:r>
              <a:rPr lang="ru-RU" sz="2200" dirty="0" err="1"/>
              <a:t>Нөл</a:t>
            </a:r>
            <a:r>
              <a:rPr lang="ru-RU" sz="2200" dirty="0"/>
              <a:t> </a:t>
            </a:r>
            <a:r>
              <a:rPr lang="ru-RU" sz="2200" dirty="0" err="1"/>
              <a:t>мәнді</a:t>
            </a:r>
            <a:r>
              <a:rPr lang="ru-RU" sz="2200" dirty="0"/>
              <a:t> </a:t>
            </a:r>
            <a:r>
              <a:rPr lang="ru-RU" sz="2200" dirty="0" err="1"/>
              <a:t>көрсету</a:t>
            </a:r>
            <a:r>
              <a:rPr lang="ru-RU" sz="2200" dirty="0"/>
              <a:t> </a:t>
            </a:r>
            <a:r>
              <a:rPr lang="ru-RU" sz="2200" dirty="0" err="1"/>
              <a:t>ағымдағы</a:t>
            </a:r>
            <a:r>
              <a:rPr lang="ru-RU" sz="2200" dirty="0"/>
              <a:t> </a:t>
            </a:r>
            <a:r>
              <a:rPr lang="ru-RU" sz="2200" dirty="0" err="1"/>
              <a:t>жолды</a:t>
            </a:r>
            <a:r>
              <a:rPr lang="ru-RU" sz="2200" dirty="0"/>
              <a:t> </a:t>
            </a:r>
            <a:r>
              <a:rPr lang="ru-RU" sz="2200" dirty="0" err="1"/>
              <a:t>қайтарады</a:t>
            </a:r>
            <a:r>
              <a:rPr lang="ru-RU" sz="2200" dirty="0"/>
              <a:t>. </a:t>
            </a:r>
            <a:r>
              <a:rPr lang="ru-RU" sz="2200" dirty="0" err="1"/>
              <a:t>Қайтарылған</a:t>
            </a:r>
            <a:r>
              <a:rPr lang="ru-RU" sz="2200" dirty="0"/>
              <a:t> </a:t>
            </a:r>
            <a:r>
              <a:rPr lang="ru-RU" sz="2200" dirty="0" err="1"/>
              <a:t>жол</a:t>
            </a:r>
            <a:r>
              <a:rPr lang="ru-RU" sz="2200" dirty="0"/>
              <a:t> </a:t>
            </a:r>
            <a:r>
              <a:rPr lang="ru-RU" sz="2200" dirty="0" err="1"/>
              <a:t>ағымдағы</a:t>
            </a:r>
            <a:r>
              <a:rPr lang="ru-RU" sz="2200" dirty="0"/>
              <a:t> </a:t>
            </a:r>
            <a:r>
              <a:rPr lang="ru-RU" sz="2200" dirty="0" err="1"/>
              <a:t>жолға</a:t>
            </a:r>
            <a:r>
              <a:rPr lang="ru-RU" sz="2200" dirty="0"/>
              <a:t> </a:t>
            </a:r>
            <a:r>
              <a:rPr lang="ru-RU" sz="2200" dirty="0" err="1"/>
              <a:t>айналады</a:t>
            </a:r>
            <a:r>
              <a:rPr lang="ru-RU" sz="2200" dirty="0"/>
              <a:t>.</a:t>
            </a:r>
            <a:endParaRPr lang="en-US" sz="2200" dirty="0"/>
          </a:p>
          <a:p>
            <a:pPr algn="just"/>
            <a:r>
              <a:rPr lang="kk-KZ" sz="2200" dirty="0"/>
              <a:t>Глобалды</a:t>
            </a:r>
            <a:r>
              <a:rPr lang="ru-RU" sz="2200" dirty="0"/>
              <a:t> </a:t>
            </a:r>
            <a:r>
              <a:rPr lang="ru-RU" sz="2200" dirty="0" err="1"/>
              <a:t>курсорды</a:t>
            </a:r>
            <a:r>
              <a:rPr lang="ru-RU" sz="2200" dirty="0"/>
              <a:t> </a:t>
            </a:r>
            <a:r>
              <a:rPr lang="ru-RU" sz="2200" dirty="0" err="1"/>
              <a:t>ашу</a:t>
            </a:r>
            <a:r>
              <a:rPr lang="ru-RU" sz="2200" dirty="0"/>
              <a:t> </a:t>
            </a:r>
            <a:r>
              <a:rPr lang="ru-RU" sz="2200" dirty="0" err="1"/>
              <a:t>үшін</a:t>
            </a:r>
            <a:r>
              <a:rPr lang="ru-RU" sz="2200" dirty="0"/>
              <a:t> </a:t>
            </a:r>
            <a:r>
              <a:rPr lang="ru-RU" sz="2200" dirty="0" err="1"/>
              <a:t>оның</a:t>
            </a:r>
            <a:r>
              <a:rPr lang="ru-RU" sz="2200" dirty="0"/>
              <a:t> </a:t>
            </a:r>
            <a:r>
              <a:rPr lang="ru-RU" sz="2200" dirty="0" err="1"/>
              <a:t>атының</a:t>
            </a:r>
            <a:r>
              <a:rPr lang="ru-RU" sz="2200" dirty="0"/>
              <a:t> </a:t>
            </a:r>
            <a:r>
              <a:rPr lang="ru-RU" sz="2200" dirty="0" err="1"/>
              <a:t>алдына</a:t>
            </a:r>
            <a:r>
              <a:rPr lang="ru-RU" sz="2200" dirty="0"/>
              <a:t> </a:t>
            </a:r>
            <a:r>
              <a:rPr lang="en-US" sz="2200" dirty="0"/>
              <a:t>GLOBAL </a:t>
            </a:r>
            <a:r>
              <a:rPr lang="ru-RU" sz="2200" dirty="0" err="1"/>
              <a:t>кілт</a:t>
            </a:r>
            <a:r>
              <a:rPr lang="ru-RU" sz="2200" dirty="0"/>
              <a:t> </a:t>
            </a:r>
            <a:r>
              <a:rPr lang="ru-RU" sz="2200" dirty="0" err="1"/>
              <a:t>сөзін</a:t>
            </a:r>
            <a:r>
              <a:rPr lang="ru-RU" sz="2200" dirty="0"/>
              <a:t> </a:t>
            </a:r>
            <a:r>
              <a:rPr lang="ru-RU" sz="2200" dirty="0" err="1"/>
              <a:t>қою</a:t>
            </a:r>
            <a:r>
              <a:rPr lang="ru-RU" sz="2200" dirty="0"/>
              <a:t> керек. Курсор </a:t>
            </a:r>
            <a:r>
              <a:rPr lang="ru-RU" sz="2200" dirty="0" err="1"/>
              <a:t>атауын</a:t>
            </a:r>
            <a:r>
              <a:rPr lang="ru-RU" sz="2200" dirty="0"/>
              <a:t> </a:t>
            </a:r>
            <a:r>
              <a:rPr lang="ru-RU" sz="2200" dirty="0" err="1"/>
              <a:t>айнымалы</a:t>
            </a:r>
            <a:r>
              <a:rPr lang="ru-RU" sz="2200" dirty="0"/>
              <a:t> </a:t>
            </a:r>
            <a:r>
              <a:rPr lang="ru-RU" sz="2200" dirty="0" err="1"/>
              <a:t>арқылы</a:t>
            </a:r>
            <a:r>
              <a:rPr lang="ru-RU" sz="2200" dirty="0"/>
              <a:t> да </a:t>
            </a:r>
            <a:r>
              <a:rPr lang="ru-RU" sz="2200" dirty="0" err="1"/>
              <a:t>көрсетуге</a:t>
            </a:r>
            <a:r>
              <a:rPr lang="ru-RU" sz="2200" dirty="0"/>
              <a:t> </a:t>
            </a:r>
            <a:r>
              <a:rPr lang="ru-RU" sz="2200" dirty="0" err="1"/>
              <a:t>болады</a:t>
            </a:r>
            <a:r>
              <a:rPr lang="ru-RU" sz="2200" dirty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43906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1732B-072B-7286-F87F-78054F6F2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E5BE0-F45B-B09A-A7F4-269720D786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@variable_name [,...n]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конструкциясы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қайтарылған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сақталатын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айнымалылар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тізімін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Айнымалы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мәндердің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курсордағы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бағандардың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ретімен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айнымалының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курсор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бағанындағы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керек.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INTO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конструкциясы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көрсетілмесе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FETCH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командасының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командасының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әрекетіне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ұқсайды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экранда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көрсетіледі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936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 txBox="1">
            <a:spLocks noGrp="1"/>
          </p:cNvSpPr>
          <p:nvPr>
            <p:ph type="title"/>
          </p:nvPr>
        </p:nvSpPr>
        <p:spPr>
          <a:xfrm>
            <a:off x="179387" y="115887"/>
            <a:ext cx="8785225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Курсорды ашу</a:t>
            </a:r>
            <a:endParaRPr dirty="0"/>
          </a:p>
        </p:txBody>
      </p:sp>
      <p:sp>
        <p:nvSpPr>
          <p:cNvPr id="121" name="Google Shape;121;p13"/>
          <p:cNvSpPr txBox="1"/>
          <p:nvPr/>
        </p:nvSpPr>
        <p:spPr>
          <a:xfrm>
            <a:off x="395287" y="1196975"/>
            <a:ext cx="8064500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OPEN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{ [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GLOBAL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] 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cursor_name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cursor_variable_name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  <p:sp>
        <p:nvSpPr>
          <p:cNvPr id="122" name="Google Shape;122;p13"/>
          <p:cNvSpPr txBox="1"/>
          <p:nvPr/>
        </p:nvSpPr>
        <p:spPr>
          <a:xfrm>
            <a:off x="250825" y="3573462"/>
            <a:ext cx="8642350" cy="1220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1800"/>
            </a:pPr>
            <a:r>
              <a:rPr lang="ru-RU" sz="1800" b="1" dirty="0" err="1">
                <a:solidFill>
                  <a:schemeClr val="dk1"/>
                </a:solidFill>
              </a:rPr>
              <a:t>Ашыл</a:t>
            </a:r>
            <a:r>
              <a:rPr lang="kk-KZ" sz="1800" b="1" dirty="0">
                <a:solidFill>
                  <a:schemeClr val="dk1"/>
                </a:solidFill>
              </a:rPr>
              <a:t>ған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курсордағы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жолдар</a:t>
            </a:r>
            <a:r>
              <a:rPr lang="ru-RU" sz="1800" b="1" dirty="0">
                <a:solidFill>
                  <a:schemeClr val="dk1"/>
                </a:solidFill>
              </a:rPr>
              <a:t> саны @@</a:t>
            </a:r>
            <a:r>
              <a:rPr lang="en-US" sz="1800" b="1" dirty="0">
                <a:solidFill>
                  <a:schemeClr val="dk1"/>
                </a:solidFill>
              </a:rPr>
              <a:t>CURSOR_ROWS </a:t>
            </a:r>
            <a:r>
              <a:rPr lang="ru-RU" sz="1800" b="1" dirty="0" err="1">
                <a:solidFill>
                  <a:schemeClr val="dk1"/>
                </a:solidFill>
              </a:rPr>
              <a:t>глобалды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айнымалысында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сақталады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 dirty="0">
                <a:solidFill>
                  <a:schemeClr val="dk1"/>
                </a:solidFill>
              </a:rPr>
              <a:t>n – </a:t>
            </a:r>
            <a:r>
              <a:rPr lang="ru-RU" sz="1800" dirty="0" err="1">
                <a:solidFill>
                  <a:schemeClr val="dk1"/>
                </a:solidFill>
              </a:rPr>
              <a:t>жиынтықтағы</a:t>
            </a:r>
            <a:r>
              <a:rPr lang="ru-RU" sz="1800" dirty="0">
                <a:solidFill>
                  <a:schemeClr val="dk1"/>
                </a:solidFill>
              </a:rPr>
              <a:t> </a:t>
            </a:r>
            <a:r>
              <a:rPr lang="ru-RU" sz="1800" dirty="0" err="1">
                <a:solidFill>
                  <a:schemeClr val="dk1"/>
                </a:solidFill>
              </a:rPr>
              <a:t>жолдар</a:t>
            </a:r>
            <a:r>
              <a:rPr lang="ru-RU" sz="1800" dirty="0">
                <a:solidFill>
                  <a:schemeClr val="dk1"/>
                </a:solidFill>
              </a:rPr>
              <a:t> саны, -</a:t>
            </a:r>
            <a:r>
              <a:rPr lang="en-US" sz="1800" dirty="0">
                <a:solidFill>
                  <a:schemeClr val="dk1"/>
                </a:solidFill>
              </a:rPr>
              <a:t>n – </a:t>
            </a:r>
            <a:r>
              <a:rPr lang="ru-RU" sz="1800" dirty="0">
                <a:solidFill>
                  <a:schemeClr val="dk1"/>
                </a:solidFill>
              </a:rPr>
              <a:t>курсор </a:t>
            </a:r>
            <a:r>
              <a:rPr lang="ru-RU" sz="1800" dirty="0" err="1">
                <a:solidFill>
                  <a:schemeClr val="dk1"/>
                </a:solidFill>
              </a:rPr>
              <a:t>жүктелуде</a:t>
            </a:r>
            <a:r>
              <a:rPr lang="ru-RU" sz="1800" dirty="0">
                <a:solidFill>
                  <a:schemeClr val="dk1"/>
                </a:solidFill>
              </a:rPr>
              <a:t> </a:t>
            </a:r>
            <a:r>
              <a:rPr lang="ru-RU" sz="1800" dirty="0" err="1">
                <a:solidFill>
                  <a:schemeClr val="dk1"/>
                </a:solidFill>
              </a:rPr>
              <a:t>және</a:t>
            </a:r>
            <a:r>
              <a:rPr lang="ru-RU" sz="1800" dirty="0">
                <a:solidFill>
                  <a:schemeClr val="dk1"/>
                </a:solidFill>
              </a:rPr>
              <a:t> </a:t>
            </a:r>
            <a:r>
              <a:rPr lang="en-US" sz="1800" dirty="0">
                <a:solidFill>
                  <a:schemeClr val="dk1"/>
                </a:solidFill>
              </a:rPr>
              <a:t>n </a:t>
            </a:r>
            <a:r>
              <a:rPr lang="ru-RU" sz="1800" dirty="0" err="1">
                <a:solidFill>
                  <a:schemeClr val="dk1"/>
                </a:solidFill>
              </a:rPr>
              <a:t>жол</a:t>
            </a:r>
            <a:r>
              <a:rPr lang="ru-RU" sz="1800" dirty="0">
                <a:solidFill>
                  <a:schemeClr val="dk1"/>
                </a:solidFill>
              </a:rPr>
              <a:t> </a:t>
            </a:r>
            <a:r>
              <a:rPr lang="ru-RU" sz="1800" dirty="0" err="1">
                <a:solidFill>
                  <a:schemeClr val="dk1"/>
                </a:solidFill>
              </a:rPr>
              <a:t>қазір</a:t>
            </a:r>
            <a:r>
              <a:rPr lang="ru-RU" sz="1800" dirty="0">
                <a:solidFill>
                  <a:schemeClr val="dk1"/>
                </a:solidFill>
              </a:rPr>
              <a:t> </a:t>
            </a:r>
            <a:r>
              <a:rPr lang="ru-RU" sz="1800" dirty="0" err="1">
                <a:solidFill>
                  <a:schemeClr val="dk1"/>
                </a:solidFill>
              </a:rPr>
              <a:t>жүктелді</a:t>
            </a:r>
            <a:r>
              <a:rPr lang="ru-RU" sz="1800" dirty="0">
                <a:solidFill>
                  <a:schemeClr val="dk1"/>
                </a:solidFill>
              </a:rPr>
              <a:t>, 0 – </a:t>
            </a:r>
            <a:r>
              <a:rPr lang="ru-RU" sz="1800" dirty="0" err="1">
                <a:solidFill>
                  <a:schemeClr val="dk1"/>
                </a:solidFill>
              </a:rPr>
              <a:t>жолдар</a:t>
            </a:r>
            <a:r>
              <a:rPr lang="ru-RU" sz="1800" dirty="0">
                <a:solidFill>
                  <a:schemeClr val="dk1"/>
                </a:solidFill>
              </a:rPr>
              <a:t> </a:t>
            </a:r>
            <a:r>
              <a:rPr lang="ru-RU" sz="1800" dirty="0" err="1">
                <a:solidFill>
                  <a:schemeClr val="dk1"/>
                </a:solidFill>
              </a:rPr>
              <a:t>жоқ</a:t>
            </a:r>
            <a:r>
              <a:rPr lang="ru-RU" sz="1800" dirty="0">
                <a:solidFill>
                  <a:schemeClr val="dk1"/>
                </a:solidFill>
              </a:rPr>
              <a:t>, -1 – курсор </a:t>
            </a:r>
            <a:r>
              <a:rPr lang="ru-RU" sz="1800" dirty="0" err="1">
                <a:solidFill>
                  <a:schemeClr val="dk1"/>
                </a:solidFill>
              </a:rPr>
              <a:t>динамикалық</a:t>
            </a:r>
            <a:r>
              <a:rPr lang="ru-RU" sz="1800" dirty="0">
                <a:solidFill>
                  <a:schemeClr val="dk1"/>
                </a:solidFill>
              </a:rPr>
              <a:t> </a:t>
            </a:r>
            <a:r>
              <a:rPr lang="ru-RU" sz="1800" dirty="0" err="1">
                <a:solidFill>
                  <a:schemeClr val="dk1"/>
                </a:solidFill>
              </a:rPr>
              <a:t>және</a:t>
            </a:r>
            <a:r>
              <a:rPr lang="ru-RU" sz="1800" dirty="0">
                <a:solidFill>
                  <a:schemeClr val="dk1"/>
                </a:solidFill>
              </a:rPr>
              <a:t> </a:t>
            </a:r>
            <a:r>
              <a:rPr lang="ru-RU" sz="1800" dirty="0" err="1">
                <a:solidFill>
                  <a:schemeClr val="dk1"/>
                </a:solidFill>
              </a:rPr>
              <a:t>жолдар</a:t>
            </a:r>
            <a:r>
              <a:rPr lang="ru-RU" sz="1800" dirty="0">
                <a:solidFill>
                  <a:schemeClr val="dk1"/>
                </a:solidFill>
              </a:rPr>
              <a:t> саны </a:t>
            </a:r>
            <a:r>
              <a:rPr lang="ru-RU" sz="1800" dirty="0" err="1">
                <a:solidFill>
                  <a:schemeClr val="dk1"/>
                </a:solidFill>
              </a:rPr>
              <a:t>белгісіз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4"/>
          <p:cNvSpPr txBox="1">
            <a:spLocks noGrp="1"/>
          </p:cNvSpPr>
          <p:nvPr>
            <p:ph type="title"/>
          </p:nvPr>
        </p:nvSpPr>
        <p:spPr>
          <a:xfrm>
            <a:off x="179387" y="115887"/>
            <a:ext cx="8785225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 мәліметтерін алу</a:t>
            </a:r>
            <a:endParaRPr dirty="0"/>
          </a:p>
        </p:txBody>
      </p:sp>
      <p:sp>
        <p:nvSpPr>
          <p:cNvPr id="128" name="Google Shape;128;p14"/>
          <p:cNvSpPr txBox="1"/>
          <p:nvPr/>
        </p:nvSpPr>
        <p:spPr>
          <a:xfrm>
            <a:off x="107950" y="765175"/>
            <a:ext cx="9036050" cy="13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FETCH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 [ [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NEXT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PRIOR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FIRST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LAST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|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ABSOLUTE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{ 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@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nvar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 </a:t>
            </a:r>
            <a:b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                                                                         |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RELATIVE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{ 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@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nvar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    ] </a:t>
            </a:r>
            <a:b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    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FROM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 ]  { [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GLOBAL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] 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cursor_name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@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cursor_variable_name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 </a:t>
            </a:r>
            <a:b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                            [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INTO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@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variable_name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 ,...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] ]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sp>
        <p:nvSpPr>
          <p:cNvPr id="129" name="Google Shape;129;p14"/>
          <p:cNvSpPr txBox="1"/>
          <p:nvPr/>
        </p:nvSpPr>
        <p:spPr>
          <a:xfrm>
            <a:off x="179387" y="2492375"/>
            <a:ext cx="8713787" cy="10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C0000"/>
              </a:buClr>
              <a:buSzPts val="1800"/>
              <a:buFont typeface="Arial"/>
              <a:buNone/>
            </a:pPr>
            <a:r>
              <a:rPr lang="en-US" sz="1800" b="1" i="0" u="none" dirty="0" err="1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Парамет</a:t>
            </a:r>
            <a:r>
              <a:rPr lang="kk-KZ" sz="1800" b="1" i="0" u="none" dirty="0">
                <a:solidFill>
                  <a:srgbClr val="CC0000"/>
                </a:solidFill>
                <a:latin typeface="Arial"/>
                <a:ea typeface="Arial"/>
                <a:cs typeface="Arial"/>
                <a:sym typeface="Arial"/>
              </a:rPr>
              <a:t>лері: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NEXT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|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PRIOR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kk-KZ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келесі</a:t>
            </a:r>
            <a:r>
              <a:rPr lang="ru-RU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kk-KZ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алдыңдағы</a:t>
            </a:r>
            <a:r>
              <a:rPr lang="ru-RU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kk-KZ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жолды ағымдағы</a:t>
            </a:r>
            <a:r>
              <a:rPr lang="ru-RU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ru-RU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курсорды</a:t>
            </a:r>
            <a:r>
              <a:rPr lang="ru-RU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аш</a:t>
            </a:r>
            <a:r>
              <a:rPr lang="kk-KZ" sz="1800" b="1" dirty="0">
                <a:solidFill>
                  <a:schemeClr val="dk1"/>
                </a:solidFill>
              </a:rPr>
              <a:t>қан </a:t>
            </a:r>
            <a:r>
              <a:rPr lang="ru-RU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kk-KZ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жол ретінде оқу</a:t>
            </a:r>
            <a:endParaRPr dirty="0"/>
          </a:p>
        </p:txBody>
      </p:sp>
      <p:sp>
        <p:nvSpPr>
          <p:cNvPr id="130" name="Google Shape;130;p14"/>
          <p:cNvSpPr txBox="1"/>
          <p:nvPr/>
        </p:nvSpPr>
        <p:spPr>
          <a:xfrm>
            <a:off x="250825" y="3500437"/>
            <a:ext cx="889317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accent2"/>
              </a:buClr>
              <a:buSzPts val="1800"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FIRST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LAST – </a:t>
            </a:r>
            <a:r>
              <a:rPr lang="ru-RU" sz="1800" b="1" dirty="0">
                <a:solidFill>
                  <a:schemeClr val="dk1"/>
                </a:solidFill>
              </a:rPr>
              <a:t>- 1-ші (</a:t>
            </a:r>
            <a:r>
              <a:rPr lang="ru-RU" sz="1800" b="1" dirty="0" err="1">
                <a:solidFill>
                  <a:schemeClr val="dk1"/>
                </a:solidFill>
              </a:rPr>
              <a:t>соңғы</a:t>
            </a:r>
            <a:r>
              <a:rPr lang="ru-RU" sz="1800" b="1" dirty="0">
                <a:solidFill>
                  <a:schemeClr val="dk1"/>
                </a:solidFill>
              </a:rPr>
              <a:t>) </a:t>
            </a:r>
            <a:r>
              <a:rPr lang="ru-RU" sz="1800" b="1" dirty="0" err="1">
                <a:solidFill>
                  <a:schemeClr val="dk1"/>
                </a:solidFill>
              </a:rPr>
              <a:t>жол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таңдалады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және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ол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ағымдағы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болады</a:t>
            </a:r>
            <a:endParaRPr dirty="0"/>
          </a:p>
        </p:txBody>
      </p:sp>
      <p:sp>
        <p:nvSpPr>
          <p:cNvPr id="131" name="Google Shape;131;p14"/>
          <p:cNvSpPr txBox="1"/>
          <p:nvPr/>
        </p:nvSpPr>
        <p:spPr>
          <a:xfrm>
            <a:off x="250825" y="4221162"/>
            <a:ext cx="8893175" cy="641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accent2"/>
              </a:buClr>
              <a:buSzPts val="1800"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ABSOLUTE – </a:t>
            </a:r>
            <a:r>
              <a:rPr lang="en-US" sz="1800" b="1" dirty="0">
                <a:solidFill>
                  <a:schemeClr val="dk1"/>
                </a:solidFill>
              </a:rPr>
              <a:t>n-</a:t>
            </a:r>
            <a:r>
              <a:rPr lang="ru-RU" sz="1800" b="1" dirty="0" err="1">
                <a:solidFill>
                  <a:schemeClr val="dk1"/>
                </a:solidFill>
              </a:rPr>
              <a:t>ші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жол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жиынның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басынан</a:t>
            </a:r>
            <a:r>
              <a:rPr lang="ru-RU" sz="1800" b="1" dirty="0">
                <a:solidFill>
                  <a:schemeClr val="dk1"/>
                </a:solidFill>
              </a:rPr>
              <a:t> (</a:t>
            </a:r>
            <a:r>
              <a:rPr lang="ru-RU" sz="1800" b="1" dirty="0" err="1">
                <a:solidFill>
                  <a:schemeClr val="dk1"/>
                </a:solidFill>
              </a:rPr>
              <a:t>егер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en-US" sz="1800" b="1" dirty="0">
                <a:solidFill>
                  <a:schemeClr val="dk1"/>
                </a:solidFill>
              </a:rPr>
              <a:t>n </a:t>
            </a:r>
            <a:r>
              <a:rPr lang="ru-RU" sz="1800" b="1" dirty="0" err="1">
                <a:solidFill>
                  <a:schemeClr val="dk1"/>
                </a:solidFill>
              </a:rPr>
              <a:t>оң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болса</a:t>
            </a:r>
            <a:r>
              <a:rPr lang="ru-RU" sz="1800" b="1" dirty="0">
                <a:solidFill>
                  <a:schemeClr val="dk1"/>
                </a:solidFill>
              </a:rPr>
              <a:t>) </a:t>
            </a:r>
            <a:r>
              <a:rPr lang="ru-RU" sz="1800" b="1" dirty="0" err="1">
                <a:solidFill>
                  <a:schemeClr val="dk1"/>
                </a:solidFill>
              </a:rPr>
              <a:t>немесе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соңынан</a:t>
            </a:r>
            <a:r>
              <a:rPr lang="ru-RU" sz="1800" b="1" dirty="0">
                <a:solidFill>
                  <a:schemeClr val="dk1"/>
                </a:solidFill>
              </a:rPr>
              <a:t> (</a:t>
            </a:r>
            <a:r>
              <a:rPr lang="ru-RU" sz="1800" b="1" dirty="0" err="1">
                <a:solidFill>
                  <a:schemeClr val="dk1"/>
                </a:solidFill>
              </a:rPr>
              <a:t>эгер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en-US" sz="1800" b="1" dirty="0">
                <a:solidFill>
                  <a:schemeClr val="dk1"/>
                </a:solidFill>
              </a:rPr>
              <a:t>n – </a:t>
            </a:r>
            <a:r>
              <a:rPr lang="kk-KZ" sz="1800" b="1" dirty="0">
                <a:solidFill>
                  <a:schemeClr val="dk1"/>
                </a:solidFill>
              </a:rPr>
              <a:t>кері сан болса</a:t>
            </a:r>
            <a:r>
              <a:rPr lang="en-US" sz="1800" b="1" dirty="0">
                <a:solidFill>
                  <a:schemeClr val="dk1"/>
                </a:solidFill>
              </a:rPr>
              <a:t>) </a:t>
            </a:r>
            <a:r>
              <a:rPr lang="ru-RU" sz="1800" b="1" dirty="0" err="1">
                <a:solidFill>
                  <a:schemeClr val="dk1"/>
                </a:solidFill>
              </a:rPr>
              <a:t>таңдалады</a:t>
            </a:r>
            <a:r>
              <a:rPr lang="ru-RU" sz="1800" b="1" dirty="0">
                <a:solidFill>
                  <a:schemeClr val="dk1"/>
                </a:solidFill>
              </a:rPr>
              <a:t>.</a:t>
            </a:r>
            <a:endParaRPr dirty="0"/>
          </a:p>
        </p:txBody>
      </p:sp>
      <p:sp>
        <p:nvSpPr>
          <p:cNvPr id="132" name="Google Shape;132;p14"/>
          <p:cNvSpPr txBox="1"/>
          <p:nvPr/>
        </p:nvSpPr>
        <p:spPr>
          <a:xfrm>
            <a:off x="323850" y="4941887"/>
            <a:ext cx="8642350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RELATIVE –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kk-KZ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ағымдағы жолдан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 </a:t>
            </a:r>
            <a:r>
              <a:rPr lang="kk-KZ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жолда орналасқан жолды таңдайды </a:t>
            </a:r>
            <a:endParaRPr dirty="0"/>
          </a:p>
        </p:txBody>
      </p:sp>
      <p:sp>
        <p:nvSpPr>
          <p:cNvPr id="135" name="Google Shape;135;p14"/>
          <p:cNvSpPr txBox="1"/>
          <p:nvPr/>
        </p:nvSpPr>
        <p:spPr>
          <a:xfrm>
            <a:off x="179387" y="5516562"/>
            <a:ext cx="8642350" cy="946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chemeClr val="dk1"/>
              </a:buClr>
              <a:buSzPts val="1800"/>
            </a:pPr>
            <a:r>
              <a:rPr lang="ru-RU" sz="1800" b="1" dirty="0" err="1">
                <a:solidFill>
                  <a:schemeClr val="dk1"/>
                </a:solidFill>
              </a:rPr>
              <a:t>Соңғы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en-US" sz="1800" b="1" dirty="0">
                <a:solidFill>
                  <a:schemeClr val="dk1"/>
                </a:solidFill>
              </a:rPr>
              <a:t>FETCH </a:t>
            </a:r>
            <a:r>
              <a:rPr lang="ru-RU" sz="1800" b="1" dirty="0" err="1">
                <a:solidFill>
                  <a:schemeClr val="dk1"/>
                </a:solidFill>
              </a:rPr>
              <a:t>командасының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орындалу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күйі</a:t>
            </a:r>
            <a:r>
              <a:rPr lang="ru-RU" sz="1800" b="1" dirty="0">
                <a:solidFill>
                  <a:schemeClr val="dk1"/>
                </a:solidFill>
              </a:rPr>
              <a:t> @@</a:t>
            </a:r>
            <a:r>
              <a:rPr lang="en-US" sz="1800" b="1" dirty="0">
                <a:solidFill>
                  <a:schemeClr val="dk1"/>
                </a:solidFill>
              </a:rPr>
              <a:t>FETCH_STATUS </a:t>
            </a:r>
            <a:r>
              <a:rPr lang="ru-RU" sz="1800" b="1" dirty="0" err="1">
                <a:solidFill>
                  <a:schemeClr val="dk1"/>
                </a:solidFill>
              </a:rPr>
              <a:t>глобалды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айнымалысында</a:t>
            </a:r>
            <a:r>
              <a:rPr lang="ru-RU" sz="1800" b="1" dirty="0">
                <a:solidFill>
                  <a:schemeClr val="dk1"/>
                </a:solidFill>
              </a:rPr>
              <a:t> </a:t>
            </a:r>
            <a:r>
              <a:rPr lang="ru-RU" sz="1800" b="1" dirty="0" err="1">
                <a:solidFill>
                  <a:schemeClr val="dk1"/>
                </a:solidFill>
              </a:rPr>
              <a:t>сақталады</a:t>
            </a:r>
            <a:r>
              <a:rPr lang="ru-RU" sz="1800" b="1" dirty="0">
                <a:solidFill>
                  <a:schemeClr val="dk1"/>
                </a:solidFill>
              </a:rPr>
              <a:t>.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 – </a:t>
            </a:r>
            <a:r>
              <a:rPr lang="kk-KZ" sz="1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сәтті таңдау</a:t>
            </a:r>
            <a:r>
              <a:rPr lang="en-US" sz="1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endParaRPr dirty="0"/>
          </a:p>
          <a:p>
            <a:pPr lvl="0">
              <a:buClr>
                <a:schemeClr val="dk1"/>
              </a:buClr>
              <a:buSzPts val="1800"/>
            </a:pPr>
            <a:r>
              <a:rPr lang="en-US" sz="18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-1 – </a:t>
            </a:r>
            <a:r>
              <a:rPr lang="ru-RU" sz="1800" dirty="0" err="1">
                <a:solidFill>
                  <a:schemeClr val="dk1"/>
                </a:solidFill>
              </a:rPr>
              <a:t>нәтижелер</a:t>
            </a:r>
            <a:r>
              <a:rPr lang="ru-RU" sz="1800" dirty="0">
                <a:solidFill>
                  <a:schemeClr val="dk1"/>
                </a:solidFill>
              </a:rPr>
              <a:t> </a:t>
            </a:r>
            <a:r>
              <a:rPr lang="ru-RU" sz="1800" dirty="0" err="1">
                <a:solidFill>
                  <a:schemeClr val="dk1"/>
                </a:solidFill>
              </a:rPr>
              <a:t>жиынының</a:t>
            </a:r>
            <a:r>
              <a:rPr lang="ru-RU" sz="1800" dirty="0">
                <a:solidFill>
                  <a:schemeClr val="dk1"/>
                </a:solidFill>
              </a:rPr>
              <a:t> </a:t>
            </a:r>
            <a:r>
              <a:rPr lang="ru-RU" sz="1800" dirty="0" err="1">
                <a:solidFill>
                  <a:schemeClr val="dk1"/>
                </a:solidFill>
              </a:rPr>
              <a:t>шегінен</a:t>
            </a:r>
            <a:r>
              <a:rPr lang="ru-RU" sz="1800" dirty="0">
                <a:solidFill>
                  <a:schemeClr val="dk1"/>
                </a:solidFill>
              </a:rPr>
              <a:t> </a:t>
            </a:r>
            <a:r>
              <a:rPr lang="ru-RU" sz="1800" dirty="0" err="1">
                <a:solidFill>
                  <a:schemeClr val="dk1"/>
                </a:solidFill>
              </a:rPr>
              <a:t>шығу</a:t>
            </a:r>
            <a:r>
              <a:rPr lang="ru-RU" sz="1800" dirty="0">
                <a:solidFill>
                  <a:schemeClr val="dk1"/>
                </a:solidFill>
              </a:rPr>
              <a:t> </a:t>
            </a:r>
            <a:r>
              <a:rPr lang="ru-RU" sz="1800" dirty="0" err="1">
                <a:solidFill>
                  <a:schemeClr val="dk1"/>
                </a:solidFill>
              </a:rPr>
              <a:t>және</a:t>
            </a:r>
            <a:r>
              <a:rPr lang="ru-RU" sz="1800" dirty="0">
                <a:solidFill>
                  <a:schemeClr val="dk1"/>
                </a:solidFill>
              </a:rPr>
              <a:t> </a:t>
            </a:r>
            <a:r>
              <a:rPr lang="ru-RU" sz="1800" dirty="0" err="1">
                <a:solidFill>
                  <a:schemeClr val="dk1"/>
                </a:solidFill>
              </a:rPr>
              <a:t>т.б</a:t>
            </a:r>
            <a:r>
              <a:rPr lang="ru-RU" sz="1800" dirty="0">
                <a:solidFill>
                  <a:schemeClr val="dk1"/>
                </a:solidFill>
              </a:rPr>
              <a:t>.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 txBox="1">
            <a:spLocks noGrp="1"/>
          </p:cNvSpPr>
          <p:nvPr>
            <p:ph type="title"/>
          </p:nvPr>
        </p:nvSpPr>
        <p:spPr>
          <a:xfrm>
            <a:off x="179387" y="115887"/>
            <a:ext cx="8785225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 мәліметтерін өзгерту</a:t>
            </a:r>
            <a:endParaRPr dirty="0"/>
          </a:p>
        </p:txBody>
      </p:sp>
      <p:sp>
        <p:nvSpPr>
          <p:cNvPr id="141" name="Google Shape;141;p15"/>
          <p:cNvSpPr txBox="1"/>
          <p:nvPr/>
        </p:nvSpPr>
        <p:spPr>
          <a:xfrm>
            <a:off x="215900" y="1052512"/>
            <a:ext cx="892810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UPDATE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table_name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       SET 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column_name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{ 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expression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DEFAULT | NULL } </a:t>
            </a:r>
            <a:b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WHERE CURRENT OF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[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GLOBAL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] 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cursor_name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142" name="Google Shape;142;p15"/>
          <p:cNvSpPr txBox="1"/>
          <p:nvPr/>
        </p:nvSpPr>
        <p:spPr>
          <a:xfrm>
            <a:off x="250825" y="2997200"/>
            <a:ext cx="8713787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DELETE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  [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FROM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] { 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table_name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sz="2000" b="1" i="1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WHERE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000" b="1" i="1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CURRENT OF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[ </a:t>
            </a:r>
            <a:r>
              <a:rPr lang="en-US" sz="2000" b="1" i="1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GLOBAL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] 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cursor_nam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  </a:t>
            </a:r>
            <a:b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</p:txBody>
      </p:sp>
      <p:grpSp>
        <p:nvGrpSpPr>
          <p:cNvPr id="143" name="Google Shape;143;p15"/>
          <p:cNvGrpSpPr/>
          <p:nvPr/>
        </p:nvGrpSpPr>
        <p:grpSpPr>
          <a:xfrm>
            <a:off x="5148262" y="2420937"/>
            <a:ext cx="3743325" cy="1008062"/>
            <a:chOff x="3198" y="1480"/>
            <a:chExt cx="2358" cy="635"/>
          </a:xfrm>
        </p:grpSpPr>
        <p:sp>
          <p:nvSpPr>
            <p:cNvPr id="144" name="Google Shape;144;p15"/>
            <p:cNvSpPr/>
            <p:nvPr/>
          </p:nvSpPr>
          <p:spPr>
            <a:xfrm>
              <a:off x="4558" y="1480"/>
              <a:ext cx="998" cy="226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0" y="120000"/>
                  </a:lnTo>
                  <a:close/>
                </a:path>
                <a:path w="120000" h="120000" fill="none" extrusionOk="0">
                  <a:moveTo>
                    <a:pt x="-33719" y="-31504"/>
                  </a:moveTo>
                  <a:lnTo>
                    <a:pt x="8257" y="-1247"/>
                  </a:lnTo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kk-KZ" sz="1600" dirty="0">
                  <a:solidFill>
                    <a:schemeClr val="dk1"/>
                  </a:solidFill>
                </a:rPr>
                <a:t>К</a:t>
              </a:r>
              <a:r>
                <a:rPr lang="en-US" sz="1600" b="0" i="0" u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урсор</a:t>
              </a:r>
              <a:r>
                <a:rPr lang="kk-KZ" sz="1600" b="0" i="0" u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аты</a:t>
              </a:r>
              <a:endParaRPr dirty="0"/>
            </a:p>
          </p:txBody>
        </p:sp>
        <p:cxnSp>
          <p:nvCxnSpPr>
            <p:cNvPr id="145" name="Google Shape;145;p15"/>
            <p:cNvCxnSpPr/>
            <p:nvPr/>
          </p:nvCxnSpPr>
          <p:spPr>
            <a:xfrm flipH="1">
              <a:off x="3198" y="1570"/>
              <a:ext cx="1315" cy="545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miter lim="800000"/>
              <a:headEnd type="none" w="med" len="med"/>
              <a:tailEnd type="non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6"/>
          <p:cNvSpPr txBox="1">
            <a:spLocks noGrp="1"/>
          </p:cNvSpPr>
          <p:nvPr>
            <p:ph type="title"/>
          </p:nvPr>
        </p:nvSpPr>
        <p:spPr>
          <a:xfrm>
            <a:off x="179387" y="115887"/>
            <a:ext cx="8785225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Курсорды жабу</a:t>
            </a:r>
            <a:endParaRPr dirty="0"/>
          </a:p>
        </p:txBody>
      </p:sp>
      <p:sp>
        <p:nvSpPr>
          <p:cNvPr id="151" name="Google Shape;151;p16"/>
          <p:cNvSpPr txBox="1"/>
          <p:nvPr/>
        </p:nvSpPr>
        <p:spPr>
          <a:xfrm>
            <a:off x="179387" y="1196975"/>
            <a:ext cx="8640762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CLOSE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{ [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GLOBAL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] 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cursor_name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| 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cursor_variable_name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7"/>
          <p:cNvSpPr txBox="1">
            <a:spLocks noGrp="1"/>
          </p:cNvSpPr>
          <p:nvPr>
            <p:ph type="title"/>
          </p:nvPr>
        </p:nvSpPr>
        <p:spPr>
          <a:xfrm>
            <a:off x="179387" y="115887"/>
            <a:ext cx="8785225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Курсорды жою</a:t>
            </a:r>
            <a:endParaRPr dirty="0"/>
          </a:p>
        </p:txBody>
      </p:sp>
      <p:sp>
        <p:nvSpPr>
          <p:cNvPr id="157" name="Google Shape;157;p17"/>
          <p:cNvSpPr txBox="1"/>
          <p:nvPr/>
        </p:nvSpPr>
        <p:spPr>
          <a:xfrm>
            <a:off x="179387" y="1196975"/>
            <a:ext cx="8640762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DELOCATE</a:t>
            </a:r>
            <a:r>
              <a:rPr lang="en-US" sz="20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{ [ </a:t>
            </a:r>
            <a:r>
              <a:rPr lang="en-US" sz="20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GLOBAL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] 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cursor_name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| </a:t>
            </a:r>
            <a:r>
              <a:rPr lang="en-US" sz="2000" b="1" i="1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cursor_variable_name</a:t>
            </a:r>
            <a:r>
              <a:rPr lang="en-US" sz="2000" b="1" i="1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EA2AC-A2FF-E5AE-E5A6-1A3E5AB8E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0A40C-AB28-BB5E-7643-12E995916F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200" b="1" dirty="0"/>
              <a:t>INSENSITIVE</a:t>
            </a:r>
            <a:r>
              <a:rPr lang="en-US" sz="2200" dirty="0"/>
              <a:t> </a:t>
            </a:r>
            <a:r>
              <a:rPr lang="ru-RU" sz="2200" dirty="0" err="1"/>
              <a:t>кілт</a:t>
            </a:r>
            <a:r>
              <a:rPr lang="ru-RU" sz="2200" dirty="0"/>
              <a:t> </a:t>
            </a:r>
            <a:r>
              <a:rPr lang="ru-RU" sz="2200" dirty="0" err="1"/>
              <a:t>сөзін</a:t>
            </a:r>
            <a:r>
              <a:rPr lang="ru-RU" sz="2200" dirty="0"/>
              <a:t> </a:t>
            </a:r>
            <a:r>
              <a:rPr lang="ru-RU" sz="2200" dirty="0" err="1"/>
              <a:t>пайдалану</a:t>
            </a:r>
            <a:r>
              <a:rPr lang="ru-RU" sz="2200" dirty="0"/>
              <a:t> </a:t>
            </a:r>
            <a:r>
              <a:rPr lang="ru-RU" sz="2200" dirty="0" err="1"/>
              <a:t>статикалық</a:t>
            </a:r>
            <a:r>
              <a:rPr lang="ru-RU" sz="2200" dirty="0"/>
              <a:t> </a:t>
            </a:r>
            <a:r>
              <a:rPr lang="ru-RU" sz="2200" dirty="0" err="1"/>
              <a:t>курсорды</a:t>
            </a:r>
            <a:r>
              <a:rPr lang="ru-RU" sz="2200" dirty="0"/>
              <a:t> </a:t>
            </a:r>
            <a:r>
              <a:rPr lang="ru-RU" sz="2200" dirty="0" err="1"/>
              <a:t>жасайды</a:t>
            </a:r>
            <a:r>
              <a:rPr lang="ru-RU" sz="2200" dirty="0"/>
              <a:t>. </a:t>
            </a:r>
            <a:r>
              <a:rPr lang="ru-RU" sz="2200" dirty="0" err="1"/>
              <a:t>Деректерді</a:t>
            </a:r>
            <a:r>
              <a:rPr lang="ru-RU" sz="2200" dirty="0"/>
              <a:t> </a:t>
            </a:r>
            <a:r>
              <a:rPr lang="ru-RU" sz="2200" dirty="0" err="1"/>
              <a:t>өзгертуге</a:t>
            </a:r>
            <a:r>
              <a:rPr lang="ru-RU" sz="2200" dirty="0"/>
              <a:t> </a:t>
            </a:r>
            <a:r>
              <a:rPr lang="ru-RU" sz="2200" dirty="0" err="1"/>
              <a:t>рұқсат</a:t>
            </a:r>
            <a:r>
              <a:rPr lang="ru-RU" sz="2200" dirty="0"/>
              <a:t> </a:t>
            </a:r>
            <a:r>
              <a:rPr lang="ru-RU" sz="2200" dirty="0" err="1"/>
              <a:t>етілмейді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басқа</a:t>
            </a:r>
            <a:r>
              <a:rPr lang="ru-RU" sz="2200" dirty="0"/>
              <a:t> </a:t>
            </a:r>
            <a:r>
              <a:rPr lang="ru-RU" sz="2200" dirty="0" err="1"/>
              <a:t>пайдаланушылар</a:t>
            </a:r>
            <a:r>
              <a:rPr lang="ru-RU" sz="2200" dirty="0"/>
              <a:t> </a:t>
            </a:r>
            <a:r>
              <a:rPr lang="ru-RU" sz="2200" dirty="0" err="1"/>
              <a:t>жасаған</a:t>
            </a:r>
            <a:r>
              <a:rPr lang="ru-RU" sz="2200" dirty="0"/>
              <a:t> </a:t>
            </a:r>
            <a:r>
              <a:rPr lang="ru-RU" sz="2200" dirty="0" err="1"/>
              <a:t>өзгертулер</a:t>
            </a:r>
            <a:r>
              <a:rPr lang="ru-RU" sz="2200" dirty="0"/>
              <a:t> </a:t>
            </a:r>
            <a:r>
              <a:rPr lang="ru-RU" sz="2200" dirty="0" err="1"/>
              <a:t>көрсетілмейді</a:t>
            </a:r>
            <a:r>
              <a:rPr lang="ru-RU" sz="2200" dirty="0"/>
              <a:t>. </a:t>
            </a:r>
            <a:r>
              <a:rPr lang="ru-RU" sz="2200" dirty="0" err="1"/>
              <a:t>Егер</a:t>
            </a:r>
            <a:r>
              <a:rPr lang="ru-RU" sz="2200" dirty="0"/>
              <a:t> </a:t>
            </a:r>
            <a:r>
              <a:rPr lang="en-US" sz="2200" dirty="0"/>
              <a:t>INSENSITIVE </a:t>
            </a:r>
            <a:r>
              <a:rPr lang="ru-RU" sz="2200" dirty="0" err="1"/>
              <a:t>кілт</a:t>
            </a:r>
            <a:r>
              <a:rPr lang="ru-RU" sz="2200" dirty="0"/>
              <a:t> </a:t>
            </a:r>
            <a:r>
              <a:rPr lang="ru-RU" sz="2200" dirty="0" err="1"/>
              <a:t>сөзі</a:t>
            </a:r>
            <a:r>
              <a:rPr lang="ru-RU" sz="2200" dirty="0"/>
              <a:t> </a:t>
            </a:r>
            <a:r>
              <a:rPr lang="ru-RU" sz="2200" dirty="0" err="1"/>
              <a:t>жоқ</a:t>
            </a:r>
            <a:r>
              <a:rPr lang="ru-RU" sz="2200" dirty="0"/>
              <a:t> </a:t>
            </a:r>
            <a:r>
              <a:rPr lang="ru-RU" sz="2200" dirty="0" err="1"/>
              <a:t>болса</a:t>
            </a:r>
            <a:r>
              <a:rPr lang="ru-RU" sz="2200" dirty="0"/>
              <a:t>, </a:t>
            </a:r>
            <a:r>
              <a:rPr lang="ru-RU" sz="2200" i="1" dirty="0" err="1"/>
              <a:t>динамикалық</a:t>
            </a:r>
            <a:r>
              <a:rPr lang="ru-RU" sz="2200" i="1" dirty="0"/>
              <a:t> курсор </a:t>
            </a:r>
            <a:r>
              <a:rPr lang="ru-RU" sz="2200" dirty="0" err="1"/>
              <a:t>жасалады</a:t>
            </a:r>
            <a:r>
              <a:rPr lang="ru-RU" sz="2200" dirty="0"/>
              <a:t>.</a:t>
            </a:r>
            <a:endParaRPr lang="en-US" sz="2200" dirty="0"/>
          </a:p>
          <a:p>
            <a:pPr algn="just"/>
            <a:r>
              <a:rPr lang="en-US" sz="2200" dirty="0"/>
              <a:t>SCROLL </a:t>
            </a:r>
            <a:r>
              <a:rPr lang="ru-RU" sz="2200" dirty="0" err="1"/>
              <a:t>кілт</a:t>
            </a:r>
            <a:r>
              <a:rPr lang="ru-RU" sz="2200" dirty="0"/>
              <a:t> </a:t>
            </a:r>
            <a:r>
              <a:rPr lang="ru-RU" sz="2200" dirty="0" err="1"/>
              <a:t>сөзін</a:t>
            </a:r>
            <a:r>
              <a:rPr lang="ru-RU" sz="2200" dirty="0"/>
              <a:t> </a:t>
            </a:r>
            <a:r>
              <a:rPr lang="ru-RU" sz="2200" dirty="0" err="1"/>
              <a:t>көрсеткенде</a:t>
            </a:r>
            <a:r>
              <a:rPr lang="ru-RU" sz="2200" dirty="0"/>
              <a:t>, </a:t>
            </a:r>
            <a:r>
              <a:rPr lang="ru-RU" sz="2200" dirty="0" err="1"/>
              <a:t>жасалған</a:t>
            </a:r>
            <a:r>
              <a:rPr lang="ru-RU" sz="2200" dirty="0"/>
              <a:t> </a:t>
            </a:r>
            <a:r>
              <a:rPr lang="ru-RU" sz="2200" dirty="0" err="1"/>
              <a:t>курсорды</a:t>
            </a:r>
            <a:r>
              <a:rPr lang="ru-RU" sz="2200" dirty="0"/>
              <a:t> </a:t>
            </a:r>
            <a:r>
              <a:rPr lang="ru-RU" sz="2200" dirty="0" err="1"/>
              <a:t>кез</a:t>
            </a:r>
            <a:r>
              <a:rPr lang="ru-RU" sz="2200" dirty="0"/>
              <a:t> </a:t>
            </a:r>
            <a:r>
              <a:rPr lang="ru-RU" sz="2200" dirty="0" err="1"/>
              <a:t>келген</a:t>
            </a:r>
            <a:r>
              <a:rPr lang="ru-RU" sz="2200" dirty="0"/>
              <a:t> </a:t>
            </a:r>
            <a:r>
              <a:rPr lang="ru-RU" sz="2200" dirty="0" err="1"/>
              <a:t>бағытта</a:t>
            </a:r>
            <a:r>
              <a:rPr lang="ru-RU" sz="2200" dirty="0"/>
              <a:t> </a:t>
            </a:r>
            <a:r>
              <a:rPr lang="ru-RU" sz="2200" dirty="0" err="1"/>
              <a:t>жылжытуға</a:t>
            </a:r>
            <a:r>
              <a:rPr lang="ru-RU" sz="2200" dirty="0"/>
              <a:t> </a:t>
            </a:r>
            <a:r>
              <a:rPr lang="ru-RU" sz="2200" dirty="0" err="1"/>
              <a:t>болады</a:t>
            </a:r>
            <a:r>
              <a:rPr lang="ru-RU" sz="2200" dirty="0"/>
              <a:t>, 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dirty="0" err="1"/>
              <a:t>кез</a:t>
            </a:r>
            <a:r>
              <a:rPr lang="ru-RU" sz="2200" dirty="0"/>
              <a:t> </a:t>
            </a:r>
            <a:r>
              <a:rPr lang="ru-RU" sz="2200" dirty="0" err="1"/>
              <a:t>келген</a:t>
            </a:r>
            <a:r>
              <a:rPr lang="ru-RU" sz="2200" dirty="0"/>
              <a:t> </a:t>
            </a:r>
            <a:r>
              <a:rPr lang="ru-RU" sz="2200" dirty="0" err="1"/>
              <a:t>таңдау</a:t>
            </a:r>
            <a:r>
              <a:rPr lang="ru-RU" sz="2200" dirty="0"/>
              <a:t> </a:t>
            </a:r>
            <a:r>
              <a:rPr lang="ru-RU" sz="2200" dirty="0" err="1"/>
              <a:t>пәрмендерін</a:t>
            </a:r>
            <a:r>
              <a:rPr lang="ru-RU" sz="2200" dirty="0"/>
              <a:t> </a:t>
            </a:r>
            <a:r>
              <a:rPr lang="ru-RU" sz="2200" dirty="0" err="1"/>
              <a:t>пайдалануға</a:t>
            </a:r>
            <a:r>
              <a:rPr lang="ru-RU" sz="2200" dirty="0"/>
              <a:t> </a:t>
            </a:r>
            <a:r>
              <a:rPr lang="ru-RU" sz="2200" dirty="0" err="1"/>
              <a:t>мүмкіндік</a:t>
            </a:r>
            <a:r>
              <a:rPr lang="ru-RU" sz="2200" dirty="0"/>
              <a:t> </a:t>
            </a:r>
            <a:r>
              <a:rPr lang="ru-RU" sz="2200" dirty="0" err="1"/>
              <a:t>береді</a:t>
            </a:r>
            <a:r>
              <a:rPr lang="ru-RU" sz="2200" dirty="0"/>
              <a:t>. </a:t>
            </a:r>
            <a:r>
              <a:rPr lang="ru-RU" sz="2200" dirty="0" err="1"/>
              <a:t>Егер</a:t>
            </a:r>
            <a:r>
              <a:rPr lang="ru-RU" sz="2200" dirty="0"/>
              <a:t> </a:t>
            </a:r>
            <a:r>
              <a:rPr lang="ru-RU" sz="2200" dirty="0" err="1"/>
              <a:t>бұл</a:t>
            </a:r>
            <a:r>
              <a:rPr lang="ru-RU" sz="2200" dirty="0"/>
              <a:t> аргумент </a:t>
            </a:r>
            <a:r>
              <a:rPr lang="ru-RU" sz="2200" dirty="0" err="1"/>
              <a:t>алынып</a:t>
            </a:r>
            <a:r>
              <a:rPr lang="ru-RU" sz="2200" dirty="0"/>
              <a:t> </a:t>
            </a:r>
            <a:r>
              <a:rPr lang="ru-RU" sz="2200" dirty="0" err="1"/>
              <a:t>тасталса</a:t>
            </a:r>
            <a:r>
              <a:rPr lang="ru-RU" sz="2200" dirty="0"/>
              <a:t>, курсор </a:t>
            </a:r>
            <a:r>
              <a:rPr lang="ru-RU" sz="2200" dirty="0" err="1"/>
              <a:t>ті</a:t>
            </a:r>
            <a:r>
              <a:rPr lang="kk-KZ" sz="2200" dirty="0"/>
              <a:t>збекті</a:t>
            </a:r>
            <a:r>
              <a:rPr lang="ru-RU" sz="2200" dirty="0"/>
              <a:t> </a:t>
            </a:r>
            <a:r>
              <a:rPr lang="ru-RU" sz="2200" dirty="0" err="1"/>
              <a:t>болады</a:t>
            </a:r>
            <a:r>
              <a:rPr lang="ru-RU" sz="2200" dirty="0"/>
              <a:t>, </a:t>
            </a:r>
            <a:r>
              <a:rPr lang="ru-RU" sz="2200" dirty="0" err="1"/>
              <a:t>яғни</a:t>
            </a:r>
            <a:r>
              <a:rPr lang="ru-RU" sz="2200" dirty="0"/>
              <a:t> оны </a:t>
            </a:r>
            <a:r>
              <a:rPr lang="ru-RU" sz="2200" dirty="0" err="1"/>
              <a:t>қарау</a:t>
            </a:r>
            <a:r>
              <a:rPr lang="ru-RU" sz="2200" dirty="0"/>
              <a:t> тек </a:t>
            </a:r>
            <a:r>
              <a:rPr lang="ru-RU" sz="2200" dirty="0" err="1"/>
              <a:t>бір</a:t>
            </a:r>
            <a:r>
              <a:rPr lang="ru-RU" sz="2200" dirty="0"/>
              <a:t> </a:t>
            </a:r>
            <a:r>
              <a:rPr lang="ru-RU" sz="2200" dirty="0" err="1"/>
              <a:t>бағытта</a:t>
            </a:r>
            <a:r>
              <a:rPr lang="ru-RU" sz="2200" dirty="0"/>
              <a:t> – </a:t>
            </a:r>
            <a:r>
              <a:rPr lang="ru-RU" sz="2200" dirty="0" err="1"/>
              <a:t>басынан</a:t>
            </a:r>
            <a:r>
              <a:rPr lang="ru-RU" sz="2200" dirty="0"/>
              <a:t> </a:t>
            </a:r>
            <a:r>
              <a:rPr lang="ru-RU" sz="2200" dirty="0" err="1"/>
              <a:t>аяғына</a:t>
            </a:r>
            <a:r>
              <a:rPr lang="ru-RU" sz="2200" dirty="0"/>
              <a:t> </a:t>
            </a:r>
            <a:r>
              <a:rPr lang="ru-RU" sz="2200" dirty="0" err="1"/>
              <a:t>дейін</a:t>
            </a:r>
            <a:r>
              <a:rPr lang="ru-RU" sz="2200" dirty="0"/>
              <a:t> </a:t>
            </a:r>
            <a:r>
              <a:rPr lang="ru-RU" sz="2200" dirty="0" err="1"/>
              <a:t>мүмкін</a:t>
            </a:r>
            <a:r>
              <a:rPr lang="ru-RU" sz="2200" dirty="0"/>
              <a:t> </a:t>
            </a:r>
            <a:r>
              <a:rPr lang="ru-RU" sz="2200" dirty="0" err="1"/>
              <a:t>болады</a:t>
            </a:r>
            <a:r>
              <a:rPr lang="ru-RU" sz="2200" dirty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760032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8DA49-D6D5-A3CB-454B-4FEBDA938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199DE-4EEC-94C9-80AA-187713E42B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000" dirty="0"/>
              <a:t>SELECT </a:t>
            </a:r>
            <a:r>
              <a:rPr lang="ru-RU" sz="2000" dirty="0"/>
              <a:t>операторы </a:t>
            </a:r>
            <a:r>
              <a:rPr lang="en-US" sz="2000" dirty="0"/>
              <a:t>SELECT</a:t>
            </a:r>
            <a:r>
              <a:rPr lang="ru-RU" sz="2000" dirty="0"/>
              <a:t> </a:t>
            </a:r>
            <a:r>
              <a:rPr lang="ru-RU" sz="2000" dirty="0" err="1"/>
              <a:t>сұрауының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бөлігін</a:t>
            </a:r>
            <a:r>
              <a:rPr lang="ru-RU" sz="2000" dirty="0"/>
              <a:t> </a:t>
            </a:r>
            <a:r>
              <a:rPr lang="ru-RU" sz="2000" dirty="0" err="1"/>
              <a:t>көрсетеді</a:t>
            </a:r>
            <a:r>
              <a:rPr lang="ru-RU" sz="2000" dirty="0"/>
              <a:t>, </a:t>
            </a:r>
            <a:r>
              <a:rPr lang="ru-RU" sz="2000" dirty="0" err="1"/>
              <a:t>ол</a:t>
            </a:r>
            <a:r>
              <a:rPr lang="ru-RU" sz="2000" dirty="0"/>
              <a:t> курсор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жолдардың</a:t>
            </a:r>
            <a:r>
              <a:rPr lang="ru-RU" sz="2000" dirty="0"/>
              <a:t> </a:t>
            </a:r>
            <a:r>
              <a:rPr lang="ru-RU" sz="2000" dirty="0" err="1"/>
              <a:t>нәтиже</a:t>
            </a:r>
            <a:r>
              <a:rPr lang="ru-RU" sz="2000" dirty="0"/>
              <a:t> </a:t>
            </a:r>
            <a:r>
              <a:rPr lang="ru-RU" sz="2000" dirty="0" err="1"/>
              <a:t>жиынын</a:t>
            </a:r>
            <a:r>
              <a:rPr lang="ru-RU" sz="2000" dirty="0"/>
              <a:t> </a:t>
            </a:r>
            <a:r>
              <a:rPr lang="ru-RU" sz="2000" dirty="0" err="1"/>
              <a:t>анықтайды</a:t>
            </a:r>
            <a:r>
              <a:rPr lang="ru-RU" sz="2000" dirty="0"/>
              <a:t>.</a:t>
            </a:r>
            <a:endParaRPr lang="en-US" sz="2000" dirty="0"/>
          </a:p>
          <a:p>
            <a:pPr algn="just"/>
            <a:r>
              <a:rPr lang="en-US" sz="2000" dirty="0"/>
              <a:t>FOR READ_ONLY </a:t>
            </a:r>
            <a:r>
              <a:rPr lang="ru-RU" sz="2000" dirty="0" err="1"/>
              <a:t>параметрін</a:t>
            </a:r>
            <a:r>
              <a:rPr lang="ru-RU" sz="2000" dirty="0"/>
              <a:t> </a:t>
            </a:r>
            <a:r>
              <a:rPr lang="ru-RU" sz="2000" dirty="0" err="1"/>
              <a:t>көрсету</a:t>
            </a:r>
            <a:r>
              <a:rPr lang="ru-RU" sz="2000" dirty="0"/>
              <a:t> тек </a:t>
            </a:r>
            <a:r>
              <a:rPr lang="ru-RU" sz="2000" dirty="0" err="1"/>
              <a:t>оқуға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</a:t>
            </a:r>
            <a:r>
              <a:rPr lang="ru-RU" sz="2000" dirty="0" err="1"/>
              <a:t>курсорды</a:t>
            </a:r>
            <a:r>
              <a:rPr lang="ru-RU" sz="2000" dirty="0"/>
              <a:t> </a:t>
            </a:r>
            <a:r>
              <a:rPr lang="ru-RU" sz="2000" dirty="0" err="1"/>
              <a:t>жасайды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деректерге</a:t>
            </a:r>
            <a:r>
              <a:rPr lang="ru-RU" sz="2000" dirty="0"/>
              <a:t> </a:t>
            </a:r>
            <a:r>
              <a:rPr lang="ru-RU" sz="2000" dirty="0" err="1"/>
              <a:t>ешқандай</a:t>
            </a:r>
            <a:r>
              <a:rPr lang="ru-RU" sz="2000" dirty="0"/>
              <a:t> </a:t>
            </a:r>
            <a:r>
              <a:rPr lang="ru-RU" sz="2000" dirty="0" err="1"/>
              <a:t>өзгертулер</a:t>
            </a:r>
            <a:r>
              <a:rPr lang="ru-RU" sz="2000" dirty="0"/>
              <a:t> </a:t>
            </a:r>
            <a:r>
              <a:rPr lang="ru-RU" sz="2000" dirty="0" err="1"/>
              <a:t>енгізуге</a:t>
            </a:r>
            <a:r>
              <a:rPr lang="ru-RU" sz="2000" dirty="0"/>
              <a:t> </a:t>
            </a:r>
            <a:r>
              <a:rPr lang="ru-RU" sz="2000" dirty="0" err="1"/>
              <a:t>рұқсат</a:t>
            </a:r>
            <a:r>
              <a:rPr lang="ru-RU" sz="2000" dirty="0"/>
              <a:t> </a:t>
            </a:r>
            <a:r>
              <a:rPr lang="ru-RU" sz="2000" dirty="0" err="1"/>
              <a:t>бермейді</a:t>
            </a:r>
            <a:r>
              <a:rPr lang="ru-RU" sz="2000" dirty="0"/>
              <a:t>. Ол </a:t>
            </a:r>
            <a:r>
              <a:rPr lang="ru-RU" sz="2000" dirty="0" err="1"/>
              <a:t>статикалықтан</a:t>
            </a:r>
            <a:r>
              <a:rPr lang="ru-RU" sz="2000" dirty="0"/>
              <a:t> </a:t>
            </a:r>
            <a:r>
              <a:rPr lang="ru-RU" sz="2000" dirty="0" err="1"/>
              <a:t>ерекшеленеді</a:t>
            </a:r>
            <a:r>
              <a:rPr lang="ru-RU" sz="2000" dirty="0"/>
              <a:t>, </a:t>
            </a:r>
            <a:r>
              <a:rPr lang="ru-RU" sz="2000" dirty="0" err="1"/>
              <a:t>бірақ</a:t>
            </a:r>
            <a:r>
              <a:rPr lang="ru-RU" sz="2000" dirty="0"/>
              <a:t> </a:t>
            </a:r>
            <a:r>
              <a:rPr lang="ru-RU" sz="2000" dirty="0" err="1"/>
              <a:t>соңғысы</a:t>
            </a:r>
            <a:r>
              <a:rPr lang="ru-RU" sz="2000" dirty="0"/>
              <a:t> </a:t>
            </a:r>
            <a:r>
              <a:rPr lang="ru-RU" sz="2000" dirty="0" err="1"/>
              <a:t>деректерді</a:t>
            </a:r>
            <a:r>
              <a:rPr lang="ru-RU" sz="2000" dirty="0"/>
              <a:t> </a:t>
            </a:r>
            <a:r>
              <a:rPr lang="ru-RU" sz="2000" dirty="0" err="1"/>
              <a:t>өзгертуге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бермейді</a:t>
            </a:r>
            <a:r>
              <a:rPr lang="ru-RU" sz="2000" dirty="0"/>
              <a:t>. </a:t>
            </a:r>
            <a:r>
              <a:rPr lang="ru-RU" sz="2000" dirty="0" err="1"/>
              <a:t>Динамикалық</a:t>
            </a:r>
            <a:r>
              <a:rPr lang="ru-RU" sz="2000" dirty="0"/>
              <a:t> </a:t>
            </a:r>
            <a:r>
              <a:rPr lang="ru-RU" sz="2000" dirty="0" err="1"/>
              <a:t>курсорды</a:t>
            </a:r>
            <a:r>
              <a:rPr lang="ru-RU" sz="2000" dirty="0"/>
              <a:t> тек </a:t>
            </a:r>
            <a:r>
              <a:rPr lang="ru-RU" sz="2000" dirty="0" err="1"/>
              <a:t>оқуға</a:t>
            </a:r>
            <a:r>
              <a:rPr lang="ru-RU" sz="2000" dirty="0"/>
              <a:t> </a:t>
            </a:r>
            <a:r>
              <a:rPr lang="ru-RU" sz="2000" dirty="0" err="1"/>
              <a:t>арналған</a:t>
            </a:r>
            <a:r>
              <a:rPr lang="ru-RU" sz="2000" dirty="0"/>
              <a:t> курсор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жариялауға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,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пайдаланушы</a:t>
            </a:r>
            <a:r>
              <a:rPr lang="ru-RU" sz="2000" dirty="0"/>
              <a:t> </a:t>
            </a:r>
            <a:r>
              <a:rPr lang="ru-RU" sz="2000" dirty="0" err="1"/>
              <a:t>жасаған</a:t>
            </a:r>
            <a:r>
              <a:rPr lang="ru-RU" sz="2000" dirty="0"/>
              <a:t> </a:t>
            </a:r>
            <a:r>
              <a:rPr lang="ru-RU" sz="2000" dirty="0" err="1"/>
              <a:t>өзгерістерді</a:t>
            </a:r>
            <a:r>
              <a:rPr lang="ru-RU" sz="2000" dirty="0"/>
              <a:t> </a:t>
            </a:r>
            <a:r>
              <a:rPr lang="ru-RU" sz="2000" dirty="0" err="1"/>
              <a:t>көрсетуге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береді</a:t>
            </a:r>
            <a:r>
              <a:rPr lang="ru-RU" sz="2000" dirty="0"/>
              <a:t>.</a:t>
            </a:r>
            <a:endParaRPr lang="en-US" sz="2000" dirty="0"/>
          </a:p>
          <a:p>
            <a:pPr algn="just"/>
            <a:r>
              <a:rPr lang="en-US" sz="2000" dirty="0"/>
              <a:t>FOR UPDATE </a:t>
            </a:r>
            <a:r>
              <a:rPr lang="ru-RU" sz="2000" dirty="0" err="1"/>
              <a:t>аргументі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курсорды</a:t>
            </a:r>
            <a:r>
              <a:rPr lang="ru-RU" sz="2000" dirty="0"/>
              <a:t> </a:t>
            </a:r>
            <a:r>
              <a:rPr lang="ru-RU" sz="2000" dirty="0" err="1"/>
              <a:t>жасау</a:t>
            </a:r>
            <a:r>
              <a:rPr lang="ru-RU" sz="2000" dirty="0"/>
              <a:t> </a:t>
            </a:r>
            <a:r>
              <a:rPr lang="ru-RU" sz="2000" dirty="0" err="1"/>
              <a:t>курсордағы</a:t>
            </a:r>
            <a:r>
              <a:rPr lang="ru-RU" sz="2000" dirty="0"/>
              <a:t> </a:t>
            </a:r>
            <a:r>
              <a:rPr lang="ru-RU" sz="2000" dirty="0" err="1"/>
              <a:t>деректерге</a:t>
            </a:r>
            <a:r>
              <a:rPr lang="ru-RU" sz="2000" dirty="0"/>
              <a:t> </a:t>
            </a:r>
            <a:r>
              <a:rPr lang="ru-RU" sz="2000" dirty="0" err="1"/>
              <a:t>көрсетілген</a:t>
            </a:r>
            <a:r>
              <a:rPr lang="ru-RU" sz="2000" dirty="0"/>
              <a:t> </a:t>
            </a:r>
            <a:r>
              <a:rPr lang="ru-RU" sz="2000" dirty="0" err="1"/>
              <a:t>бағандарда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en-US" sz="2000" dirty="0"/>
              <a:t>OF </a:t>
            </a:r>
            <a:r>
              <a:rPr lang="ru-RU" sz="2000" dirty="0" err="1"/>
              <a:t>бағанының_атауы</a:t>
            </a:r>
            <a:r>
              <a:rPr lang="ru-RU" sz="2000" dirty="0"/>
              <a:t> </a:t>
            </a:r>
            <a:r>
              <a:rPr lang="ru-RU" sz="2000" dirty="0" err="1"/>
              <a:t>аргументі</a:t>
            </a:r>
            <a:r>
              <a:rPr lang="ru-RU" sz="2000" dirty="0"/>
              <a:t> </a:t>
            </a:r>
            <a:r>
              <a:rPr lang="ru-RU" sz="2000" dirty="0" err="1"/>
              <a:t>болмаған</a:t>
            </a:r>
            <a:r>
              <a:rPr lang="ru-RU" sz="2000" dirty="0"/>
              <a:t> </a:t>
            </a:r>
            <a:r>
              <a:rPr lang="ru-RU" sz="2000" dirty="0" err="1"/>
              <a:t>жағдайда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бағандарда</a:t>
            </a:r>
            <a:r>
              <a:rPr lang="ru-RU" sz="2000" dirty="0"/>
              <a:t> </a:t>
            </a:r>
            <a:r>
              <a:rPr lang="ru-RU" sz="2000" dirty="0" err="1"/>
              <a:t>өзгертулер</a:t>
            </a:r>
            <a:r>
              <a:rPr lang="ru-RU" sz="2000" dirty="0"/>
              <a:t> </a:t>
            </a:r>
            <a:r>
              <a:rPr lang="ru-RU" sz="2000" dirty="0" err="1"/>
              <a:t>енгізуге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береді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228015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2EC9E928-98C9-4FFF-A7CD-2ECCF414D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95943"/>
            <a:ext cx="8229600" cy="6553200"/>
          </a:xfrm>
        </p:spPr>
        <p:txBody>
          <a:bodyPr/>
          <a:lstStyle/>
          <a:p>
            <a:pPr marL="114300" indent="0" algn="just">
              <a:buNone/>
            </a:pP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Курсор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келесі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құрамдастарды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қамтиды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:</a:t>
            </a:r>
            <a:br>
              <a:rPr lang="ru-RU" sz="1400" dirty="0"/>
            </a:br>
            <a:b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</a:br>
            <a:r>
              <a:rPr lang="en-US" sz="14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DECLARE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операторлары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код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блогында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қолданылатын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айнымалылар</a:t>
            </a:r>
            <a:r>
              <a:rPr lang="ru-RU" sz="1400" dirty="0" err="1">
                <a:solidFill>
                  <a:srgbClr val="222222"/>
                </a:solidFill>
                <a:latin typeface="Helvetica" panose="020B0604020202020204" pitchFamily="34" charset="0"/>
              </a:rPr>
              <a:t>ды</a:t>
            </a:r>
            <a:r>
              <a:rPr lang="ru-RU" sz="1400" dirty="0">
                <a:solidFill>
                  <a:srgbClr val="222222"/>
                </a:solidFill>
                <a:latin typeface="Helvetica" panose="020B0604020202020204" pitchFamily="34" charset="0"/>
              </a:rPr>
              <a:t> </a:t>
            </a:r>
            <a:r>
              <a:rPr lang="ru-RU" sz="1400" dirty="0" err="1">
                <a:solidFill>
                  <a:srgbClr val="222222"/>
                </a:solidFill>
                <a:latin typeface="Helvetica" panose="020B0604020202020204" pitchFamily="34" charset="0"/>
              </a:rPr>
              <a:t>жариялау</a:t>
            </a:r>
            <a:r>
              <a:rPr lang="ru-RU" sz="1400" dirty="0">
                <a:solidFill>
                  <a:srgbClr val="222222"/>
                </a:solidFill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болып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табылады</a:t>
            </a:r>
            <a:endParaRPr lang="ru-RU" sz="1400" b="0" i="0" dirty="0">
              <a:solidFill>
                <a:srgbClr val="222222"/>
              </a:solidFill>
              <a:effectLst/>
              <a:latin typeface="Helvetica" panose="020B0604020202020204" pitchFamily="34" charset="0"/>
            </a:endParaRPr>
          </a:p>
          <a:p>
            <a:pPr marL="114300" indent="0" algn="just">
              <a:buNone/>
            </a:pPr>
            <a:b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</a:br>
            <a:r>
              <a:rPr lang="ru-RU" sz="14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SET\SELECT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операторлары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–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нақты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мәндері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бар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айнымалыларды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инициализациялау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</a:t>
            </a:r>
          </a:p>
          <a:p>
            <a:pPr marL="114300" indent="0" algn="just">
              <a:buNone/>
            </a:pPr>
            <a:b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</a:br>
            <a:r>
              <a:rPr lang="en-US" sz="14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DECLARE CURSOR 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операторы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курсордың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жариялануы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болып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табылады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Ескерту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: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Айнымалылар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саны 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DECLARE CURSOR FOR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операторының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SELECT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операторындағы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бағандар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санына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сәйкес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келуі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керек.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Бұл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SELECT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операторындағы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бағандармен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байланысты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бір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немесе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бірнеше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айнымалы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болуы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мүмкін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</a:t>
            </a:r>
          </a:p>
          <a:p>
            <a:pPr marL="114300" indent="0" algn="just">
              <a:buNone/>
            </a:pPr>
            <a:b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</a:br>
            <a:r>
              <a:rPr lang="ru-RU" sz="14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OPEN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операторы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курсорды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ашады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және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өңдеуді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бастау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үшін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оны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деректермен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толтырады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</a:t>
            </a:r>
          </a:p>
          <a:p>
            <a:pPr marL="114300" indent="0" algn="just">
              <a:buNone/>
            </a:pPr>
            <a:b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</a:br>
            <a:r>
              <a:rPr lang="en-US" sz="14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FETCH NEXT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операторлары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- 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DECLARE CURSOR FOR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және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SELECT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операторларына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сәйкес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курсордан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арнайы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мәндерді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айнымалылармен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байланыстырады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Бұл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логика 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WHILE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операторына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дейін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инициализациялау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үшін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пайдаланылады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содан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кейін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WHILE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операторының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циклінің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әрбір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қадамы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арқылы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қайталанады</a:t>
            </a:r>
            <a:b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</a:b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WHILE операторы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өңдеу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процесін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бастау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және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жалғастыру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шарты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болып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табылады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</a:t>
            </a:r>
          </a:p>
          <a:p>
            <a:pPr marL="114300" indent="0" algn="just">
              <a:buNone/>
            </a:pPr>
            <a:b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</a:br>
            <a:r>
              <a:rPr lang="en-US" sz="14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BEGIN...END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операторлары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код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блогының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басы мен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соңы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болып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табылады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Деректерді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өңдеу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кезінде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көптеген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BEGIN...END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операторларын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қолдануға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болады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</a:t>
            </a:r>
          </a:p>
          <a:p>
            <a:pPr marL="114300" indent="0" algn="just">
              <a:buNone/>
            </a:pPr>
            <a:b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</a:br>
            <a:r>
              <a:rPr lang="en-US" sz="14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CLOSE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операторы -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ағымдағы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деректерді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және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онымен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байланысты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бұғаттауларды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босатады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,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бірақ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курсорды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қайта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ашу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опциясын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қалдырады</a:t>
            </a:r>
            <a:endParaRPr lang="ru-RU" sz="1400" b="0" i="0" dirty="0">
              <a:solidFill>
                <a:srgbClr val="222222"/>
              </a:solidFill>
              <a:effectLst/>
              <a:latin typeface="Helvetica" panose="020B0604020202020204" pitchFamily="34" charset="0"/>
            </a:endParaRPr>
          </a:p>
          <a:p>
            <a:pPr marL="114300" indent="0" algn="just">
              <a:buNone/>
            </a:pPr>
            <a:r>
              <a:rPr lang="en-US" sz="1400" b="1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DEALLOCATE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операторы –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курсорды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 </a:t>
            </a:r>
            <a:r>
              <a:rPr lang="ru-RU" sz="1400" b="0" i="0" dirty="0" err="1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жояды</a:t>
            </a:r>
            <a:r>
              <a:rPr lang="ru-RU" sz="1400" b="0" i="0" dirty="0">
                <a:solidFill>
                  <a:srgbClr val="222222"/>
                </a:solidFill>
                <a:effectLst/>
                <a:latin typeface="Helvetica" panose="020B0604020202020204" pitchFamily="34" charset="0"/>
              </a:rPr>
              <a:t>.</a:t>
            </a:r>
            <a:endParaRPr lang="ru-KZ" sz="1400" dirty="0"/>
          </a:p>
        </p:txBody>
      </p:sp>
    </p:spTree>
    <p:extLst>
      <p:ext uri="{BB962C8B-B14F-4D97-AF65-F5344CB8AC3E}">
        <p14:creationId xmlns:p14="http://schemas.microsoft.com/office/powerpoint/2010/main" val="1688423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en-US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лар</a:t>
            </a:r>
            <a:endParaRPr dirty="0"/>
          </a:p>
        </p:txBody>
      </p:sp>
      <p:sp>
        <p:nvSpPr>
          <p:cNvPr id="34" name="Google Shape;34;p5"/>
          <p:cNvSpPr txBox="1"/>
          <p:nvPr/>
        </p:nvSpPr>
        <p:spPr>
          <a:xfrm>
            <a:off x="250825" y="1052512"/>
            <a:ext cx="8351837" cy="946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0021"/>
              </a:buClr>
              <a:buSzPts val="2000"/>
              <a:buFont typeface="Arial"/>
              <a:buNone/>
            </a:pPr>
            <a:r>
              <a:rPr lang="en-US" sz="2000" b="1" i="0" u="none" strike="noStrike" cap="none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kk-KZ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бұл деректер қоры серверімен жасалған нәтижелер жиыны, онда әрекеттерді жеке жолдар үшін орындауға мүмкін.</a:t>
            </a:r>
            <a:endParaRPr dirty="0"/>
          </a:p>
        </p:txBody>
      </p:sp>
      <p:sp>
        <p:nvSpPr>
          <p:cNvPr id="35" name="Google Shape;35;p5"/>
          <p:cNvSpPr txBox="1"/>
          <p:nvPr/>
        </p:nvSpPr>
        <p:spPr>
          <a:xfrm>
            <a:off x="250825" y="2133600"/>
            <a:ext cx="8893175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0021"/>
              </a:buClr>
              <a:buSzPts val="2000"/>
              <a:buFont typeface="Arial"/>
              <a:buNone/>
            </a:pPr>
            <a:r>
              <a:rPr lang="en-US" sz="2000" b="1" i="0" u="none" strike="noStrike" cap="none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лар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әртүрлі деңгейде жүзеге асырылуы мүмкін</a:t>
            </a:r>
            <a:endParaRPr dirty="0"/>
          </a:p>
        </p:txBody>
      </p:sp>
      <p:sp>
        <p:nvSpPr>
          <p:cNvPr id="36" name="Google Shape;36;p5"/>
          <p:cNvSpPr txBox="1"/>
          <p:nvPr/>
        </p:nvSpPr>
        <p:spPr>
          <a:xfrm>
            <a:off x="719137" y="2636837"/>
            <a:ext cx="7524750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0021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T-SQL</a:t>
            </a:r>
            <a:r>
              <a:rPr lang="kk-KZ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деңгейінде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kk-KZ" sz="2000" b="1" dirty="0">
                <a:solidFill>
                  <a:schemeClr val="dk1"/>
                </a:solidFill>
              </a:rPr>
              <a:t>сақталынатын процедура, триггер және сценарий ішінде қолданылады</a:t>
            </a:r>
            <a:endParaRPr dirty="0"/>
          </a:p>
        </p:txBody>
      </p:sp>
      <p:sp>
        <p:nvSpPr>
          <p:cNvPr id="37" name="Google Shape;37;p5"/>
          <p:cNvSpPr txBox="1"/>
          <p:nvPr/>
        </p:nvSpPr>
        <p:spPr>
          <a:xfrm>
            <a:off x="755650" y="3500437"/>
            <a:ext cx="741680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rgbClr val="A50021"/>
              </a:buClr>
              <a:buSzPts val="2000"/>
            </a:pP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API </a:t>
            </a:r>
            <a:r>
              <a:rPr lang="kk-KZ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деңгейінде </a:t>
            </a: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ДҚ</a:t>
            </a:r>
            <a:r>
              <a:rPr lang="ru-RU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ru-RU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немесе</a:t>
            </a:r>
            <a:r>
              <a:rPr lang="ru-RU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kk-KZ" sz="2000" b="1" dirty="0">
                <a:solidFill>
                  <a:schemeClr val="dk1"/>
                </a:solidFill>
              </a:rPr>
              <a:t>МҚ</a:t>
            </a:r>
            <a:r>
              <a:rPr lang="ru-RU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en-US" sz="2000" b="1" dirty="0">
                <a:solidFill>
                  <a:schemeClr val="dk1"/>
                </a:solidFill>
              </a:rPr>
              <a:t> ODBC, OLE DB </a:t>
            </a:r>
            <a:r>
              <a:rPr lang="kk-KZ" sz="2000" b="1" dirty="0">
                <a:solidFill>
                  <a:schemeClr val="dk1"/>
                </a:solidFill>
              </a:rPr>
              <a:t>және т.б</a:t>
            </a:r>
            <a:r>
              <a:rPr lang="en-US" sz="2000" b="1" dirty="0">
                <a:solidFill>
                  <a:schemeClr val="dk1"/>
                </a:solidFill>
              </a:rPr>
              <a:t>.)</a:t>
            </a:r>
            <a:r>
              <a:rPr lang="ru-RU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инферфестеріне</a:t>
            </a:r>
            <a:r>
              <a:rPr lang="ru-RU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қол</a:t>
            </a:r>
            <a:r>
              <a:rPr lang="ru-RU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жеткізуде</a:t>
            </a:r>
            <a:r>
              <a:rPr lang="ru-RU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және</a:t>
            </a:r>
            <a:r>
              <a:rPr lang="ru-RU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арнайы</a:t>
            </a:r>
            <a:r>
              <a:rPr lang="ru-RU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объект </a:t>
            </a:r>
            <a:r>
              <a:rPr lang="ru-RU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ретінде</a:t>
            </a:r>
            <a:r>
              <a:rPr lang="ru-RU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0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қосымшаларда</a:t>
            </a:r>
            <a:r>
              <a:rPr lang="ru-RU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(приложение) </a:t>
            </a:r>
            <a:r>
              <a:rPr lang="kk-KZ" sz="2000" b="1" dirty="0">
                <a:solidFill>
                  <a:schemeClr val="dk1"/>
                </a:solidFill>
              </a:rPr>
              <a:t>қолданылады. </a:t>
            </a:r>
            <a:endParaRPr dirty="0"/>
          </a:p>
        </p:txBody>
      </p:sp>
      <p:sp>
        <p:nvSpPr>
          <p:cNvPr id="38" name="Google Shape;38;p5"/>
          <p:cNvSpPr txBox="1"/>
          <p:nvPr/>
        </p:nvSpPr>
        <p:spPr>
          <a:xfrm>
            <a:off x="502443" y="4820107"/>
            <a:ext cx="7848600" cy="587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rgbClr val="A50021"/>
              </a:buClr>
              <a:buSzPts val="2000"/>
            </a:pPr>
            <a:r>
              <a:rPr lang="en-US" sz="2000" b="1" i="0" u="none" strike="noStrike" cap="none" dirty="0" err="1">
                <a:solidFill>
                  <a:srgbClr val="A50021"/>
                </a:solidFill>
                <a:sym typeface="Arial"/>
              </a:rPr>
              <a:t>Курсор</a:t>
            </a:r>
            <a:r>
              <a:rPr lang="kk-KZ" sz="2000" b="1" i="0" u="none" strike="noStrike" cap="none" dirty="0">
                <a:solidFill>
                  <a:srgbClr val="A50021"/>
                </a:solidFill>
                <a:sym typeface="Arial"/>
              </a:rPr>
              <a:t>лар</a:t>
            </a:r>
            <a:r>
              <a:rPr lang="en-US" sz="2000" b="1" i="0" u="none" strike="noStrike" cap="none" dirty="0">
                <a:solidFill>
                  <a:schemeClr val="dk1"/>
                </a:solidFill>
                <a:sym typeface="Arial"/>
              </a:rPr>
              <a:t> </a:t>
            </a:r>
            <a:r>
              <a:rPr lang="en-US" sz="2000" b="1" i="0" u="none" strike="noStrike" cap="none" dirty="0">
                <a:solidFill>
                  <a:schemeClr val="accent2"/>
                </a:solidFill>
                <a:sym typeface="Arial"/>
              </a:rPr>
              <a:t>SELECT</a:t>
            </a:r>
            <a:r>
              <a:rPr lang="kk-KZ" sz="2000" b="1" i="0" u="none" strike="noStrike" cap="none" dirty="0">
                <a:solidFill>
                  <a:schemeClr val="accent2"/>
                </a:solidFill>
                <a:sym typeface="Arial"/>
              </a:rPr>
              <a:t> </a:t>
            </a:r>
            <a:r>
              <a:rPr lang="kk-KZ" sz="2000" b="1" dirty="0">
                <a:solidFill>
                  <a:schemeClr val="dk1"/>
                </a:solidFill>
              </a:rPr>
              <a:t>операторы негізінде құрылады</a:t>
            </a:r>
            <a:endParaRPr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8"/>
          <p:cNvSpPr txBox="1">
            <a:spLocks noGrp="1"/>
          </p:cNvSpPr>
          <p:nvPr>
            <p:ph type="title"/>
          </p:nvPr>
        </p:nvSpPr>
        <p:spPr>
          <a:xfrm>
            <a:off x="468312" y="0"/>
            <a:ext cx="8229600" cy="561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en-US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 «</a:t>
            </a:r>
            <a:r>
              <a:rPr lang="en-US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Заказы</a:t>
            </a:r>
            <a:r>
              <a:rPr lang="en-US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»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 ДҚ схемасы</a:t>
            </a:r>
            <a:endParaRPr dirty="0"/>
          </a:p>
        </p:txBody>
      </p:sp>
      <p:sp>
        <p:nvSpPr>
          <p:cNvPr id="163" name="Google Shape;163;p18"/>
          <p:cNvSpPr/>
          <p:nvPr/>
        </p:nvSpPr>
        <p:spPr>
          <a:xfrm>
            <a:off x="0" y="1343025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4" name="Google Shape;164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9387" y="590550"/>
            <a:ext cx="8785225" cy="62118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>
            <a:spLocks noGrp="1"/>
          </p:cNvSpPr>
          <p:nvPr>
            <p:ph type="title"/>
          </p:nvPr>
        </p:nvSpPr>
        <p:spPr>
          <a:xfrm>
            <a:off x="179387" y="115887"/>
            <a:ext cx="8785225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Курсорға мысал</a:t>
            </a:r>
            <a:endParaRPr dirty="0"/>
          </a:p>
        </p:txBody>
      </p:sp>
      <p:sp>
        <p:nvSpPr>
          <p:cNvPr id="170" name="Google Shape;170;p19"/>
          <p:cNvSpPr txBox="1"/>
          <p:nvPr/>
        </p:nvSpPr>
        <p:spPr>
          <a:xfrm>
            <a:off x="179387" y="723900"/>
            <a:ext cx="7488237" cy="61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CREATE  FUNCTION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РасчетСтоимЗаказа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(@КодЗаказа int)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RETURNS float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AS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BEGIN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DECLARE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@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СуммаЗаказа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float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@СтоимостьТовара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float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DECLARE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CURSOR LOCAL FORWARD_ONLY STATIC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FOR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   SELECT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Количество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ЦенаПродажи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FROM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ЗаказаноТоваров</a:t>
            </a:r>
            <a:endParaRPr sz="1800" b="1" i="1" u="none" dirty="0">
              <a:solidFill>
                <a:srgbClr val="6633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   WHERE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ЗаказID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@КодЗаказа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OPEN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SET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@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СуммаЗаказа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SET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@СтоимостьТовара 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FETCH NEXT FROM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INTO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@СтоимостьТовара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WHILE </a:t>
            </a:r>
            <a:r>
              <a:rPr lang="en-US" sz="1800" b="1" i="0" u="none" dirty="0">
                <a:solidFill>
                  <a:srgbClr val="FF5050"/>
                </a:solidFill>
                <a:latin typeface="Arial"/>
                <a:ea typeface="Arial"/>
                <a:cs typeface="Arial"/>
                <a:sym typeface="Arial"/>
              </a:rPr>
              <a:t>@@FETCH_STATUS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BEGIN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  SET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@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СуммаЗаказа =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@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СуммаЗаказа + @СтоимостьТовара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  FETCH NEXT FROM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INTO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@СтоимостьТовара 	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END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CLOSE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DEALLOCATE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RETURN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@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СуммаЗаказа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END</a:t>
            </a:r>
            <a:endParaRPr dirty="0"/>
          </a:p>
        </p:txBody>
      </p:sp>
      <p:sp>
        <p:nvSpPr>
          <p:cNvPr id="171" name="Google Shape;171;p19"/>
          <p:cNvSpPr/>
          <p:nvPr/>
        </p:nvSpPr>
        <p:spPr>
          <a:xfrm>
            <a:off x="6150429" y="2924174"/>
            <a:ext cx="2993570" cy="1941739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21299" y="-17287"/>
                </a:moveTo>
                <a:lnTo>
                  <a:pt x="1715" y="-522"/>
                </a:lnTo>
              </a:path>
            </a:pathLst>
          </a:cu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1600"/>
              <a:buFont typeface="Arial"/>
              <a:buNone/>
            </a:pPr>
            <a:r>
              <a:rPr lang="kk-KZ" sz="1600" b="0" i="0" u="none" dirty="0">
                <a:solidFill>
                  <a:srgbClr val="FF3300"/>
                </a:solidFill>
                <a:latin typeface="Arial"/>
                <a:ea typeface="Arial"/>
                <a:cs typeface="Arial"/>
                <a:sym typeface="Arial"/>
              </a:rPr>
              <a:t>Ағымдағы команда жағдайы</a:t>
            </a:r>
            <a:r>
              <a:rPr lang="en-US" sz="16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FETCH: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0 – </a:t>
            </a:r>
            <a:r>
              <a:rPr lang="kk-KZ" sz="16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сәтті таңдау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-1 – </a:t>
            </a:r>
            <a:r>
              <a:rPr lang="kk-KZ" sz="16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нәтиже жиынынан шығып кеткен жағадайдағы шығыс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-2 – </a:t>
            </a:r>
            <a:r>
              <a:rPr lang="kk-KZ" sz="16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жол жойылған ретінде белгіленген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lang="en-US" sz="16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1ECAB-7393-1525-FF81-139E3232B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SQL Server </a:t>
            </a:r>
            <a:r>
              <a:rPr lang="ru-RU" sz="4400" dirty="0" err="1"/>
              <a:t>курсорлар</a:t>
            </a:r>
            <a:r>
              <a:rPr lang="ru-KZ" sz="4400" dirty="0"/>
              <a:t>ы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FDA9BD-5487-1551-6C5E-89F5373CA9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en-US" sz="2000" dirty="0"/>
              <a:t>SQL Server </a:t>
            </a:r>
            <a:r>
              <a:rPr lang="ru-RU" sz="2000" dirty="0" err="1"/>
              <a:t>курсорлардың</a:t>
            </a:r>
            <a:r>
              <a:rPr lang="ru-RU" sz="2000" dirty="0"/>
              <a:t> </a:t>
            </a:r>
            <a:r>
              <a:rPr lang="ru-RU" sz="2000" dirty="0" err="1"/>
              <a:t>үш</a:t>
            </a:r>
            <a:r>
              <a:rPr lang="ru-RU" sz="2000" dirty="0"/>
              <a:t> </a:t>
            </a:r>
            <a:r>
              <a:rPr lang="ru-RU" sz="2000" dirty="0" err="1"/>
              <a:t>түрін</a:t>
            </a:r>
            <a:r>
              <a:rPr lang="ru-RU" sz="2000" dirty="0"/>
              <a:t> </a:t>
            </a:r>
            <a:r>
              <a:rPr lang="ru-RU" sz="2000" dirty="0" err="1"/>
              <a:t>қолдайды</a:t>
            </a:r>
            <a:r>
              <a:rPr lang="ru-RU" sz="2000" dirty="0"/>
              <a:t>:</a:t>
            </a:r>
            <a:endParaRPr lang="ru-KZ" sz="2000" dirty="0"/>
          </a:p>
          <a:p>
            <a:pPr algn="just"/>
            <a:r>
              <a:rPr lang="en-US" sz="2000" dirty="0"/>
              <a:t>SQL </a:t>
            </a:r>
            <a:r>
              <a:rPr lang="ru-RU" sz="2000" dirty="0" err="1"/>
              <a:t>курсорлары</a:t>
            </a:r>
            <a:r>
              <a:rPr lang="ru-RU" sz="2000" dirty="0"/>
              <a:t> </a:t>
            </a:r>
            <a:r>
              <a:rPr lang="ru-RU" sz="2000" dirty="0" err="1"/>
              <a:t>негізінен</a:t>
            </a:r>
            <a:r>
              <a:rPr lang="ru-RU" sz="2000" dirty="0"/>
              <a:t> </a:t>
            </a:r>
            <a:r>
              <a:rPr lang="ru-RU" sz="2000" dirty="0" err="1"/>
              <a:t>триггерлерде</a:t>
            </a:r>
            <a:r>
              <a:rPr lang="ru-RU" sz="2000" dirty="0"/>
              <a:t>, </a:t>
            </a:r>
            <a:r>
              <a:rPr lang="ru-RU" sz="2000" dirty="0" err="1"/>
              <a:t>сақталатын</a:t>
            </a:r>
            <a:r>
              <a:rPr lang="ru-RU" sz="2000" dirty="0"/>
              <a:t> </a:t>
            </a:r>
            <a:r>
              <a:rPr lang="ru-RU" sz="2000" dirty="0" err="1"/>
              <a:t>процедураларда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сценарийлерде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r>
              <a:rPr lang="ru-RU" sz="2000" dirty="0"/>
              <a:t>;</a:t>
            </a:r>
            <a:endParaRPr lang="ru-KZ" sz="2000" dirty="0"/>
          </a:p>
          <a:p>
            <a:pPr algn="just"/>
            <a:r>
              <a:rPr lang="ru-RU" sz="2000" dirty="0"/>
              <a:t>сервер </a:t>
            </a:r>
            <a:r>
              <a:rPr lang="ru-RU" sz="2000" dirty="0" err="1"/>
              <a:t>курсорлары</a:t>
            </a:r>
            <a:r>
              <a:rPr lang="ru-RU" sz="2000" dirty="0"/>
              <a:t> </a:t>
            </a:r>
            <a:r>
              <a:rPr lang="ru-RU" sz="2000" dirty="0" err="1"/>
              <a:t>серверде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істейді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en-US" sz="2000" dirty="0"/>
              <a:t>ODBC, OLE DB, </a:t>
            </a:r>
            <a:r>
              <a:rPr lang="en-US" sz="2000" dirty="0" err="1"/>
              <a:t>DB_Library</a:t>
            </a:r>
            <a:r>
              <a:rPr lang="en-US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қолданбалы</a:t>
            </a:r>
            <a:r>
              <a:rPr lang="ru-RU" sz="2000" dirty="0"/>
              <a:t> </a:t>
            </a:r>
            <a:r>
              <a:rPr lang="ru-RU" sz="2000" dirty="0" err="1"/>
              <a:t>бағдарламалау</a:t>
            </a:r>
            <a:r>
              <a:rPr lang="ru-RU" sz="2000" dirty="0"/>
              <a:t> </a:t>
            </a:r>
            <a:r>
              <a:rPr lang="ru-RU" sz="2000" dirty="0" err="1"/>
              <a:t>интерфейсін</a:t>
            </a:r>
            <a:r>
              <a:rPr lang="ru-RU" sz="2000" dirty="0"/>
              <a:t> </a:t>
            </a:r>
            <a:r>
              <a:rPr lang="ru-RU" sz="2000" dirty="0" err="1"/>
              <a:t>жүзеге</a:t>
            </a:r>
            <a:r>
              <a:rPr lang="ru-RU" sz="2000" dirty="0"/>
              <a:t> </a:t>
            </a:r>
            <a:r>
              <a:rPr lang="ru-RU" sz="2000" dirty="0" err="1"/>
              <a:t>асырады</a:t>
            </a:r>
            <a:r>
              <a:rPr lang="ru-RU" sz="2000" dirty="0"/>
              <a:t>;</a:t>
            </a:r>
            <a:endParaRPr lang="ru-KZ" sz="2000" dirty="0"/>
          </a:p>
          <a:p>
            <a:pPr algn="just"/>
            <a:r>
              <a:rPr lang="ru-RU" sz="2000" dirty="0"/>
              <a:t>Клиент </a:t>
            </a:r>
            <a:r>
              <a:rPr lang="ru-RU" sz="2000" dirty="0" err="1"/>
              <a:t>курсорлары</a:t>
            </a:r>
            <a:r>
              <a:rPr lang="ru-RU" sz="2000" dirty="0"/>
              <a:t> </a:t>
            </a:r>
            <a:r>
              <a:rPr lang="ru-RU" sz="2000" dirty="0" err="1"/>
              <a:t>клиенттің</a:t>
            </a:r>
            <a:r>
              <a:rPr lang="ru-RU" sz="2000" dirty="0"/>
              <a:t> </a:t>
            </a:r>
            <a:r>
              <a:rPr lang="ru-RU" sz="2000" dirty="0" err="1"/>
              <a:t>өзінде</a:t>
            </a:r>
            <a:r>
              <a:rPr lang="ru-RU" sz="2000" dirty="0"/>
              <a:t> </a:t>
            </a:r>
            <a:r>
              <a:rPr lang="ru-RU" sz="2000" dirty="0" err="1"/>
              <a:t>жүзеге</a:t>
            </a:r>
            <a:r>
              <a:rPr lang="ru-RU" sz="2000" dirty="0"/>
              <a:t> </a:t>
            </a:r>
            <a:r>
              <a:rPr lang="ru-RU" sz="2000" dirty="0" err="1"/>
              <a:t>асырылады</a:t>
            </a:r>
            <a:r>
              <a:rPr lang="ru-RU" sz="2000" dirty="0"/>
              <a:t>. </a:t>
            </a:r>
            <a:r>
              <a:rPr lang="ru-RU" sz="2000" dirty="0" err="1"/>
              <a:t>Олар</a:t>
            </a:r>
            <a:r>
              <a:rPr lang="ru-RU" sz="2000" dirty="0"/>
              <a:t> </a:t>
            </a:r>
            <a:r>
              <a:rPr lang="ru-RU" sz="2000" dirty="0" err="1"/>
              <a:t>серверден</a:t>
            </a:r>
            <a:r>
              <a:rPr lang="ru-RU" sz="2000" dirty="0"/>
              <a:t> </a:t>
            </a:r>
            <a:r>
              <a:rPr lang="ru-RU" sz="2000" dirty="0" err="1"/>
              <a:t>жолдардың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нәтижелер</a:t>
            </a:r>
            <a:r>
              <a:rPr lang="ru-RU" sz="2000" dirty="0"/>
              <a:t> </a:t>
            </a:r>
            <a:r>
              <a:rPr lang="ru-RU" sz="2000" dirty="0" err="1"/>
              <a:t>жинағын</a:t>
            </a:r>
            <a:r>
              <a:rPr lang="ru-RU" sz="2000" dirty="0"/>
              <a:t> </a:t>
            </a:r>
            <a:r>
              <a:rPr lang="ru-RU" sz="2000" dirty="0" err="1"/>
              <a:t>алады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оны </a:t>
            </a:r>
            <a:r>
              <a:rPr lang="ru-RU" sz="2000" dirty="0" err="1"/>
              <a:t>жергілікті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сақтайды</a:t>
            </a:r>
            <a:r>
              <a:rPr lang="ru-RU" sz="2000" dirty="0"/>
              <a:t>,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желілік</a:t>
            </a:r>
            <a:r>
              <a:rPr lang="ru-RU" sz="2000" dirty="0"/>
              <a:t> </a:t>
            </a:r>
            <a:r>
              <a:rPr lang="ru-RU" sz="2000" dirty="0" err="1"/>
              <a:t>операцияларға</a:t>
            </a:r>
            <a:r>
              <a:rPr lang="ru-RU" sz="2000" dirty="0"/>
              <a:t> </a:t>
            </a:r>
            <a:r>
              <a:rPr lang="ru-RU" sz="2000" dirty="0" err="1"/>
              <a:t>жұмсалған</a:t>
            </a:r>
            <a:r>
              <a:rPr lang="ru-RU" sz="2000" dirty="0"/>
              <a:t> бос </a:t>
            </a:r>
            <a:r>
              <a:rPr lang="ru-RU" sz="2000" dirty="0" err="1"/>
              <a:t>уақытты</a:t>
            </a:r>
            <a:r>
              <a:rPr lang="ru-RU" sz="2000" dirty="0"/>
              <a:t> </a:t>
            </a:r>
            <a:r>
              <a:rPr lang="ru-RU" sz="2000" dirty="0" err="1"/>
              <a:t>азайту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деректерді</a:t>
            </a:r>
            <a:r>
              <a:rPr lang="ru-RU" sz="2000" dirty="0"/>
              <a:t> </a:t>
            </a:r>
            <a:r>
              <a:rPr lang="ru-RU" sz="2000" dirty="0" err="1"/>
              <a:t>өңдеуді</a:t>
            </a:r>
            <a:r>
              <a:rPr lang="ru-RU" sz="2000" dirty="0"/>
              <a:t> </a:t>
            </a:r>
            <a:r>
              <a:rPr lang="ru-RU" sz="2000" dirty="0" err="1"/>
              <a:t>жылдамдатады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90074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0"/>
          <p:cNvSpPr txBox="1">
            <a:spLocks noGrp="1"/>
          </p:cNvSpPr>
          <p:nvPr>
            <p:ph type="title"/>
          </p:nvPr>
        </p:nvSpPr>
        <p:spPr>
          <a:xfrm>
            <a:off x="179387" y="115887"/>
            <a:ext cx="8785225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en-US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Т-SQL-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де курсорға мысал</a:t>
            </a:r>
            <a:endParaRPr dirty="0"/>
          </a:p>
        </p:txBody>
      </p:sp>
      <p:sp>
        <p:nvSpPr>
          <p:cNvPr id="177" name="Google Shape;177;p20"/>
          <p:cNvSpPr txBox="1"/>
          <p:nvPr/>
        </p:nvSpPr>
        <p:spPr>
          <a:xfrm>
            <a:off x="179387" y="1125537"/>
            <a:ext cx="8964612" cy="2289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CREATE  PROC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СтоимостьЗаказа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@КодЗаказа </a:t>
            </a: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if exists (SELECT * FROM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Заказы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 </a:t>
            </a: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WHERE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ЗаказID= @КодЗаказа and Состояние = ‘</a:t>
            </a:r>
            <a:r>
              <a:rPr lang="en-US" sz="1800" b="1" i="0" u="none">
                <a:solidFill>
                  <a:srgbClr val="993300"/>
                </a:solidFill>
                <a:latin typeface="Arial"/>
                <a:ea typeface="Arial"/>
                <a:cs typeface="Arial"/>
                <a:sym typeface="Arial"/>
              </a:rPr>
              <a:t>оформление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)</a:t>
            </a: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UPDATE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Заказы </a:t>
            </a: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SET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@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ОбщаяСумма = РасчетСтоимЗаказа (@КодЗаказа)</a:t>
            </a:r>
            <a:r>
              <a:rPr lang="en-US"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WHERE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ЗаказID= @КодЗаказа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1"/>
          <p:cNvSpPr txBox="1">
            <a:spLocks noGrp="1"/>
          </p:cNvSpPr>
          <p:nvPr>
            <p:ph type="title"/>
          </p:nvPr>
        </p:nvSpPr>
        <p:spPr>
          <a:xfrm>
            <a:off x="179387" y="115887"/>
            <a:ext cx="8785225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en-US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Т-SQL</a:t>
            </a:r>
            <a:r>
              <a:rPr lang="ru-RU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-де </a:t>
            </a:r>
            <a:r>
              <a:rPr lang="ru-RU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курсорға</a:t>
            </a:r>
            <a:r>
              <a:rPr lang="ru-RU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мысал</a:t>
            </a:r>
            <a:endParaRPr dirty="0"/>
          </a:p>
        </p:txBody>
      </p:sp>
      <p:sp>
        <p:nvSpPr>
          <p:cNvPr id="183" name="Google Shape;183;p21"/>
          <p:cNvSpPr txBox="1"/>
          <p:nvPr/>
        </p:nvSpPr>
        <p:spPr>
          <a:xfrm>
            <a:off x="179387" y="765175"/>
            <a:ext cx="7488237" cy="503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CREATE  PROC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АннулированиеНеоплаченныхЗаказов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As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DECLARE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@КодЗаказа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endParaRPr sz="1800" b="1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DECLARE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curКодыЗаказов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CURSOR LOCAL STATIC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FOR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   SELECT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ЗаказID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FROM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Заказы</a:t>
            </a:r>
            <a:endParaRPr sz="1800" b="1" i="1" u="none" dirty="0">
              <a:solidFill>
                <a:srgbClr val="6633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   WHERE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Состояние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‘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оформление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’ AND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DATEDIFF(day,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ДатаЗаказа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Getdate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()) &gt;10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OPEN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curКодыЗаказов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FETCH NEXT FROM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curКодыЗаказов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INTO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@КодЗаказа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WHILE </a:t>
            </a:r>
            <a:r>
              <a:rPr lang="en-US" sz="1800" b="1" i="0" u="none" dirty="0">
                <a:solidFill>
                  <a:srgbClr val="FF5050"/>
                </a:solidFill>
                <a:latin typeface="Arial"/>
                <a:ea typeface="Arial"/>
                <a:cs typeface="Arial"/>
                <a:sym typeface="Arial"/>
              </a:rPr>
              <a:t>@@FETCH_STATUS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BEGIN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EXEC </a:t>
            </a:r>
            <a:r>
              <a:rPr lang="en-US" sz="1800" b="1" i="0" u="none" dirty="0" err="1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АннулированиеЗаказа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@КодЗаказа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FETCH NEXT FROM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curКодыЗаказов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INTO 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@КодЗаказа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END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CLOSE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curКодыЗаказов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DEALLOCATE </a:t>
            </a:r>
            <a:r>
              <a:rPr lang="en-US" sz="18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curКодыЗаказов</a:t>
            </a:r>
            <a:r>
              <a:rPr lang="en-US" sz="18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21"/>
          <p:cNvSpPr/>
          <p:nvPr/>
        </p:nvSpPr>
        <p:spPr>
          <a:xfrm>
            <a:off x="6011862" y="1700212"/>
            <a:ext cx="2952750" cy="1296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21668" y="-37264"/>
                </a:moveTo>
                <a:lnTo>
                  <a:pt x="2285" y="-668"/>
                </a:lnTo>
              </a:path>
            </a:pathLst>
          </a:cu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Функция возвращает разницу между 2-й и 1-й датами в значениях, указанных в 1-м параметре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2"/>
          <p:cNvSpPr txBox="1">
            <a:spLocks noGrp="1"/>
          </p:cNvSpPr>
          <p:nvPr>
            <p:ph type="title"/>
          </p:nvPr>
        </p:nvSpPr>
        <p:spPr>
          <a:xfrm>
            <a:off x="179387" y="115887"/>
            <a:ext cx="8785225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en-US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Т-SQL</a:t>
            </a:r>
            <a:r>
              <a:rPr lang="ru-RU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-де </a:t>
            </a:r>
            <a:r>
              <a:rPr lang="ru-RU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курсорға</a:t>
            </a:r>
            <a:r>
              <a:rPr lang="ru-RU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3600" b="0" i="0" u="none" dirty="0" err="1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мысал</a:t>
            </a:r>
            <a:endParaRPr lang="en-US" dirty="0"/>
          </a:p>
        </p:txBody>
      </p:sp>
      <p:sp>
        <p:nvSpPr>
          <p:cNvPr id="190" name="Google Shape;190;p22"/>
          <p:cNvSpPr txBox="1"/>
          <p:nvPr/>
        </p:nvSpPr>
        <p:spPr>
          <a:xfrm>
            <a:off x="179387" y="765175"/>
            <a:ext cx="7488237" cy="5035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CREATE  PROC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УдалениеЗаказовБезТоваров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DECLARE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@КодЗаказа </a:t>
            </a: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int</a:t>
            </a:r>
            <a:endParaRPr sz="18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DECLARE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curКодыЗаказов</a:t>
            </a: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CURSOR LOCAL DYNAMIC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FOR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   SELECT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ЗаказID </a:t>
            </a: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FROM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Заказы</a:t>
            </a:r>
            <a:endParaRPr sz="1800" b="1" i="1" u="none">
              <a:solidFill>
                <a:srgbClr val="6633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   WHERE not Exists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        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SELECT * FROM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ЗаказаноТоваров</a:t>
            </a: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			WHERE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Заказы.ЗаказID = ЗаказаноТоваров.ЗаказID)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OPEN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curКодыЗаказов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FETCH NEXT FROM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curКодыЗаказов</a:t>
            </a: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INTO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@КодЗаказа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WHILE </a:t>
            </a:r>
            <a:r>
              <a:rPr lang="en-US" sz="1800" b="1" i="0" u="none">
                <a:solidFill>
                  <a:srgbClr val="FF5050"/>
                </a:solidFill>
                <a:latin typeface="Arial"/>
                <a:ea typeface="Arial"/>
                <a:cs typeface="Arial"/>
                <a:sym typeface="Arial"/>
              </a:rPr>
              <a:t>@@FETCH_STATUS</a:t>
            </a: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= 0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BEGIN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DELETE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Заказы</a:t>
            </a: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WHELE current of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curКодыЗаказов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  FETCH NEXT FROM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curКодыЗаказов </a:t>
            </a: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INTO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@КодЗаказа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END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CLOSE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curКодыЗаказов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None/>
            </a:pPr>
            <a:r>
              <a:rPr lang="en-US" sz="1800" b="1" i="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DEALLOCATE </a:t>
            </a:r>
            <a:r>
              <a:rPr lang="en-US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curКодыЗаказов </a:t>
            </a:r>
            <a:endParaRPr/>
          </a:p>
        </p:txBody>
      </p:sp>
      <p:sp>
        <p:nvSpPr>
          <p:cNvPr id="191" name="Google Shape;191;p22"/>
          <p:cNvSpPr/>
          <p:nvPr/>
        </p:nvSpPr>
        <p:spPr>
          <a:xfrm>
            <a:off x="6443662" y="3860800"/>
            <a:ext cx="2268537" cy="4333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  <a:path w="120000" h="120000" fill="none" extrusionOk="0">
                <a:moveTo>
                  <a:pt x="34085" y="-17141"/>
                </a:moveTo>
                <a:lnTo>
                  <a:pt x="6836" y="-871"/>
                </a:lnTo>
              </a:path>
            </a:pathLst>
          </a:cu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kk-KZ" sz="1600" dirty="0">
                <a:solidFill>
                  <a:schemeClr val="dk1"/>
                </a:solidFill>
              </a:rPr>
              <a:t>Курсор аты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6511C66-AE07-4895-BE51-673046E531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1" y="834508"/>
            <a:ext cx="8153400" cy="6057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9350" rIns="0" bIns="15870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Келесі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курсор </a:t>
            </a:r>
            <a:r>
              <a:rPr kumimoji="0" lang="en-US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Employee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</a:t>
            </a:r>
            <a:r>
              <a:rPr kumimoji="0" lang="ru-RU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кестесінен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</a:t>
            </a:r>
            <a:r>
              <a:rPr kumimoji="0" lang="en-US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employee_id</a:t>
            </a:r>
            <a:r>
              <a:rPr kumimoji="0" lang="en-US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мен </a:t>
            </a:r>
            <a:r>
              <a:rPr kumimoji="0" lang="en-US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employee_name</a:t>
            </a:r>
            <a:r>
              <a:rPr kumimoji="0" lang="en-US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</a:t>
            </a:r>
            <a:r>
              <a:rPr kumimoji="0" lang="ru-RU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қызметкер_атын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</a:t>
            </a:r>
            <a:r>
              <a:rPr kumimoji="0" lang="ru-RU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шығарып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</a:t>
            </a:r>
            <a:r>
              <a:rPr kumimoji="0" lang="ru-RU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алу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</a:t>
            </a:r>
            <a:r>
              <a:rPr kumimoji="0" lang="ru-RU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үшін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</a:t>
            </a:r>
            <a:r>
              <a:rPr kumimoji="0" lang="ru-RU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анықталған</a:t>
            </a:r>
            <a:r>
              <a:rPr kumimoji="0" lang="en-US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.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 FETCH_STATUS </a:t>
            </a:r>
            <a:r>
              <a:rPr kumimoji="0" lang="kk-KZ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мәні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0-ге </a:t>
            </a:r>
            <a:r>
              <a:rPr kumimoji="0" lang="kk-KZ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тең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, пока не появятся строки. </a:t>
            </a:r>
            <a:r>
              <a:rPr kumimoji="0" lang="ru-RU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Барлық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</a:t>
            </a:r>
            <a:r>
              <a:rPr kumimoji="0" lang="ru-RU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жолдар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</a:t>
            </a:r>
            <a:r>
              <a:rPr kumimoji="0" lang="ru-RU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алынған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</a:t>
            </a:r>
            <a:r>
              <a:rPr kumimoji="0" lang="ru-RU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соң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, FETCH_STATUS  </a:t>
            </a:r>
            <a:r>
              <a:rPr kumimoji="0" lang="ru-RU" altLang="ru-KZ" sz="1800" b="0" i="0" u="none" strike="noStrike" cap="none" normalizeH="0" baseline="0" dirty="0" err="1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мәні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 1-</a:t>
            </a:r>
            <a:r>
              <a:rPr kumimoji="0" lang="kk-KZ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ге тең болады</a:t>
            </a:r>
            <a:r>
              <a:rPr kumimoji="0" lang="ru-RU" altLang="ru-KZ" sz="1800" b="0" i="0" u="none" strike="noStrike" cap="none" normalizeH="0" baseline="0" dirty="0">
                <a:ln>
                  <a:noFill/>
                </a:ln>
                <a:solidFill>
                  <a:srgbClr val="212121"/>
                </a:solidFill>
                <a:effectLst/>
                <a:latin typeface="+mj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212121"/>
              </a:solidFill>
              <a:effectLst/>
              <a:latin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use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Product_Database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SET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NOCOUNT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ON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DECLARE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@emp_id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@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emp_name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varchar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20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),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@message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varchar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max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);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5F6364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'-------- EMPLOYEE DETAILS --------’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DECLARE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emp_cursor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CURSOR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SELECT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emp_id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emp_name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Employee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order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by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emp_id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emp_cursor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FETCH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NEXT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emp_cursor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INTO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@emp_id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@emp_name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'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Employee_ID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Employee_Name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’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2F9C0A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@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@FETCH_STATUS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BEGIN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' '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CAST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@emp_id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varchar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))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2F9C0A"/>
                </a:solidFill>
                <a:effectLst/>
                <a:latin typeface="Consolas" panose="020B0609020204030204" pitchFamily="49" charset="0"/>
              </a:rPr>
              <a:t>' '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+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cast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@emp_name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as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varchar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C92C2C"/>
                </a:solidFill>
                <a:effectLst/>
                <a:latin typeface="Consolas" panose="020B0609020204030204" pitchFamily="49" charset="0"/>
              </a:rPr>
              <a:t>20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))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FETCH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NEXT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FROM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emp_cursor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INTO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@emp_id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A67F59"/>
                </a:solidFill>
                <a:effectLst/>
                <a:latin typeface="Consolas" panose="020B0609020204030204" pitchFamily="49" charset="0"/>
              </a:rPr>
              <a:t>@emp_name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END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CLOSE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emp_cursor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;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endParaRPr kumimoji="0" lang="ru-RU" altLang="ru-KZ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1990B8"/>
                </a:solidFill>
                <a:effectLst/>
                <a:latin typeface="Consolas" panose="020B0609020204030204" pitchFamily="49" charset="0"/>
              </a:rPr>
              <a:t>DEALLOCATE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kumimoji="0" lang="ru-KZ" altLang="ru-KZ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emp_cursor</a:t>
            </a:r>
            <a:r>
              <a:rPr kumimoji="0" lang="ru-KZ" altLang="ru-KZ" sz="1800" b="0" i="0" u="none" strike="noStrike" cap="none" normalizeH="0" baseline="0" dirty="0">
                <a:ln>
                  <a:noFill/>
                </a:ln>
                <a:solidFill>
                  <a:srgbClr val="5F6364"/>
                </a:solidFill>
                <a:effectLst/>
                <a:latin typeface="Consolas" panose="020B0609020204030204" pitchFamily="49" charset="0"/>
              </a:rPr>
              <a:t>;</a:t>
            </a: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2889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QL Server">
            <a:extLst>
              <a:ext uri="{FF2B5EF4-FFF2-40B4-BE49-F238E27FC236}">
                <a16:creationId xmlns:a16="http://schemas.microsoft.com/office/drawing/2014/main" id="{5CB90A75-CBA4-4BCE-95C4-10F93D87D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829" y="685800"/>
            <a:ext cx="3712028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01972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368C7D59-F017-4A25-BA3F-FFB983212D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46315" y="-179016"/>
            <a:ext cx="7630886" cy="4524315"/>
          </a:xfrm>
          <a:prstGeom prst="rect">
            <a:avLst/>
          </a:prstGeom>
          <a:solidFill>
            <a:srgbClr val="F9F9D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CREATE PROCEDURE [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dbo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].[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my_proc_test_all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AS 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--объявляем переменные </a:t>
            </a:r>
            <a:endParaRPr kumimoji="0" lang="kk-KZ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DECLARE @number 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bigint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kk-KZ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DECLARE @pole1 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(50) </a:t>
            </a:r>
            <a:endParaRPr kumimoji="0" lang="kk-KZ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DECLARE @pole2 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varchar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(50) 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--объявляем курсор </a:t>
            </a:r>
            <a:endParaRPr kumimoji="0" lang="kk-KZ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DECLARE 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my_cur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CURSOR FOR SELECT 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number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pole1, pole2 </a:t>
            </a:r>
            <a:endParaRPr kumimoji="0" lang="kk-KZ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FROM 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test_table_vrem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--открываем курсор OPEN 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my_cur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--считываем данные первой строки в наши переменные 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FETCH NEXT FROM 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my_cur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INTO @number, @pole1, @pole2 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--если данные в курсоре есть, то заходим в цикл 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--и крутимся там до тех пор, пока не закончатся строки в курсоре WHILE @@FETCH_STATUS = 0 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BEGIN 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--на каждую итерацию цикла запускаем нашу основную процедуру с нужными параметрами 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exec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dbo.my_proc_test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@number, @pole1, @pole2 --считываем следующую строку курсора 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FETCH NEXT FROM 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my_cur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INTO @number, @pole1, @pole2 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END --закрываем курсор 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CLOSE 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my_cur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ru-RU" altLang="ru-KZ" sz="1200" b="0" i="0" u="none" strike="noStrike" cap="none" normalizeH="0" baseline="0" dirty="0">
              <a:ln>
                <a:noFill/>
              </a:ln>
              <a:solidFill>
                <a:srgbClr val="333333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DEALLOCATE </a:t>
            </a:r>
            <a:r>
              <a:rPr kumimoji="0" lang="ru-KZ" altLang="ru-KZ" sz="1200" b="0" i="0" u="none" strike="noStrike" cap="none" normalizeH="0" baseline="0" dirty="0" err="1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my_cur</a:t>
            </a:r>
            <a:r>
              <a:rPr kumimoji="0" lang="ru-KZ" altLang="ru-KZ" sz="1200" b="0" i="0" u="none" strike="noStrike" cap="none" normalizeH="0" baseline="0" dirty="0">
                <a:ln>
                  <a:noFill/>
                </a:ln>
                <a:solidFill>
                  <a:srgbClr val="333333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GO</a:t>
            </a:r>
            <a:r>
              <a:rPr kumimoji="0" lang="ru-KZ" altLang="ru-KZ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124" name="Picture 4" descr="Скриншот 2">
            <a:extLst>
              <a:ext uri="{FF2B5EF4-FFF2-40B4-BE49-F238E27FC236}">
                <a16:creationId xmlns:a16="http://schemas.microsoft.com/office/drawing/2014/main" id="{EB6EA9CA-E5A2-4C3B-AA8F-E0504E128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9342" y="3776621"/>
            <a:ext cx="4158343" cy="292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436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39903-4C35-61D6-4C59-7025330A2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34AE62-C45F-1041-055C-EB58CD4774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әзірлеуші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​​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керек. Курсор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босатылғаннан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босатылады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асыруларда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курсор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жабылған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жад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жасырын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босатылады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келтіруден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жетімді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т.б.Кейбір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жағдайларда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бермеу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керек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өңдеудің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пәрмендерімен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керек: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INSERT, DELETE.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бермейтіндігінен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өңдеу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салыстырғанда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айтарлықтай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363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01A50-9599-3B59-F009-46C6C5CCC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/>
              <a:t>Microsoft SQL Server </a:t>
            </a:r>
            <a:r>
              <a:rPr lang="ru-RU" sz="3000" dirty="0" err="1"/>
              <a:t>шын</a:t>
            </a:r>
            <a:r>
              <a:rPr lang="ru-RU" sz="3000" dirty="0"/>
              <a:t> </a:t>
            </a:r>
            <a:r>
              <a:rPr lang="ru-RU" sz="3000" dirty="0" err="1"/>
              <a:t>мәнінде</a:t>
            </a:r>
            <a:r>
              <a:rPr lang="ru-RU" sz="3000" dirty="0"/>
              <a:t> </a:t>
            </a:r>
            <a:r>
              <a:rPr lang="ru-RU" sz="3000" dirty="0" err="1"/>
              <a:t>курсорлардың</a:t>
            </a:r>
            <a:r>
              <a:rPr lang="ru-RU" sz="3000" dirty="0"/>
              <a:t> </a:t>
            </a:r>
            <a:r>
              <a:rPr lang="ru-RU" sz="3000" dirty="0" err="1"/>
              <a:t>екі</a:t>
            </a:r>
            <a:r>
              <a:rPr lang="ru-RU" sz="3000" dirty="0"/>
              <a:t> </a:t>
            </a:r>
            <a:r>
              <a:rPr lang="ru-RU" sz="3000" dirty="0" err="1"/>
              <a:t>түрлі</a:t>
            </a:r>
            <a:r>
              <a:rPr lang="ru-RU" sz="3000" dirty="0"/>
              <a:t> </a:t>
            </a:r>
            <a:r>
              <a:rPr lang="ru-RU" sz="3000" dirty="0" err="1"/>
              <a:t>түрін</a:t>
            </a:r>
            <a:r>
              <a:rPr lang="ru-RU" sz="3000" dirty="0"/>
              <a:t> </a:t>
            </a:r>
            <a:r>
              <a:rPr lang="ru-RU" sz="3000" dirty="0" err="1"/>
              <a:t>қолдайды</a:t>
            </a:r>
            <a:r>
              <a:rPr lang="ru-RU" sz="3000" dirty="0"/>
              <a:t>:</a:t>
            </a:r>
            <a:endParaRPr lang="en-US" sz="3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D5CCEE-B5AA-9524-CF06-96ABC442C0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Transact-SQL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қолданбалы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интерфейсінің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ActiveX Data Objects (ADO), OLE DB, </a:t>
            </a:r>
            <a:r>
              <a:rPr lang="en-US" sz="2000" b="0" i="0" dirty="0">
                <a:solidFill>
                  <a:srgbClr val="16161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Open Database Connectivity (ODBC)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DB-Library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қолданбада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жасалады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Transact-SQL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DECLARE CURSOR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серверде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керек.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сервер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курсорлары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сервер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серверіне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қолданбадан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пайдалансаңыз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курсордың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197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66942-DE1E-9FB2-1ECB-1F5B22D19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B5B57F-0F5B-67EE-3950-9BACD18EA4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 algn="just">
              <a:buNone/>
            </a:pPr>
            <a:r>
              <a:rPr lang="en-US" sz="2200" dirty="0"/>
              <a:t>SQL Server </a:t>
            </a:r>
            <a:r>
              <a:rPr lang="ru-RU" sz="2200" dirty="0" err="1"/>
              <a:t>курсорлардың</a:t>
            </a:r>
            <a:r>
              <a:rPr lang="ru-RU" sz="2200" dirty="0"/>
              <a:t> </a:t>
            </a:r>
            <a:r>
              <a:rPr lang="ru-RU" sz="2200" dirty="0" err="1"/>
              <a:t>үш</a:t>
            </a:r>
            <a:r>
              <a:rPr lang="ru-RU" sz="2200" dirty="0"/>
              <a:t> </a:t>
            </a:r>
            <a:r>
              <a:rPr lang="ru-RU" sz="2200" dirty="0" err="1"/>
              <a:t>түрін</a:t>
            </a:r>
            <a:r>
              <a:rPr lang="ru-RU" sz="2200" dirty="0"/>
              <a:t> </a:t>
            </a:r>
            <a:r>
              <a:rPr lang="ru-RU" sz="2200" dirty="0" err="1"/>
              <a:t>қолдайды</a:t>
            </a:r>
            <a:r>
              <a:rPr lang="ru-RU" sz="2200" dirty="0"/>
              <a:t>:</a:t>
            </a:r>
            <a:endParaRPr lang="ru-KZ" sz="2200" dirty="0"/>
          </a:p>
          <a:p>
            <a:pPr algn="just"/>
            <a:r>
              <a:rPr lang="en-US" sz="2200" dirty="0"/>
              <a:t>SQL </a:t>
            </a:r>
            <a:r>
              <a:rPr lang="ru-RU" sz="2200" dirty="0" err="1"/>
              <a:t>курсорлары</a:t>
            </a:r>
            <a:r>
              <a:rPr lang="ru-RU" sz="2200" dirty="0"/>
              <a:t> </a:t>
            </a:r>
            <a:r>
              <a:rPr lang="ru-RU" sz="2200" dirty="0" err="1"/>
              <a:t>негізінен</a:t>
            </a:r>
            <a:r>
              <a:rPr lang="ru-RU" sz="2200" dirty="0"/>
              <a:t> </a:t>
            </a:r>
            <a:r>
              <a:rPr lang="ru-RU" sz="2200" dirty="0" err="1"/>
              <a:t>триггерлер</a:t>
            </a:r>
            <a:r>
              <a:rPr lang="ru-RU" sz="2200" dirty="0"/>
              <a:t>, </a:t>
            </a:r>
            <a:r>
              <a:rPr lang="ru-RU" sz="2200" dirty="0" err="1"/>
              <a:t>сақталатын</a:t>
            </a:r>
            <a:r>
              <a:rPr lang="ru-RU" sz="2200" dirty="0"/>
              <a:t> </a:t>
            </a:r>
            <a:r>
              <a:rPr lang="ru-RU" sz="2200" dirty="0" err="1"/>
              <a:t>процедуралар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/>
              <a:t>сценарийлер</a:t>
            </a:r>
            <a:r>
              <a:rPr lang="ru-RU" sz="2200" dirty="0"/>
              <a:t> </a:t>
            </a:r>
            <a:r>
              <a:rPr lang="ru-RU" sz="2200" dirty="0" err="1"/>
              <a:t>ішінде</a:t>
            </a:r>
            <a:r>
              <a:rPr lang="ru-RU" sz="2200" dirty="0"/>
              <a:t> </a:t>
            </a:r>
            <a:r>
              <a:rPr lang="ru-RU" sz="2200" dirty="0" err="1"/>
              <a:t>қолданылады</a:t>
            </a:r>
            <a:r>
              <a:rPr lang="ru-RU" sz="2200" dirty="0"/>
              <a:t>;</a:t>
            </a:r>
            <a:endParaRPr lang="ru-KZ" sz="2200" dirty="0"/>
          </a:p>
          <a:p>
            <a:pPr algn="just"/>
            <a:r>
              <a:rPr lang="ru-RU" sz="2200" dirty="0"/>
              <a:t>сервер </a:t>
            </a:r>
            <a:r>
              <a:rPr lang="ru-RU" sz="2200" dirty="0" err="1"/>
              <a:t>курсорлары</a:t>
            </a:r>
            <a:r>
              <a:rPr lang="ru-RU" sz="2200" dirty="0"/>
              <a:t> </a:t>
            </a:r>
            <a:r>
              <a:rPr lang="ru-RU" sz="2200" dirty="0" err="1"/>
              <a:t>серверде</a:t>
            </a:r>
            <a:r>
              <a:rPr lang="ru-RU" sz="2200" dirty="0"/>
              <a:t> </a:t>
            </a:r>
            <a:r>
              <a:rPr lang="ru-RU" sz="2200" dirty="0" err="1"/>
              <a:t>жұмыс</a:t>
            </a:r>
            <a:r>
              <a:rPr lang="ru-RU" sz="2200" dirty="0"/>
              <a:t> </a:t>
            </a:r>
            <a:r>
              <a:rPr lang="ru-RU" sz="2200" dirty="0" err="1"/>
              <a:t>істейді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en-US" sz="2200" dirty="0"/>
              <a:t>ODBC, OLE DB, </a:t>
            </a:r>
            <a:r>
              <a:rPr lang="en-US" sz="2200" dirty="0" err="1"/>
              <a:t>DB_Library</a:t>
            </a:r>
            <a:r>
              <a:rPr lang="en-US" sz="2200" dirty="0"/>
              <a:t> </a:t>
            </a:r>
            <a:r>
              <a:rPr lang="ru-RU" sz="2200" dirty="0" err="1"/>
              <a:t>үшін</a:t>
            </a:r>
            <a:r>
              <a:rPr lang="ru-RU" sz="2200" dirty="0"/>
              <a:t> </a:t>
            </a:r>
            <a:r>
              <a:rPr lang="ru-RU" sz="2200" dirty="0" err="1"/>
              <a:t>қолданбалы</a:t>
            </a:r>
            <a:r>
              <a:rPr lang="ru-RU" sz="2200" dirty="0"/>
              <a:t> </a:t>
            </a:r>
            <a:r>
              <a:rPr lang="ru-RU" sz="2200" dirty="0" err="1"/>
              <a:t>бағдарламалау</a:t>
            </a:r>
            <a:r>
              <a:rPr lang="ru-RU" sz="2200" dirty="0"/>
              <a:t> </a:t>
            </a:r>
            <a:r>
              <a:rPr lang="ru-RU" sz="2200" dirty="0" err="1"/>
              <a:t>интерфейсін</a:t>
            </a:r>
            <a:r>
              <a:rPr lang="ru-RU" sz="2200" dirty="0"/>
              <a:t> </a:t>
            </a:r>
            <a:r>
              <a:rPr lang="ru-RU" sz="2200" dirty="0" err="1"/>
              <a:t>жүзеге</a:t>
            </a:r>
            <a:r>
              <a:rPr lang="ru-RU" sz="2200" dirty="0"/>
              <a:t> </a:t>
            </a:r>
            <a:r>
              <a:rPr lang="ru-RU" sz="2200" dirty="0" err="1"/>
              <a:t>асырады</a:t>
            </a:r>
            <a:r>
              <a:rPr lang="ru-RU" sz="2200" dirty="0"/>
              <a:t>;</a:t>
            </a:r>
            <a:endParaRPr lang="ru-KZ" sz="2200" dirty="0"/>
          </a:p>
          <a:p>
            <a:pPr algn="just"/>
            <a:r>
              <a:rPr lang="ru-RU" sz="2200" dirty="0"/>
              <a:t>Клиент </a:t>
            </a:r>
            <a:r>
              <a:rPr lang="ru-RU" sz="2200" dirty="0" err="1"/>
              <a:t>курсорлары</a:t>
            </a:r>
            <a:r>
              <a:rPr lang="ru-RU" sz="2200" dirty="0"/>
              <a:t> </a:t>
            </a:r>
            <a:r>
              <a:rPr lang="ru-RU" sz="2200" dirty="0" err="1"/>
              <a:t>клиенттің</a:t>
            </a:r>
            <a:r>
              <a:rPr lang="ru-RU" sz="2200" dirty="0"/>
              <a:t> </a:t>
            </a:r>
            <a:r>
              <a:rPr lang="ru-RU" sz="2200" dirty="0" err="1"/>
              <a:t>өзінде</a:t>
            </a:r>
            <a:r>
              <a:rPr lang="ru-RU" sz="2200" dirty="0"/>
              <a:t> </a:t>
            </a:r>
            <a:r>
              <a:rPr lang="ru-RU" sz="2200" dirty="0" err="1"/>
              <a:t>жүзеге</a:t>
            </a:r>
            <a:r>
              <a:rPr lang="ru-RU" sz="2200" dirty="0"/>
              <a:t> </a:t>
            </a:r>
            <a:r>
              <a:rPr lang="ru-RU" sz="2200" dirty="0" err="1"/>
              <a:t>асырылады</a:t>
            </a:r>
            <a:r>
              <a:rPr lang="ru-RU" sz="2200" dirty="0"/>
              <a:t>. </a:t>
            </a:r>
            <a:r>
              <a:rPr lang="ru-RU" sz="2200" dirty="0" err="1"/>
              <a:t>Олар</a:t>
            </a:r>
            <a:r>
              <a:rPr lang="ru-RU" sz="2200" dirty="0"/>
              <a:t> </a:t>
            </a:r>
            <a:r>
              <a:rPr lang="ru-RU" sz="2200" dirty="0" err="1"/>
              <a:t>серверден</a:t>
            </a:r>
            <a:r>
              <a:rPr lang="ru-RU" sz="2200" dirty="0"/>
              <a:t> </a:t>
            </a:r>
            <a:r>
              <a:rPr lang="ru-RU" sz="2200" dirty="0" err="1"/>
              <a:t>жолдардың</a:t>
            </a:r>
            <a:r>
              <a:rPr lang="ru-RU" sz="2200" dirty="0"/>
              <a:t> </a:t>
            </a:r>
            <a:r>
              <a:rPr lang="ru-RU" sz="2200" dirty="0" err="1"/>
              <a:t>барлық</a:t>
            </a:r>
            <a:r>
              <a:rPr lang="ru-RU" sz="2200" dirty="0"/>
              <a:t> </a:t>
            </a:r>
            <a:r>
              <a:rPr lang="ru-RU" sz="2200" dirty="0" err="1"/>
              <a:t>нәтижелер</a:t>
            </a:r>
            <a:r>
              <a:rPr lang="ru-RU" sz="2200" dirty="0"/>
              <a:t> </a:t>
            </a:r>
            <a:r>
              <a:rPr lang="ru-RU" sz="2200" dirty="0" err="1"/>
              <a:t>жинағын</a:t>
            </a:r>
            <a:r>
              <a:rPr lang="ru-RU" sz="2200" dirty="0"/>
              <a:t> </a:t>
            </a:r>
            <a:r>
              <a:rPr lang="ru-RU" sz="2200" dirty="0" err="1"/>
              <a:t>алады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оны </a:t>
            </a:r>
            <a:r>
              <a:rPr lang="ru-RU" sz="2200" dirty="0" err="1"/>
              <a:t>жергілікті</a:t>
            </a:r>
            <a:r>
              <a:rPr lang="ru-RU" sz="2200" dirty="0"/>
              <a:t> </a:t>
            </a:r>
            <a:r>
              <a:rPr lang="ru-RU" sz="2200" dirty="0" err="1"/>
              <a:t>түрде</a:t>
            </a:r>
            <a:r>
              <a:rPr lang="ru-RU" sz="2200" dirty="0"/>
              <a:t> </a:t>
            </a:r>
            <a:r>
              <a:rPr lang="ru-RU" sz="2200" dirty="0" err="1"/>
              <a:t>сақтайды</a:t>
            </a:r>
            <a:r>
              <a:rPr lang="ru-RU" sz="2200" dirty="0"/>
              <a:t>, </a:t>
            </a:r>
            <a:r>
              <a:rPr lang="ru-RU" sz="2200" dirty="0" err="1"/>
              <a:t>бұл</a:t>
            </a:r>
            <a:r>
              <a:rPr lang="ru-RU" sz="2200" dirty="0"/>
              <a:t> </a:t>
            </a:r>
            <a:r>
              <a:rPr lang="ru-RU" sz="2200" dirty="0" err="1"/>
              <a:t>желілік</a:t>
            </a:r>
            <a:r>
              <a:rPr lang="ru-RU" sz="2200" dirty="0"/>
              <a:t> </a:t>
            </a:r>
            <a:r>
              <a:rPr lang="ru-RU" sz="2200" dirty="0" err="1"/>
              <a:t>операцияларға</a:t>
            </a:r>
            <a:r>
              <a:rPr lang="ru-RU" sz="2200" dirty="0"/>
              <a:t> </a:t>
            </a:r>
            <a:r>
              <a:rPr lang="ru-RU" sz="2200" dirty="0" err="1"/>
              <a:t>жұмсалған</a:t>
            </a:r>
            <a:r>
              <a:rPr lang="ru-RU" sz="2200" dirty="0"/>
              <a:t> бос </a:t>
            </a:r>
            <a:r>
              <a:rPr lang="ru-RU" sz="2200" dirty="0" err="1"/>
              <a:t>уақытты</a:t>
            </a:r>
            <a:r>
              <a:rPr lang="ru-RU" sz="2200" dirty="0"/>
              <a:t> </a:t>
            </a:r>
            <a:r>
              <a:rPr lang="ru-RU" sz="2200" dirty="0" err="1"/>
              <a:t>азайту</a:t>
            </a:r>
            <a:r>
              <a:rPr lang="ru-RU" sz="2200" dirty="0"/>
              <a:t> </a:t>
            </a:r>
            <a:r>
              <a:rPr lang="ru-RU" sz="2200" dirty="0" err="1"/>
              <a:t>арқылы</a:t>
            </a:r>
            <a:r>
              <a:rPr lang="ru-RU" sz="2200" dirty="0"/>
              <a:t> </a:t>
            </a:r>
            <a:r>
              <a:rPr lang="ru-RU" sz="2200" dirty="0" err="1"/>
              <a:t>деректерді</a:t>
            </a:r>
            <a:r>
              <a:rPr lang="ru-RU" sz="2200" dirty="0"/>
              <a:t> </a:t>
            </a:r>
            <a:r>
              <a:rPr lang="ru-RU" sz="2200" dirty="0" err="1"/>
              <a:t>өңдеуді</a:t>
            </a:r>
            <a:r>
              <a:rPr lang="ru-RU" sz="2200" dirty="0"/>
              <a:t> </a:t>
            </a:r>
            <a:r>
              <a:rPr lang="ru-RU" sz="2200" dirty="0" err="1"/>
              <a:t>жылдамдатады</a:t>
            </a:r>
            <a:r>
              <a:rPr lang="ru-RU" sz="2200" dirty="0"/>
              <a:t>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01257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CBD49-92DF-CB76-910E-54B8EC310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7786"/>
            <a:ext cx="8486384" cy="5988376"/>
          </a:xfrm>
        </p:spPr>
        <p:txBody>
          <a:bodyPr/>
          <a:lstStyle/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Database Connectivity (ODBC) — SQL CLI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құрайтын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спецификациясы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ODBC - SQL API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интерфейсінің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жиыны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API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анықтамайтын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ODBC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CLI-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термин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термин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әсіресе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орталарында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Microsystems Java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бағдарламалаушылары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реляциялық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дерекқорларға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мәлімдемелерін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Java™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JDBC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спецификацияны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әзірледі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JDBC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спецификациясы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ODBC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CLI C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бағдарламашылары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бағдарламашыларына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ODBC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API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шақыра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JDBC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көбінесе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объектіге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ODBC-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шешімді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ODBC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JDBC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CLI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стандарттарды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JDBC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бағдарламашысы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ODBC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функциясын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шақыру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бағдарламашысы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функциялардың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Java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интерфейстерінің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әдістерінің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жинағынан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OLE DBOLE DB 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SQL-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орындамайтын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реляциялық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дерекқорлардың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ауқымын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қолдайтын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ODBC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деңгейлі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дерекқорлары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электрондық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кестелер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OLE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клиент-провайдер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үлгісіне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клиенттер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рұқсат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сұрайды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провайдерлер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жеткізуге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құрамдас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интерфейстері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095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490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3300"/>
              </a:buClr>
              <a:buSzPts val="3600"/>
              <a:buFont typeface="Arial"/>
              <a:buNone/>
            </a:pPr>
            <a:r>
              <a:rPr lang="en-US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Т-SQL</a:t>
            </a:r>
            <a:r>
              <a:rPr lang="ru-RU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kk-KZ" sz="3600" b="0" i="0" u="none" dirty="0">
                <a:solidFill>
                  <a:srgbClr val="663300"/>
                </a:solidFill>
                <a:latin typeface="Arial"/>
                <a:ea typeface="Arial"/>
                <a:cs typeface="Arial"/>
                <a:sym typeface="Arial"/>
              </a:rPr>
              <a:t>де курсорлар түрлері</a:t>
            </a:r>
            <a:endParaRPr dirty="0"/>
          </a:p>
        </p:txBody>
      </p:sp>
      <p:sp>
        <p:nvSpPr>
          <p:cNvPr id="44" name="Google Shape;44;p6"/>
          <p:cNvSpPr txBox="1"/>
          <p:nvPr/>
        </p:nvSpPr>
        <p:spPr>
          <a:xfrm>
            <a:off x="250825" y="2349500"/>
            <a:ext cx="5832475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0021"/>
              </a:buClr>
              <a:buSzPts val="2000"/>
              <a:buFont typeface="Arial"/>
              <a:buNone/>
            </a:pPr>
            <a:r>
              <a:rPr lang="en-US" sz="2000" b="1" i="0" u="none" strike="noStrike" cap="none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Стати</a:t>
            </a:r>
            <a:r>
              <a:rPr lang="kk-KZ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калық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лар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(snapshot cursor)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45" name="Google Shape;45;p6"/>
          <p:cNvSpPr txBox="1"/>
          <p:nvPr/>
        </p:nvSpPr>
        <p:spPr>
          <a:xfrm>
            <a:off x="323850" y="981075"/>
            <a:ext cx="8640762" cy="70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0021"/>
              </a:buClr>
              <a:buSzPts val="2000"/>
              <a:buFont typeface="Arial"/>
              <a:buNone/>
            </a:pPr>
            <a:r>
              <a:rPr lang="en-US" sz="2000" b="1" i="0" u="none" strike="noStrike" cap="none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лар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kk-KZ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берілетін мүмкіндіктер (мінез-құлық үлгілері) негізінде ерекшеленеді</a:t>
            </a:r>
            <a:endParaRPr dirty="0"/>
          </a:p>
        </p:txBody>
      </p:sp>
      <p:sp>
        <p:nvSpPr>
          <p:cNvPr id="46" name="Google Shape;46;p6"/>
          <p:cNvSpPr txBox="1"/>
          <p:nvPr/>
        </p:nvSpPr>
        <p:spPr>
          <a:xfrm>
            <a:off x="250825" y="2852737"/>
            <a:ext cx="5832475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0021"/>
              </a:buClr>
              <a:buSzPts val="2000"/>
              <a:buFont typeface="Arial"/>
              <a:buNone/>
            </a:pPr>
            <a:r>
              <a:rPr lang="en-US" sz="2000" b="1" i="0" u="none" strike="noStrike" cap="none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Динами</a:t>
            </a:r>
            <a:r>
              <a:rPr lang="kk-KZ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калық </a:t>
            </a:r>
            <a:r>
              <a:rPr lang="en-US" sz="2000" b="1" i="0" u="none" strike="noStrike" cap="none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лар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(dynamic cursor)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47" name="Google Shape;47;p6"/>
          <p:cNvSpPr txBox="1"/>
          <p:nvPr/>
        </p:nvSpPr>
        <p:spPr>
          <a:xfrm>
            <a:off x="250825" y="3429000"/>
            <a:ext cx="6553200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0021"/>
              </a:buClr>
              <a:buSzPts val="2000"/>
              <a:buFont typeface="Arial"/>
              <a:buNone/>
            </a:pPr>
            <a:r>
              <a:rPr lang="kk-KZ" sz="2000" b="1" dirty="0">
                <a:solidFill>
                  <a:srgbClr val="A50021"/>
                </a:solidFill>
              </a:rPr>
              <a:t>Тізбектілік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лары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(forward-only cursor)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48" name="Google Shape;48;p6"/>
          <p:cNvSpPr txBox="1"/>
          <p:nvPr/>
        </p:nvSpPr>
        <p:spPr>
          <a:xfrm>
            <a:off x="250825" y="4005262"/>
            <a:ext cx="6553200" cy="396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50021"/>
              </a:buClr>
              <a:buSzPts val="2000"/>
              <a:buFont typeface="Arial"/>
              <a:buNone/>
            </a:pP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К</a:t>
            </a:r>
            <a:r>
              <a:rPr lang="kk-KZ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ілттік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лар </a:t>
            </a:r>
            <a:r>
              <a:rPr lang="en-US" sz="2000" b="1" i="0" u="none" strike="noStrike" cap="none" dirty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(keyset cursor)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49" name="Google Shape;49;p6"/>
          <p:cNvSpPr txBox="1"/>
          <p:nvPr/>
        </p:nvSpPr>
        <p:spPr>
          <a:xfrm>
            <a:off x="323849" y="1700212"/>
            <a:ext cx="7796893" cy="5429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buClr>
                <a:srgbClr val="A50021"/>
              </a:buClr>
              <a:buSzPts val="2000"/>
            </a:pP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T-SQL</a:t>
            </a:r>
            <a:r>
              <a:rPr lang="ru-RU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kk-KZ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де 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i="0" u="none" strike="noStrike" cap="none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курсор</a:t>
            </a:r>
            <a:r>
              <a:rPr lang="kk-KZ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лардың </a:t>
            </a:r>
            <a:r>
              <a:rPr lang="kk-KZ" sz="2000" b="1" dirty="0">
                <a:solidFill>
                  <a:schemeClr val="dk1"/>
                </a:solidFill>
              </a:rPr>
              <a:t>келесі түрлері бар:</a:t>
            </a:r>
            <a:r>
              <a:rPr lang="en-US" sz="2000" b="1" i="0" u="none" strike="noStrike" cap="none" dirty="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38F74-EA8B-B8EB-861B-B0617968C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 err="1"/>
              <a:t>Статикалы</a:t>
            </a:r>
            <a:r>
              <a:rPr lang="kk-KZ" dirty="0"/>
              <a:t>қ курсор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2B4F97-76AF-8C10-2153-287831AA54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sz="2000" dirty="0" err="1"/>
              <a:t>Статикалық</a:t>
            </a:r>
            <a:r>
              <a:rPr lang="ru-RU" sz="2000" dirty="0"/>
              <a:t> курсор </a:t>
            </a:r>
            <a:r>
              <a:rPr lang="ru-RU" sz="2000" dirty="0" err="1"/>
              <a:t>дизайнында</a:t>
            </a:r>
            <a:r>
              <a:rPr lang="ru-RU" sz="2000" dirty="0"/>
              <a:t> </a:t>
            </a:r>
            <a:r>
              <a:rPr lang="ru-RU" sz="2000" dirty="0" err="1"/>
              <a:t>ақпарат</a:t>
            </a:r>
            <a:r>
              <a:rPr lang="ru-RU" sz="2000" dirty="0"/>
              <a:t> </a:t>
            </a:r>
            <a:r>
              <a:rPr lang="ru-RU" sz="2000" dirty="0" err="1"/>
              <a:t>дерекқордан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рет</a:t>
            </a:r>
            <a:r>
              <a:rPr lang="ru-RU" sz="2000" dirty="0"/>
              <a:t> </a:t>
            </a:r>
            <a:r>
              <a:rPr lang="ru-RU" sz="2000" dirty="0" err="1"/>
              <a:t>оқылады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сурет</a:t>
            </a:r>
            <a:r>
              <a:rPr lang="ru-RU" sz="2000" dirty="0"/>
              <a:t> </a:t>
            </a:r>
            <a:r>
              <a:rPr lang="ru-RU" sz="2000" dirty="0" err="1"/>
              <a:t>ретінде</a:t>
            </a:r>
            <a:r>
              <a:rPr lang="ru-RU" sz="2000" dirty="0"/>
              <a:t> </a:t>
            </a:r>
            <a:r>
              <a:rPr lang="ru-RU" sz="2000" dirty="0" err="1"/>
              <a:t>сақталады</a:t>
            </a:r>
            <a:r>
              <a:rPr lang="ru-RU" sz="2000" dirty="0"/>
              <a:t> (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уақытта</a:t>
            </a:r>
            <a:r>
              <a:rPr lang="ru-RU" sz="2000" dirty="0"/>
              <a:t>), </a:t>
            </a:r>
            <a:r>
              <a:rPr lang="ru-RU" sz="2000" dirty="0" err="1"/>
              <a:t>сондықтан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пайдаланушының</a:t>
            </a:r>
            <a:r>
              <a:rPr lang="ru-RU" sz="2000" dirty="0"/>
              <a:t> </a:t>
            </a:r>
            <a:r>
              <a:rPr lang="ru-RU" sz="2000" dirty="0" err="1"/>
              <a:t>дерекқорға</a:t>
            </a:r>
            <a:r>
              <a:rPr lang="ru-RU" sz="2000" dirty="0"/>
              <a:t> </a:t>
            </a:r>
            <a:r>
              <a:rPr lang="ru-RU" sz="2000" dirty="0" err="1"/>
              <a:t>жасаған</a:t>
            </a:r>
            <a:r>
              <a:rPr lang="ru-RU" sz="2000" dirty="0"/>
              <a:t> </a:t>
            </a:r>
            <a:r>
              <a:rPr lang="ru-RU" sz="2000" dirty="0" err="1"/>
              <a:t>өзгертулері</a:t>
            </a:r>
            <a:r>
              <a:rPr lang="ru-RU" sz="2000" dirty="0"/>
              <a:t> </a:t>
            </a:r>
            <a:r>
              <a:rPr lang="ru-RU" sz="2000" dirty="0" err="1"/>
              <a:t>көрінбейді</a:t>
            </a:r>
            <a:r>
              <a:rPr lang="ru-RU" sz="2000" dirty="0"/>
              <a:t>. Курсор </a:t>
            </a:r>
            <a:r>
              <a:rPr lang="ru-RU" sz="2000" dirty="0" err="1"/>
              <a:t>ашылып</a:t>
            </a:r>
            <a:r>
              <a:rPr lang="ru-RU" sz="2000" dirty="0"/>
              <a:t> </a:t>
            </a:r>
            <a:r>
              <a:rPr lang="ru-RU" sz="2000" dirty="0" err="1"/>
              <a:t>жатқанда</a:t>
            </a:r>
            <a:r>
              <a:rPr lang="ru-RU" sz="2000" dirty="0"/>
              <a:t>, сервер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толық</a:t>
            </a:r>
            <a:r>
              <a:rPr lang="ru-RU" sz="2000" dirty="0"/>
              <a:t> </a:t>
            </a:r>
            <a:r>
              <a:rPr lang="ru-RU" sz="2000" dirty="0" err="1"/>
              <a:t>нәтижелер</a:t>
            </a:r>
            <a:r>
              <a:rPr lang="ru-RU" sz="2000" dirty="0"/>
              <a:t> </a:t>
            </a:r>
            <a:r>
              <a:rPr lang="ru-RU" sz="2000" dirty="0" err="1"/>
              <a:t>жинағына</a:t>
            </a:r>
            <a:r>
              <a:rPr lang="ru-RU" sz="2000" dirty="0"/>
              <a:t> </a:t>
            </a:r>
            <a:r>
              <a:rPr lang="ru-RU" sz="2000" dirty="0" err="1"/>
              <a:t>кіретін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жолдарға</a:t>
            </a:r>
            <a:r>
              <a:rPr lang="ru-RU" sz="2000" dirty="0"/>
              <a:t> </a:t>
            </a:r>
            <a:r>
              <a:rPr lang="ru-RU" sz="2000" dirty="0" err="1"/>
              <a:t>құлыпты</a:t>
            </a:r>
            <a:r>
              <a:rPr lang="ru-RU" sz="2000" dirty="0"/>
              <a:t> </a:t>
            </a:r>
            <a:r>
              <a:rPr lang="ru-RU" sz="2000" dirty="0" err="1"/>
              <a:t>орнатады</a:t>
            </a:r>
            <a:r>
              <a:rPr lang="ru-RU" sz="2000" dirty="0"/>
              <a:t>. </a:t>
            </a:r>
            <a:r>
              <a:rPr lang="ru-RU" sz="2000" dirty="0" err="1"/>
              <a:t>Статикалық</a:t>
            </a:r>
            <a:r>
              <a:rPr lang="ru-RU" sz="2000" dirty="0"/>
              <a:t> курсор </a:t>
            </a:r>
            <a:r>
              <a:rPr lang="ru-RU" sz="2000" dirty="0" err="1"/>
              <a:t>жасалғаннан</a:t>
            </a:r>
            <a:r>
              <a:rPr lang="ru-RU" sz="2000" dirty="0"/>
              <a:t> </a:t>
            </a:r>
            <a:r>
              <a:rPr lang="ru-RU" sz="2000" dirty="0" err="1"/>
              <a:t>кейін</a:t>
            </a:r>
            <a:r>
              <a:rPr lang="ru-RU" sz="2000" dirty="0"/>
              <a:t> </a:t>
            </a:r>
            <a:r>
              <a:rPr lang="ru-RU" sz="2000" dirty="0" err="1"/>
              <a:t>өзгермейді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әрқашан</a:t>
            </a:r>
            <a:r>
              <a:rPr lang="ru-RU" sz="2000" dirty="0"/>
              <a:t> </a:t>
            </a:r>
            <a:r>
              <a:rPr lang="ru-RU" sz="2000" dirty="0" err="1"/>
              <a:t>ашылған</a:t>
            </a:r>
            <a:r>
              <a:rPr lang="ru-RU" sz="2000" dirty="0"/>
              <a:t> </a:t>
            </a:r>
            <a:r>
              <a:rPr lang="ru-RU" sz="2000" dirty="0" err="1"/>
              <a:t>кезде</a:t>
            </a:r>
            <a:r>
              <a:rPr lang="ru-RU" sz="2000" dirty="0"/>
              <a:t> </a:t>
            </a:r>
            <a:r>
              <a:rPr lang="ru-RU" sz="2000" dirty="0" err="1"/>
              <a:t>болған</a:t>
            </a:r>
            <a:r>
              <a:rPr lang="ru-RU" sz="2000" dirty="0"/>
              <a:t> </a:t>
            </a: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жиынын</a:t>
            </a:r>
            <a:r>
              <a:rPr lang="ru-RU" sz="2000" dirty="0"/>
              <a:t> </a:t>
            </a:r>
            <a:r>
              <a:rPr lang="ru-RU" sz="2000" dirty="0" err="1"/>
              <a:t>көрсетеді.Егер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пайдаланушылар</a:t>
            </a:r>
            <a:r>
              <a:rPr lang="ru-RU" sz="2000" dirty="0"/>
              <a:t> </a:t>
            </a:r>
            <a:r>
              <a:rPr lang="ru-RU" sz="2000" dirty="0" err="1"/>
              <a:t>бастапқы</a:t>
            </a:r>
            <a:r>
              <a:rPr lang="ru-RU" sz="2000" dirty="0"/>
              <a:t> </a:t>
            </a:r>
            <a:r>
              <a:rPr lang="ru-RU" sz="2000" dirty="0" err="1"/>
              <a:t>кестедегі</a:t>
            </a:r>
            <a:r>
              <a:rPr lang="ru-RU" sz="2000" dirty="0"/>
              <a:t> </a:t>
            </a:r>
            <a:r>
              <a:rPr lang="ru-RU" sz="2000" dirty="0" err="1"/>
              <a:t>курсорға</a:t>
            </a:r>
            <a:r>
              <a:rPr lang="ru-RU" sz="2000" dirty="0"/>
              <a:t> </a:t>
            </a:r>
            <a:r>
              <a:rPr lang="ru-RU" sz="2000" dirty="0" err="1"/>
              <a:t>енгізілген</a:t>
            </a:r>
            <a:r>
              <a:rPr lang="ru-RU" sz="2000" dirty="0"/>
              <a:t> </a:t>
            </a:r>
            <a:r>
              <a:rPr lang="ru-RU" sz="2000" dirty="0" err="1"/>
              <a:t>деректерді</a:t>
            </a:r>
            <a:r>
              <a:rPr lang="ru-RU" sz="2000" dirty="0"/>
              <a:t> </a:t>
            </a:r>
            <a:r>
              <a:rPr lang="ru-RU" sz="2000" dirty="0" err="1"/>
              <a:t>өзгертсе</a:t>
            </a:r>
            <a:r>
              <a:rPr lang="ru-RU" sz="2000" dirty="0"/>
              <a:t>,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статикалық</a:t>
            </a:r>
            <a:r>
              <a:rPr lang="ru-RU" sz="2000" dirty="0"/>
              <a:t> </a:t>
            </a:r>
            <a:r>
              <a:rPr lang="ru-RU" sz="2000" dirty="0" err="1"/>
              <a:t>курсорға</a:t>
            </a:r>
            <a:r>
              <a:rPr lang="ru-RU" sz="2000" dirty="0"/>
              <a:t> </a:t>
            </a:r>
            <a:r>
              <a:rPr lang="ru-RU" sz="2000" dirty="0" err="1"/>
              <a:t>әсер</a:t>
            </a:r>
            <a:r>
              <a:rPr lang="ru-RU" sz="2000" dirty="0"/>
              <a:t> </a:t>
            </a:r>
            <a:r>
              <a:rPr lang="ru-RU" sz="2000" dirty="0" err="1"/>
              <a:t>етпейді.Статикалық</a:t>
            </a:r>
            <a:r>
              <a:rPr lang="ru-RU" sz="2000" dirty="0"/>
              <a:t> </a:t>
            </a:r>
            <a:r>
              <a:rPr lang="ru-RU" sz="2000" dirty="0" err="1"/>
              <a:t>курсорға</a:t>
            </a:r>
            <a:r>
              <a:rPr lang="ru-RU" sz="2000" dirty="0"/>
              <a:t> </a:t>
            </a:r>
            <a:r>
              <a:rPr lang="ru-RU" sz="2000" dirty="0" err="1"/>
              <a:t>өзгертулер</a:t>
            </a:r>
            <a:r>
              <a:rPr lang="ru-RU" sz="2000" dirty="0"/>
              <a:t> </a:t>
            </a:r>
            <a:r>
              <a:rPr lang="ru-RU" sz="2000" dirty="0" err="1"/>
              <a:t>енгізу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, </a:t>
            </a:r>
            <a:r>
              <a:rPr lang="ru-RU" sz="2000" dirty="0" err="1"/>
              <a:t>сондықтан</a:t>
            </a:r>
            <a:r>
              <a:rPr lang="ru-RU" sz="2000" dirty="0"/>
              <a:t> </a:t>
            </a: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әрқашан</a:t>
            </a:r>
            <a:r>
              <a:rPr lang="ru-RU" sz="2000" dirty="0"/>
              <a:t> тек </a:t>
            </a:r>
            <a:r>
              <a:rPr lang="ru-RU" sz="2000" dirty="0" err="1"/>
              <a:t>оқу</a:t>
            </a:r>
            <a:r>
              <a:rPr lang="ru-RU" sz="2000" dirty="0"/>
              <a:t> </a:t>
            </a:r>
            <a:r>
              <a:rPr lang="ru-RU" sz="2000" dirty="0" err="1"/>
              <a:t>режимінде</a:t>
            </a:r>
            <a:r>
              <a:rPr lang="ru-RU" sz="2000" dirty="0"/>
              <a:t> </a:t>
            </a:r>
            <a:r>
              <a:rPr lang="ru-RU" sz="2000" dirty="0" err="1"/>
              <a:t>ашылады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59112112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BBE0E3"/>
      </a:accent4>
      <a:accent5>
        <a:srgbClr val="333399"/>
      </a:accent5>
      <a:accent6>
        <a:srgbClr val="FFFFFF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5361</TotalTime>
  <Words>3324</Words>
  <Application>Microsoft Office PowerPoint</Application>
  <PresentationFormat>On-screen Show (4:3)</PresentationFormat>
  <Paragraphs>255</Paragraphs>
  <Slides>38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Consolas</vt:lpstr>
      <vt:lpstr>Courier New</vt:lpstr>
      <vt:lpstr>Helvetica</vt:lpstr>
      <vt:lpstr>open sans</vt:lpstr>
      <vt:lpstr>Times New Roman</vt:lpstr>
      <vt:lpstr>Оформление по умолчанию</vt:lpstr>
      <vt:lpstr>Курсорлармен жұмыс </vt:lpstr>
      <vt:lpstr>Курсорлар</vt:lpstr>
      <vt:lpstr>Курсорлар</vt:lpstr>
      <vt:lpstr>PowerPoint Presentation</vt:lpstr>
      <vt:lpstr>Microsoft SQL Server шын мәнінде курсорлардың екі түрлі түрін қолдайды:</vt:lpstr>
      <vt:lpstr>PowerPoint Presentation</vt:lpstr>
      <vt:lpstr>PowerPoint Presentation</vt:lpstr>
      <vt:lpstr>Т-SQL-де курсорлар түрлері</vt:lpstr>
      <vt:lpstr>Статикалық курсор</vt:lpstr>
      <vt:lpstr>Т-SQL статикалық курсорлар</vt:lpstr>
      <vt:lpstr>Динамикалық курсор</vt:lpstr>
      <vt:lpstr>Т-SQL-дегі динамикалық курсорлар</vt:lpstr>
      <vt:lpstr>Тізбекті курсорлар</vt:lpstr>
      <vt:lpstr>Т-SQL-дегі тізбектілік курсорлар</vt:lpstr>
      <vt:lpstr>Т-SQL-дегі кілттік курсорлар</vt:lpstr>
      <vt:lpstr>Т-SQL-де курсорларды басқару</vt:lpstr>
      <vt:lpstr>PowerPoint Presentation</vt:lpstr>
      <vt:lpstr>Курсорды құру синтаксисі</vt:lpstr>
      <vt:lpstr>PowerPoint Presentation</vt:lpstr>
      <vt:lpstr>PowerPoint Presentation</vt:lpstr>
      <vt:lpstr>PowerPoint Presentation</vt:lpstr>
      <vt:lpstr>Курсорды ашу</vt:lpstr>
      <vt:lpstr>Курсор мәліметтерін алу</vt:lpstr>
      <vt:lpstr>Курсор мәліметтерін өзгерту</vt:lpstr>
      <vt:lpstr>Курсорды жабу</vt:lpstr>
      <vt:lpstr>Курсорды жою</vt:lpstr>
      <vt:lpstr>PowerPoint Presentation</vt:lpstr>
      <vt:lpstr>PowerPoint Presentation</vt:lpstr>
      <vt:lpstr>PowerPoint Presentation</vt:lpstr>
      <vt:lpstr> «Заказы» ДҚ схемасы</vt:lpstr>
      <vt:lpstr>Курсорға мысал</vt:lpstr>
      <vt:lpstr>SQL Server курсорлары</vt:lpstr>
      <vt:lpstr>Т-SQL-де курсорға мысал</vt:lpstr>
      <vt:lpstr>Т-SQL-де курсорға мысал</vt:lpstr>
      <vt:lpstr>Т-SQL-де курсорға мысал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Курсоры</dc:title>
  <dc:creator>Aidana Karibayeva</dc:creator>
  <cp:lastModifiedBy>Aidana Karibayeva</cp:lastModifiedBy>
  <cp:revision>59</cp:revision>
  <dcterms:modified xsi:type="dcterms:W3CDTF">2024-11-26T05:31:54Z</dcterms:modified>
</cp:coreProperties>
</file>